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6" r:id="rId3"/>
    <p:sldId id="258" r:id="rId4"/>
    <p:sldId id="259" r:id="rId5"/>
    <p:sldId id="260" r:id="rId6"/>
    <p:sldId id="261" r:id="rId7"/>
    <p:sldId id="262" r:id="rId8"/>
    <p:sldId id="267" r:id="rId9"/>
    <p:sldId id="263" r:id="rId10"/>
    <p:sldId id="265"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511EC9-6DBC-4C0A-A493-82674C7E2D21}" type="datetimeFigureOut">
              <a:rPr lang="en-CA" smtClean="0"/>
              <a:t>2021-11-30</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57FC02-2B8F-48C0-A8D1-FE047CAAE7BB}" type="slidenum">
              <a:rPr lang="en-CA" smtClean="0"/>
              <a:t>‹#›</a:t>
            </a:fld>
            <a:endParaRPr lang="en-CA"/>
          </a:p>
        </p:txBody>
      </p:sp>
    </p:spTree>
    <p:extLst>
      <p:ext uri="{BB962C8B-B14F-4D97-AF65-F5344CB8AC3E}">
        <p14:creationId xmlns:p14="http://schemas.microsoft.com/office/powerpoint/2010/main" val="2441074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8020D-9312-4ECD-847F-6A06BA6E02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ED59C41F-7CAF-4A25-B30F-3D68DF0B82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EBEC146F-D960-4037-B3C8-9A5425BE8587}"/>
              </a:ext>
            </a:extLst>
          </p:cNvPr>
          <p:cNvSpPr>
            <a:spLocks noGrp="1"/>
          </p:cNvSpPr>
          <p:nvPr>
            <p:ph type="dt" sz="half" idx="10"/>
          </p:nvPr>
        </p:nvSpPr>
        <p:spPr/>
        <p:txBody>
          <a:bodyPr/>
          <a:lstStyle/>
          <a:p>
            <a:fld id="{F7FFC1D7-029C-49C5-910D-871AEFAEBA05}" type="datetime1">
              <a:rPr lang="en-CA" smtClean="0"/>
              <a:t>2021-11-30</a:t>
            </a:fld>
            <a:endParaRPr lang="en-CA"/>
          </a:p>
        </p:txBody>
      </p:sp>
      <p:sp>
        <p:nvSpPr>
          <p:cNvPr id="5" name="Footer Placeholder 4">
            <a:extLst>
              <a:ext uri="{FF2B5EF4-FFF2-40B4-BE49-F238E27FC236}">
                <a16:creationId xmlns:a16="http://schemas.microsoft.com/office/drawing/2014/main" id="{3635C6AA-C108-43D5-B3B7-9A393BCFECC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17D34CA-B7D4-45E8-9EE4-99EE067416A0}"/>
              </a:ext>
            </a:extLst>
          </p:cNvPr>
          <p:cNvSpPr>
            <a:spLocks noGrp="1"/>
          </p:cNvSpPr>
          <p:nvPr>
            <p:ph type="sldNum" sz="quarter" idx="12"/>
          </p:nvPr>
        </p:nvSpPr>
        <p:spPr>
          <a:xfrm>
            <a:off x="9115425" y="6356350"/>
            <a:ext cx="2743200" cy="365125"/>
          </a:xfrm>
        </p:spPr>
        <p:txBody>
          <a:bodyPr/>
          <a:lstStyle>
            <a:lvl1pPr>
              <a:defRPr sz="1800"/>
            </a:lvl1pPr>
          </a:lstStyle>
          <a:p>
            <a:fld id="{C55404FC-DD07-42CA-823C-A73854C642EF}" type="slidenum">
              <a:rPr lang="en-CA" smtClean="0"/>
              <a:pPr/>
              <a:t>‹#›</a:t>
            </a:fld>
            <a:endParaRPr lang="en-CA"/>
          </a:p>
        </p:txBody>
      </p:sp>
    </p:spTree>
    <p:extLst>
      <p:ext uri="{BB962C8B-B14F-4D97-AF65-F5344CB8AC3E}">
        <p14:creationId xmlns:p14="http://schemas.microsoft.com/office/powerpoint/2010/main" val="1783640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C4BAE-2600-4C92-9EBA-E6E5EAF0C245}"/>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0C24B12-361B-4473-A887-6297F72A54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72CF102-32F4-4C5F-B0CD-6E65F24574F1}"/>
              </a:ext>
            </a:extLst>
          </p:cNvPr>
          <p:cNvSpPr>
            <a:spLocks noGrp="1"/>
          </p:cNvSpPr>
          <p:nvPr>
            <p:ph type="dt" sz="half" idx="10"/>
          </p:nvPr>
        </p:nvSpPr>
        <p:spPr/>
        <p:txBody>
          <a:bodyPr/>
          <a:lstStyle/>
          <a:p>
            <a:fld id="{87DD9969-847A-43C2-B4FA-A1E64E71B30C}" type="datetime1">
              <a:rPr lang="en-CA" smtClean="0"/>
              <a:t>2021-11-30</a:t>
            </a:fld>
            <a:endParaRPr lang="en-CA"/>
          </a:p>
        </p:txBody>
      </p:sp>
      <p:sp>
        <p:nvSpPr>
          <p:cNvPr id="5" name="Footer Placeholder 4">
            <a:extLst>
              <a:ext uri="{FF2B5EF4-FFF2-40B4-BE49-F238E27FC236}">
                <a16:creationId xmlns:a16="http://schemas.microsoft.com/office/drawing/2014/main" id="{CD8F7E84-6100-46FB-BD95-43504CC5FF5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DA3550A-68A8-46B7-B290-00B0B9C2D42B}"/>
              </a:ext>
            </a:extLst>
          </p:cNvPr>
          <p:cNvSpPr>
            <a:spLocks noGrp="1"/>
          </p:cNvSpPr>
          <p:nvPr>
            <p:ph type="sldNum" sz="quarter" idx="12"/>
          </p:nvPr>
        </p:nvSpPr>
        <p:spPr/>
        <p:txBody>
          <a:bodyPr/>
          <a:lstStyle/>
          <a:p>
            <a:fld id="{C55404FC-DD07-42CA-823C-A73854C642EF}" type="slidenum">
              <a:rPr lang="en-CA" smtClean="0"/>
              <a:t>‹#›</a:t>
            </a:fld>
            <a:endParaRPr lang="en-CA"/>
          </a:p>
        </p:txBody>
      </p:sp>
    </p:spTree>
    <p:extLst>
      <p:ext uri="{BB962C8B-B14F-4D97-AF65-F5344CB8AC3E}">
        <p14:creationId xmlns:p14="http://schemas.microsoft.com/office/powerpoint/2010/main" val="2935704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617230-491E-454B-AE38-A81FCC3C8BA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0F4EC06-77DD-4B4D-BF47-E655569A100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B38A59E-CE11-49CB-80CB-02CC4B6CA88B}"/>
              </a:ext>
            </a:extLst>
          </p:cNvPr>
          <p:cNvSpPr>
            <a:spLocks noGrp="1"/>
          </p:cNvSpPr>
          <p:nvPr>
            <p:ph type="dt" sz="half" idx="10"/>
          </p:nvPr>
        </p:nvSpPr>
        <p:spPr/>
        <p:txBody>
          <a:bodyPr/>
          <a:lstStyle/>
          <a:p>
            <a:fld id="{87DEA909-B269-4D0A-BB6E-3C6BBC3088E9}" type="datetime1">
              <a:rPr lang="en-CA" smtClean="0"/>
              <a:t>2021-11-30</a:t>
            </a:fld>
            <a:endParaRPr lang="en-CA"/>
          </a:p>
        </p:txBody>
      </p:sp>
      <p:sp>
        <p:nvSpPr>
          <p:cNvPr id="5" name="Footer Placeholder 4">
            <a:extLst>
              <a:ext uri="{FF2B5EF4-FFF2-40B4-BE49-F238E27FC236}">
                <a16:creationId xmlns:a16="http://schemas.microsoft.com/office/drawing/2014/main" id="{75A35BFF-09C8-459E-9617-EBA9A016DE2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57974F3-905C-4659-B0D0-CDD5840A385B}"/>
              </a:ext>
            </a:extLst>
          </p:cNvPr>
          <p:cNvSpPr>
            <a:spLocks noGrp="1"/>
          </p:cNvSpPr>
          <p:nvPr>
            <p:ph type="sldNum" sz="quarter" idx="12"/>
          </p:nvPr>
        </p:nvSpPr>
        <p:spPr/>
        <p:txBody>
          <a:bodyPr/>
          <a:lstStyle/>
          <a:p>
            <a:fld id="{C55404FC-DD07-42CA-823C-A73854C642EF}" type="slidenum">
              <a:rPr lang="en-CA" smtClean="0"/>
              <a:t>‹#›</a:t>
            </a:fld>
            <a:endParaRPr lang="en-CA"/>
          </a:p>
        </p:txBody>
      </p:sp>
    </p:spTree>
    <p:extLst>
      <p:ext uri="{BB962C8B-B14F-4D97-AF65-F5344CB8AC3E}">
        <p14:creationId xmlns:p14="http://schemas.microsoft.com/office/powerpoint/2010/main" val="1646386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4DF5D-8CE6-4B36-9FA6-F374EE19372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6202A89-2BF8-4E6F-9262-89EC57095E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FDAE244-D1C0-49DC-8CE6-57CC4A822910}"/>
              </a:ext>
            </a:extLst>
          </p:cNvPr>
          <p:cNvSpPr>
            <a:spLocks noGrp="1"/>
          </p:cNvSpPr>
          <p:nvPr>
            <p:ph type="dt" sz="half" idx="10"/>
          </p:nvPr>
        </p:nvSpPr>
        <p:spPr/>
        <p:txBody>
          <a:bodyPr/>
          <a:lstStyle/>
          <a:p>
            <a:fld id="{C26AE0AB-013F-40CB-8F77-A9A27BA15B3B}" type="datetime1">
              <a:rPr lang="en-CA" smtClean="0"/>
              <a:t>2021-11-30</a:t>
            </a:fld>
            <a:endParaRPr lang="en-CA"/>
          </a:p>
        </p:txBody>
      </p:sp>
      <p:sp>
        <p:nvSpPr>
          <p:cNvPr id="5" name="Footer Placeholder 4">
            <a:extLst>
              <a:ext uri="{FF2B5EF4-FFF2-40B4-BE49-F238E27FC236}">
                <a16:creationId xmlns:a16="http://schemas.microsoft.com/office/drawing/2014/main" id="{3AA519B5-4BB1-49CD-822E-E57C462D63C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FA9A6CF-158A-40F1-B1EE-48141A3D25AA}"/>
              </a:ext>
            </a:extLst>
          </p:cNvPr>
          <p:cNvSpPr>
            <a:spLocks noGrp="1"/>
          </p:cNvSpPr>
          <p:nvPr>
            <p:ph type="sldNum" sz="quarter" idx="12"/>
          </p:nvPr>
        </p:nvSpPr>
        <p:spPr>
          <a:xfrm>
            <a:off x="9115425" y="6356350"/>
            <a:ext cx="2743200" cy="365125"/>
          </a:xfrm>
        </p:spPr>
        <p:txBody>
          <a:bodyPr/>
          <a:lstStyle>
            <a:lvl1pPr>
              <a:defRPr sz="1800"/>
            </a:lvl1pPr>
          </a:lstStyle>
          <a:p>
            <a:fld id="{C55404FC-DD07-42CA-823C-A73854C642EF}" type="slidenum">
              <a:rPr lang="en-CA" smtClean="0"/>
              <a:pPr/>
              <a:t>‹#›</a:t>
            </a:fld>
            <a:endParaRPr lang="en-CA"/>
          </a:p>
        </p:txBody>
      </p:sp>
    </p:spTree>
    <p:extLst>
      <p:ext uri="{BB962C8B-B14F-4D97-AF65-F5344CB8AC3E}">
        <p14:creationId xmlns:p14="http://schemas.microsoft.com/office/powerpoint/2010/main" val="2084922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4F116-BD18-4B7D-AA58-DBAAB021B2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705A036C-82CD-40DB-8364-BD1A9373BF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D59649-70D9-4EF6-9B48-CCA3EC31591D}"/>
              </a:ext>
            </a:extLst>
          </p:cNvPr>
          <p:cNvSpPr>
            <a:spLocks noGrp="1"/>
          </p:cNvSpPr>
          <p:nvPr>
            <p:ph type="dt" sz="half" idx="10"/>
          </p:nvPr>
        </p:nvSpPr>
        <p:spPr/>
        <p:txBody>
          <a:bodyPr/>
          <a:lstStyle/>
          <a:p>
            <a:fld id="{2AB8DFD2-7EF6-4B64-9D7C-BAD2E1192605}" type="datetime1">
              <a:rPr lang="en-CA" smtClean="0"/>
              <a:t>2021-11-30</a:t>
            </a:fld>
            <a:endParaRPr lang="en-CA"/>
          </a:p>
        </p:txBody>
      </p:sp>
      <p:sp>
        <p:nvSpPr>
          <p:cNvPr id="5" name="Footer Placeholder 4">
            <a:extLst>
              <a:ext uri="{FF2B5EF4-FFF2-40B4-BE49-F238E27FC236}">
                <a16:creationId xmlns:a16="http://schemas.microsoft.com/office/drawing/2014/main" id="{67F1E4D1-9642-458B-AFAE-844A7479798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99EB1B8-31DE-4EE2-ADF0-C7B09C1E9DF6}"/>
              </a:ext>
            </a:extLst>
          </p:cNvPr>
          <p:cNvSpPr>
            <a:spLocks noGrp="1"/>
          </p:cNvSpPr>
          <p:nvPr>
            <p:ph type="sldNum" sz="quarter" idx="12"/>
          </p:nvPr>
        </p:nvSpPr>
        <p:spPr/>
        <p:txBody>
          <a:bodyPr/>
          <a:lstStyle>
            <a:lvl1pPr>
              <a:defRPr sz="1800"/>
            </a:lvl1pPr>
          </a:lstStyle>
          <a:p>
            <a:fld id="{C55404FC-DD07-42CA-823C-A73854C642EF}" type="slidenum">
              <a:rPr lang="en-CA" smtClean="0"/>
              <a:pPr/>
              <a:t>‹#›</a:t>
            </a:fld>
            <a:endParaRPr lang="en-CA"/>
          </a:p>
        </p:txBody>
      </p:sp>
    </p:spTree>
    <p:extLst>
      <p:ext uri="{BB962C8B-B14F-4D97-AF65-F5344CB8AC3E}">
        <p14:creationId xmlns:p14="http://schemas.microsoft.com/office/powerpoint/2010/main" val="3935022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97885-3F7E-483F-9BD5-7827624C25A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003784B-BEE5-44B3-B5C8-82BF083A23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4432F954-1977-44F7-930A-2C4C5B908E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858175A7-FE67-4882-B33A-9E67ADA8B36D}"/>
              </a:ext>
            </a:extLst>
          </p:cNvPr>
          <p:cNvSpPr>
            <a:spLocks noGrp="1"/>
          </p:cNvSpPr>
          <p:nvPr>
            <p:ph type="dt" sz="half" idx="10"/>
          </p:nvPr>
        </p:nvSpPr>
        <p:spPr/>
        <p:txBody>
          <a:bodyPr/>
          <a:lstStyle/>
          <a:p>
            <a:fld id="{6FC05CEC-A4F0-44C7-9E92-6BE9CAE06A8C}" type="datetime1">
              <a:rPr lang="en-CA" smtClean="0"/>
              <a:t>2021-11-30</a:t>
            </a:fld>
            <a:endParaRPr lang="en-CA"/>
          </a:p>
        </p:txBody>
      </p:sp>
      <p:sp>
        <p:nvSpPr>
          <p:cNvPr id="6" name="Footer Placeholder 5">
            <a:extLst>
              <a:ext uri="{FF2B5EF4-FFF2-40B4-BE49-F238E27FC236}">
                <a16:creationId xmlns:a16="http://schemas.microsoft.com/office/drawing/2014/main" id="{54CA232D-8602-40C3-B842-A4D78406625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4DFB36C-90EA-4B56-9ED7-513CB28D92EF}"/>
              </a:ext>
            </a:extLst>
          </p:cNvPr>
          <p:cNvSpPr>
            <a:spLocks noGrp="1"/>
          </p:cNvSpPr>
          <p:nvPr>
            <p:ph type="sldNum" sz="quarter" idx="12"/>
          </p:nvPr>
        </p:nvSpPr>
        <p:spPr/>
        <p:txBody>
          <a:bodyPr/>
          <a:lstStyle/>
          <a:p>
            <a:fld id="{C55404FC-DD07-42CA-823C-A73854C642EF}" type="slidenum">
              <a:rPr lang="en-CA" smtClean="0"/>
              <a:t>‹#›</a:t>
            </a:fld>
            <a:endParaRPr lang="en-CA"/>
          </a:p>
        </p:txBody>
      </p:sp>
    </p:spTree>
    <p:extLst>
      <p:ext uri="{BB962C8B-B14F-4D97-AF65-F5344CB8AC3E}">
        <p14:creationId xmlns:p14="http://schemas.microsoft.com/office/powerpoint/2010/main" val="418799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463D8-C45E-4AAC-B3A8-B5B5512CF28D}"/>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4162CFD-09EA-40A1-A23A-2571CD4284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33A8EE9-3941-4E9D-A10A-982F74DC10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EFF043B2-F242-4A22-9EBC-9B15803D84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D600A7-9089-4475-BD88-B1954C9FFC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139240B-0947-4BBC-8AEF-5E077F59FBB7}"/>
              </a:ext>
            </a:extLst>
          </p:cNvPr>
          <p:cNvSpPr>
            <a:spLocks noGrp="1"/>
          </p:cNvSpPr>
          <p:nvPr>
            <p:ph type="dt" sz="half" idx="10"/>
          </p:nvPr>
        </p:nvSpPr>
        <p:spPr/>
        <p:txBody>
          <a:bodyPr/>
          <a:lstStyle/>
          <a:p>
            <a:fld id="{8474BB7C-CAD7-4366-B761-B33CF0EF6162}" type="datetime1">
              <a:rPr lang="en-CA" smtClean="0"/>
              <a:t>2021-11-30</a:t>
            </a:fld>
            <a:endParaRPr lang="en-CA"/>
          </a:p>
        </p:txBody>
      </p:sp>
      <p:sp>
        <p:nvSpPr>
          <p:cNvPr id="8" name="Footer Placeholder 7">
            <a:extLst>
              <a:ext uri="{FF2B5EF4-FFF2-40B4-BE49-F238E27FC236}">
                <a16:creationId xmlns:a16="http://schemas.microsoft.com/office/drawing/2014/main" id="{3AA01A30-650A-4185-A357-3E9C528290B5}"/>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7BB267E-6D79-435C-8E08-A4A2B6FD10B9}"/>
              </a:ext>
            </a:extLst>
          </p:cNvPr>
          <p:cNvSpPr>
            <a:spLocks noGrp="1"/>
          </p:cNvSpPr>
          <p:nvPr>
            <p:ph type="sldNum" sz="quarter" idx="12"/>
          </p:nvPr>
        </p:nvSpPr>
        <p:spPr/>
        <p:txBody>
          <a:bodyPr/>
          <a:lstStyle/>
          <a:p>
            <a:fld id="{C55404FC-DD07-42CA-823C-A73854C642EF}" type="slidenum">
              <a:rPr lang="en-CA" smtClean="0"/>
              <a:t>‹#›</a:t>
            </a:fld>
            <a:endParaRPr lang="en-CA"/>
          </a:p>
        </p:txBody>
      </p:sp>
    </p:spTree>
    <p:extLst>
      <p:ext uri="{BB962C8B-B14F-4D97-AF65-F5344CB8AC3E}">
        <p14:creationId xmlns:p14="http://schemas.microsoft.com/office/powerpoint/2010/main" val="1479044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27983-617A-4E2F-8700-AB70DC255F98}"/>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FEA595C7-E36E-4D67-BFA4-547149C61FFE}"/>
              </a:ext>
            </a:extLst>
          </p:cNvPr>
          <p:cNvSpPr>
            <a:spLocks noGrp="1"/>
          </p:cNvSpPr>
          <p:nvPr>
            <p:ph type="dt" sz="half" idx="10"/>
          </p:nvPr>
        </p:nvSpPr>
        <p:spPr/>
        <p:txBody>
          <a:bodyPr/>
          <a:lstStyle/>
          <a:p>
            <a:fld id="{CC812812-D1AF-49AB-AC60-E26AB15CBBC0}" type="datetime1">
              <a:rPr lang="en-CA" smtClean="0"/>
              <a:t>2021-11-30</a:t>
            </a:fld>
            <a:endParaRPr lang="en-CA"/>
          </a:p>
        </p:txBody>
      </p:sp>
      <p:sp>
        <p:nvSpPr>
          <p:cNvPr id="4" name="Footer Placeholder 3">
            <a:extLst>
              <a:ext uri="{FF2B5EF4-FFF2-40B4-BE49-F238E27FC236}">
                <a16:creationId xmlns:a16="http://schemas.microsoft.com/office/drawing/2014/main" id="{9524AB21-40A0-45B1-92DE-48897E50D807}"/>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A94A7140-F53D-48D6-BB98-9D25E1762409}"/>
              </a:ext>
            </a:extLst>
          </p:cNvPr>
          <p:cNvSpPr>
            <a:spLocks noGrp="1"/>
          </p:cNvSpPr>
          <p:nvPr>
            <p:ph type="sldNum" sz="quarter" idx="12"/>
          </p:nvPr>
        </p:nvSpPr>
        <p:spPr/>
        <p:txBody>
          <a:bodyPr/>
          <a:lstStyle/>
          <a:p>
            <a:fld id="{C55404FC-DD07-42CA-823C-A73854C642EF}" type="slidenum">
              <a:rPr lang="en-CA" smtClean="0"/>
              <a:t>‹#›</a:t>
            </a:fld>
            <a:endParaRPr lang="en-CA"/>
          </a:p>
        </p:txBody>
      </p:sp>
    </p:spTree>
    <p:extLst>
      <p:ext uri="{BB962C8B-B14F-4D97-AF65-F5344CB8AC3E}">
        <p14:creationId xmlns:p14="http://schemas.microsoft.com/office/powerpoint/2010/main" val="1659687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F73E47-1BAF-46F9-AAB3-0C7D5276A8D3}"/>
              </a:ext>
            </a:extLst>
          </p:cNvPr>
          <p:cNvSpPr>
            <a:spLocks noGrp="1"/>
          </p:cNvSpPr>
          <p:nvPr>
            <p:ph type="dt" sz="half" idx="10"/>
          </p:nvPr>
        </p:nvSpPr>
        <p:spPr/>
        <p:txBody>
          <a:bodyPr/>
          <a:lstStyle/>
          <a:p>
            <a:fld id="{03321A6F-1A44-4704-A455-25FAD6421D9B}" type="datetime1">
              <a:rPr lang="en-CA" smtClean="0"/>
              <a:t>2021-11-30</a:t>
            </a:fld>
            <a:endParaRPr lang="en-CA"/>
          </a:p>
        </p:txBody>
      </p:sp>
      <p:sp>
        <p:nvSpPr>
          <p:cNvPr id="3" name="Footer Placeholder 2">
            <a:extLst>
              <a:ext uri="{FF2B5EF4-FFF2-40B4-BE49-F238E27FC236}">
                <a16:creationId xmlns:a16="http://schemas.microsoft.com/office/drawing/2014/main" id="{40194018-2E75-4AA0-9A37-1A82662F1F86}"/>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44AD9523-47E3-4E0C-972E-058CC5EEF46E}"/>
              </a:ext>
            </a:extLst>
          </p:cNvPr>
          <p:cNvSpPr>
            <a:spLocks noGrp="1"/>
          </p:cNvSpPr>
          <p:nvPr>
            <p:ph type="sldNum" sz="quarter" idx="12"/>
          </p:nvPr>
        </p:nvSpPr>
        <p:spPr/>
        <p:txBody>
          <a:bodyPr/>
          <a:lstStyle/>
          <a:p>
            <a:fld id="{C55404FC-DD07-42CA-823C-A73854C642EF}" type="slidenum">
              <a:rPr lang="en-CA" smtClean="0"/>
              <a:t>‹#›</a:t>
            </a:fld>
            <a:endParaRPr lang="en-CA"/>
          </a:p>
        </p:txBody>
      </p:sp>
    </p:spTree>
    <p:extLst>
      <p:ext uri="{BB962C8B-B14F-4D97-AF65-F5344CB8AC3E}">
        <p14:creationId xmlns:p14="http://schemas.microsoft.com/office/powerpoint/2010/main" val="1986930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CF54-3215-47BB-8D22-5ADAEDAFF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6A6BF0DD-E115-4967-A329-AC389CC71F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71C432DA-E73F-4DFD-A7C8-A0D5AD9467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1F77E9-ED3E-4DD2-A5F8-B8A30CB70F47}"/>
              </a:ext>
            </a:extLst>
          </p:cNvPr>
          <p:cNvSpPr>
            <a:spLocks noGrp="1"/>
          </p:cNvSpPr>
          <p:nvPr>
            <p:ph type="dt" sz="half" idx="10"/>
          </p:nvPr>
        </p:nvSpPr>
        <p:spPr/>
        <p:txBody>
          <a:bodyPr/>
          <a:lstStyle/>
          <a:p>
            <a:fld id="{80FA1612-FDC9-4FE9-ADD9-419F4219EBCD}" type="datetime1">
              <a:rPr lang="en-CA" smtClean="0"/>
              <a:t>2021-11-30</a:t>
            </a:fld>
            <a:endParaRPr lang="en-CA"/>
          </a:p>
        </p:txBody>
      </p:sp>
      <p:sp>
        <p:nvSpPr>
          <p:cNvPr id="6" name="Footer Placeholder 5">
            <a:extLst>
              <a:ext uri="{FF2B5EF4-FFF2-40B4-BE49-F238E27FC236}">
                <a16:creationId xmlns:a16="http://schemas.microsoft.com/office/drawing/2014/main" id="{CC328684-F0C8-41BB-A42D-0A3D37E9411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9E7E7D9-72DA-465D-B981-17A290CBB3A8}"/>
              </a:ext>
            </a:extLst>
          </p:cNvPr>
          <p:cNvSpPr>
            <a:spLocks noGrp="1"/>
          </p:cNvSpPr>
          <p:nvPr>
            <p:ph type="sldNum" sz="quarter" idx="12"/>
          </p:nvPr>
        </p:nvSpPr>
        <p:spPr/>
        <p:txBody>
          <a:bodyPr/>
          <a:lstStyle/>
          <a:p>
            <a:fld id="{C55404FC-DD07-42CA-823C-A73854C642EF}" type="slidenum">
              <a:rPr lang="en-CA" smtClean="0"/>
              <a:t>‹#›</a:t>
            </a:fld>
            <a:endParaRPr lang="en-CA"/>
          </a:p>
        </p:txBody>
      </p:sp>
    </p:spTree>
    <p:extLst>
      <p:ext uri="{BB962C8B-B14F-4D97-AF65-F5344CB8AC3E}">
        <p14:creationId xmlns:p14="http://schemas.microsoft.com/office/powerpoint/2010/main" val="2004428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3F1DD-EA34-482B-A18C-34697C7981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37AD6451-4F92-4AAF-BAF7-447503607A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04D83AF-1428-4C9B-9DBF-E35AE5EB7D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44DC46-C2ED-42FC-9D52-F18188C58485}"/>
              </a:ext>
            </a:extLst>
          </p:cNvPr>
          <p:cNvSpPr>
            <a:spLocks noGrp="1"/>
          </p:cNvSpPr>
          <p:nvPr>
            <p:ph type="dt" sz="half" idx="10"/>
          </p:nvPr>
        </p:nvSpPr>
        <p:spPr/>
        <p:txBody>
          <a:bodyPr/>
          <a:lstStyle/>
          <a:p>
            <a:fld id="{485E5459-2DC9-4DB1-A1A4-78D621231F12}" type="datetime1">
              <a:rPr lang="en-CA" smtClean="0"/>
              <a:t>2021-11-30</a:t>
            </a:fld>
            <a:endParaRPr lang="en-CA"/>
          </a:p>
        </p:txBody>
      </p:sp>
      <p:sp>
        <p:nvSpPr>
          <p:cNvPr id="6" name="Footer Placeholder 5">
            <a:extLst>
              <a:ext uri="{FF2B5EF4-FFF2-40B4-BE49-F238E27FC236}">
                <a16:creationId xmlns:a16="http://schemas.microsoft.com/office/drawing/2014/main" id="{E2180B9D-A87C-4783-A213-B9EBEC59D01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7CF84E2-F0EE-4DFE-BED9-0915D308B22F}"/>
              </a:ext>
            </a:extLst>
          </p:cNvPr>
          <p:cNvSpPr>
            <a:spLocks noGrp="1"/>
          </p:cNvSpPr>
          <p:nvPr>
            <p:ph type="sldNum" sz="quarter" idx="12"/>
          </p:nvPr>
        </p:nvSpPr>
        <p:spPr/>
        <p:txBody>
          <a:bodyPr/>
          <a:lstStyle/>
          <a:p>
            <a:fld id="{C55404FC-DD07-42CA-823C-A73854C642EF}" type="slidenum">
              <a:rPr lang="en-CA" smtClean="0"/>
              <a:t>‹#›</a:t>
            </a:fld>
            <a:endParaRPr lang="en-CA"/>
          </a:p>
        </p:txBody>
      </p:sp>
    </p:spTree>
    <p:extLst>
      <p:ext uri="{BB962C8B-B14F-4D97-AF65-F5344CB8AC3E}">
        <p14:creationId xmlns:p14="http://schemas.microsoft.com/office/powerpoint/2010/main" val="809260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177A34-268E-410E-B3EC-6B1822CE9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508803E-38B9-4823-B06E-50835331B5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81B2EBC-02C5-440F-BD5D-BA3488ED04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FB1355-945A-473A-A365-6C6F4A94A7F6}" type="datetime1">
              <a:rPr lang="en-CA" smtClean="0"/>
              <a:t>2021-11-30</a:t>
            </a:fld>
            <a:endParaRPr lang="en-CA"/>
          </a:p>
        </p:txBody>
      </p:sp>
      <p:sp>
        <p:nvSpPr>
          <p:cNvPr id="5" name="Footer Placeholder 4">
            <a:extLst>
              <a:ext uri="{FF2B5EF4-FFF2-40B4-BE49-F238E27FC236}">
                <a16:creationId xmlns:a16="http://schemas.microsoft.com/office/drawing/2014/main" id="{2DD60A3C-00E1-41DE-9062-3F666F12A0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38B83A72-992C-4A24-853E-E78146BA03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5404FC-DD07-42CA-823C-A73854C642EF}" type="slidenum">
              <a:rPr lang="en-CA" smtClean="0"/>
              <a:t>‹#›</a:t>
            </a:fld>
            <a:endParaRPr lang="en-CA"/>
          </a:p>
        </p:txBody>
      </p:sp>
    </p:spTree>
    <p:extLst>
      <p:ext uri="{BB962C8B-B14F-4D97-AF65-F5344CB8AC3E}">
        <p14:creationId xmlns:p14="http://schemas.microsoft.com/office/powerpoint/2010/main" val="889496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DF10E-1E43-41DE-918E-65A3F8040517}"/>
              </a:ext>
            </a:extLst>
          </p:cNvPr>
          <p:cNvSpPr>
            <a:spLocks noGrp="1"/>
          </p:cNvSpPr>
          <p:nvPr>
            <p:ph type="ctrTitle"/>
          </p:nvPr>
        </p:nvSpPr>
        <p:spPr/>
        <p:txBody>
          <a:bodyPr>
            <a:normAutofit/>
          </a:bodyPr>
          <a:lstStyle/>
          <a:p>
            <a:r>
              <a:rPr lang="en-US" sz="3600" b="1" dirty="0">
                <a:solidFill>
                  <a:srgbClr val="551B57"/>
                </a:solidFill>
                <a:effectLst/>
                <a:latin typeface="Calibri" panose="020F0502020204030204" pitchFamily="34" charset="0"/>
                <a:ea typeface="Calibri" panose="020F0502020204030204" pitchFamily="34" charset="0"/>
                <a:cs typeface="Calibri" panose="020F0502020204030204" pitchFamily="34" charset="0"/>
              </a:rPr>
              <a:t>Disability and Work in Canada (DWC)</a:t>
            </a:r>
            <a:br>
              <a:rPr lang="en-CA" sz="3600" dirty="0">
                <a:effectLst/>
                <a:latin typeface="Calibri" panose="020F0502020204030204" pitchFamily="34" charset="0"/>
                <a:ea typeface="Calibri" panose="020F0502020204030204" pitchFamily="34" charset="0"/>
                <a:cs typeface="Times New Roman" panose="02020603050405020304" pitchFamily="18" charset="0"/>
              </a:rPr>
            </a:br>
            <a:r>
              <a:rPr lang="en-US" sz="3600" b="1" dirty="0">
                <a:solidFill>
                  <a:srgbClr val="679F45"/>
                </a:solidFill>
                <a:effectLst/>
                <a:latin typeface="Calibri" panose="020F0502020204030204" pitchFamily="34" charset="0"/>
                <a:ea typeface="Calibri" panose="020F0502020204030204" pitchFamily="34" charset="0"/>
              </a:rPr>
              <a:t>Organizational Structure, Governance and Activities Going Forward</a:t>
            </a:r>
            <a:endParaRPr lang="en-CA" sz="9600" dirty="0"/>
          </a:p>
        </p:txBody>
      </p:sp>
      <p:sp>
        <p:nvSpPr>
          <p:cNvPr id="3" name="Subtitle 2">
            <a:extLst>
              <a:ext uri="{FF2B5EF4-FFF2-40B4-BE49-F238E27FC236}">
                <a16:creationId xmlns:a16="http://schemas.microsoft.com/office/drawing/2014/main" id="{6A1663B6-F4FE-4590-8A43-604031ACC0EF}"/>
              </a:ext>
            </a:extLst>
          </p:cNvPr>
          <p:cNvSpPr>
            <a:spLocks noGrp="1"/>
          </p:cNvSpPr>
          <p:nvPr>
            <p:ph type="subTitle" idx="1"/>
          </p:nvPr>
        </p:nvSpPr>
        <p:spPr/>
        <p:txBody>
          <a:bodyPr/>
          <a:lstStyle/>
          <a:p>
            <a:r>
              <a:rPr lang="en-US" sz="1800" b="1" dirty="0">
                <a:effectLst/>
                <a:latin typeface="Arial" panose="020B0604020202020204" pitchFamily="34" charset="0"/>
                <a:ea typeface="Times New Roman" panose="02020603050405020304" pitchFamily="18" charset="0"/>
              </a:rPr>
              <a:t>Disability and Work in Canada 2021</a:t>
            </a:r>
          </a:p>
          <a:p>
            <a:r>
              <a:rPr lang="en-CA" sz="1800" b="1" dirty="0">
                <a:effectLst/>
                <a:latin typeface="Arial" panose="020B0604020202020204" pitchFamily="34" charset="0"/>
                <a:ea typeface="Calibri" panose="020F0502020204030204" pitchFamily="34" charset="0"/>
              </a:rPr>
              <a:t>Day 1: 2:30-3:35 ET Parallel Session</a:t>
            </a:r>
          </a:p>
          <a:p>
            <a:r>
              <a:rPr lang="en-CA" sz="1800" b="1" dirty="0">
                <a:latin typeface="Arial" panose="020B0604020202020204" pitchFamily="34" charset="0"/>
              </a:rPr>
              <a:t>Presenters: Emile Tompa, Ron Sanders, Michael Prince</a:t>
            </a:r>
            <a:endParaRPr lang="en-CA" dirty="0"/>
          </a:p>
        </p:txBody>
      </p:sp>
      <p:grpSp>
        <p:nvGrpSpPr>
          <p:cNvPr id="4" name="Group 3">
            <a:extLst>
              <a:ext uri="{FF2B5EF4-FFF2-40B4-BE49-F238E27FC236}">
                <a16:creationId xmlns:a16="http://schemas.microsoft.com/office/drawing/2014/main" id="{E9200EDD-0EFA-49B7-8A09-3B9A8CC559D5}"/>
              </a:ext>
            </a:extLst>
          </p:cNvPr>
          <p:cNvGrpSpPr>
            <a:grpSpLocks noChangeAspect="1"/>
          </p:cNvGrpSpPr>
          <p:nvPr/>
        </p:nvGrpSpPr>
        <p:grpSpPr bwMode="auto">
          <a:xfrm>
            <a:off x="4226007" y="576024"/>
            <a:ext cx="3752603" cy="1000604"/>
            <a:chOff x="2281" y="-3636"/>
            <a:chExt cx="7680" cy="3233"/>
          </a:xfrm>
        </p:grpSpPr>
        <p:sp>
          <p:nvSpPr>
            <p:cNvPr id="5" name="Freeform 4">
              <a:extLst>
                <a:ext uri="{FF2B5EF4-FFF2-40B4-BE49-F238E27FC236}">
                  <a16:creationId xmlns:a16="http://schemas.microsoft.com/office/drawing/2014/main" id="{F5F49947-380A-4434-A324-AD8C7073496F}"/>
                </a:ext>
              </a:extLst>
            </p:cNvPr>
            <p:cNvSpPr>
              <a:spLocks/>
            </p:cNvSpPr>
            <p:nvPr/>
          </p:nvSpPr>
          <p:spPr bwMode="auto">
            <a:xfrm>
              <a:off x="2444" y="-2080"/>
              <a:ext cx="2658" cy="1677"/>
            </a:xfrm>
            <a:custGeom>
              <a:avLst/>
              <a:gdLst>
                <a:gd name="T0" fmla="*/ 0 w 2658"/>
                <a:gd name="T1" fmla="*/ 0 h 1677"/>
                <a:gd name="T2" fmla="*/ 787 w 2658"/>
                <a:gd name="T3" fmla="*/ 1676 h 1677"/>
                <a:gd name="T4" fmla="*/ 2501 w 2658"/>
                <a:gd name="T5" fmla="*/ 1676 h 1677"/>
                <a:gd name="T6" fmla="*/ 2658 w 2658"/>
                <a:gd name="T7" fmla="*/ 1248 h 1677"/>
                <a:gd name="T8" fmla="*/ 0 w 2658"/>
                <a:gd name="T9" fmla="*/ 0 h 1677"/>
              </a:gdLst>
              <a:ahLst/>
              <a:cxnLst>
                <a:cxn ang="0">
                  <a:pos x="T0" y="T1"/>
                </a:cxn>
                <a:cxn ang="0">
                  <a:pos x="T2" y="T3"/>
                </a:cxn>
                <a:cxn ang="0">
                  <a:pos x="T4" y="T5"/>
                </a:cxn>
                <a:cxn ang="0">
                  <a:pos x="T6" y="T7"/>
                </a:cxn>
                <a:cxn ang="0">
                  <a:pos x="T8" y="T9"/>
                </a:cxn>
              </a:cxnLst>
              <a:rect l="0" t="0" r="r" b="b"/>
              <a:pathLst>
                <a:path w="2658" h="1677">
                  <a:moveTo>
                    <a:pt x="0" y="0"/>
                  </a:moveTo>
                  <a:lnTo>
                    <a:pt x="787" y="1676"/>
                  </a:lnTo>
                  <a:lnTo>
                    <a:pt x="2501" y="1676"/>
                  </a:lnTo>
                  <a:lnTo>
                    <a:pt x="2658" y="1248"/>
                  </a:lnTo>
                  <a:lnTo>
                    <a:pt x="0" y="0"/>
                  </a:lnTo>
                </a:path>
              </a:pathLst>
            </a:custGeom>
            <a:solidFill>
              <a:srgbClr val="2AB14A"/>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sp>
          <p:nvSpPr>
            <p:cNvPr id="6" name="Freeform 5">
              <a:extLst>
                <a:ext uri="{FF2B5EF4-FFF2-40B4-BE49-F238E27FC236}">
                  <a16:creationId xmlns:a16="http://schemas.microsoft.com/office/drawing/2014/main" id="{6F312A46-8ADB-4F1B-9B52-D0BB5F836458}"/>
                </a:ext>
              </a:extLst>
            </p:cNvPr>
            <p:cNvSpPr>
              <a:spLocks/>
            </p:cNvSpPr>
            <p:nvPr/>
          </p:nvSpPr>
          <p:spPr bwMode="auto">
            <a:xfrm>
              <a:off x="4945" y="-831"/>
              <a:ext cx="1066" cy="428"/>
            </a:xfrm>
            <a:custGeom>
              <a:avLst/>
              <a:gdLst>
                <a:gd name="T0" fmla="*/ 156 w 1066"/>
                <a:gd name="T1" fmla="*/ 0 h 428"/>
                <a:gd name="T2" fmla="*/ 0 w 1066"/>
                <a:gd name="T3" fmla="*/ 428 h 428"/>
                <a:gd name="T4" fmla="*/ 1065 w 1066"/>
                <a:gd name="T5" fmla="*/ 428 h 428"/>
                <a:gd name="T6" fmla="*/ 156 w 1066"/>
                <a:gd name="T7" fmla="*/ 0 h 428"/>
              </a:gdLst>
              <a:ahLst/>
              <a:cxnLst>
                <a:cxn ang="0">
                  <a:pos x="T0" y="T1"/>
                </a:cxn>
                <a:cxn ang="0">
                  <a:pos x="T2" y="T3"/>
                </a:cxn>
                <a:cxn ang="0">
                  <a:pos x="T4" y="T5"/>
                </a:cxn>
                <a:cxn ang="0">
                  <a:pos x="T6" y="T7"/>
                </a:cxn>
              </a:cxnLst>
              <a:rect l="0" t="0" r="r" b="b"/>
              <a:pathLst>
                <a:path w="1066" h="428">
                  <a:moveTo>
                    <a:pt x="156" y="0"/>
                  </a:moveTo>
                  <a:lnTo>
                    <a:pt x="0" y="428"/>
                  </a:lnTo>
                  <a:lnTo>
                    <a:pt x="1065" y="428"/>
                  </a:lnTo>
                  <a:lnTo>
                    <a:pt x="156" y="0"/>
                  </a:lnTo>
                </a:path>
              </a:pathLst>
            </a:custGeom>
            <a:solidFill>
              <a:srgbClr val="EC212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sp>
          <p:nvSpPr>
            <p:cNvPr id="7" name="Freeform 6">
              <a:extLst>
                <a:ext uri="{FF2B5EF4-FFF2-40B4-BE49-F238E27FC236}">
                  <a16:creationId xmlns:a16="http://schemas.microsoft.com/office/drawing/2014/main" id="{6FC0F6F6-E0F7-4C4E-B217-EF241E75999F}"/>
                </a:ext>
              </a:extLst>
            </p:cNvPr>
            <p:cNvSpPr>
              <a:spLocks/>
            </p:cNvSpPr>
            <p:nvPr/>
          </p:nvSpPr>
          <p:spPr bwMode="auto">
            <a:xfrm>
              <a:off x="4290" y="-2826"/>
              <a:ext cx="1092" cy="1995"/>
            </a:xfrm>
            <a:custGeom>
              <a:avLst/>
              <a:gdLst>
                <a:gd name="T0" fmla="*/ 0 w 1092"/>
                <a:gd name="T1" fmla="*/ 0 h 1995"/>
                <a:gd name="T2" fmla="*/ 47 w 1092"/>
                <a:gd name="T3" fmla="*/ 1635 h 1995"/>
                <a:gd name="T4" fmla="*/ 811 w 1092"/>
                <a:gd name="T5" fmla="*/ 1994 h 1995"/>
                <a:gd name="T6" fmla="*/ 1091 w 1092"/>
                <a:gd name="T7" fmla="*/ 1239 h 1995"/>
                <a:gd name="T8" fmla="*/ 0 w 1092"/>
                <a:gd name="T9" fmla="*/ 0 h 1995"/>
              </a:gdLst>
              <a:ahLst/>
              <a:cxnLst>
                <a:cxn ang="0">
                  <a:pos x="T0" y="T1"/>
                </a:cxn>
                <a:cxn ang="0">
                  <a:pos x="T2" y="T3"/>
                </a:cxn>
                <a:cxn ang="0">
                  <a:pos x="T4" y="T5"/>
                </a:cxn>
                <a:cxn ang="0">
                  <a:pos x="T6" y="T7"/>
                </a:cxn>
                <a:cxn ang="0">
                  <a:pos x="T8" y="T9"/>
                </a:cxn>
              </a:cxnLst>
              <a:rect l="0" t="0" r="r" b="b"/>
              <a:pathLst>
                <a:path w="1092" h="1995">
                  <a:moveTo>
                    <a:pt x="0" y="0"/>
                  </a:moveTo>
                  <a:lnTo>
                    <a:pt x="47" y="1635"/>
                  </a:lnTo>
                  <a:lnTo>
                    <a:pt x="811" y="1994"/>
                  </a:lnTo>
                  <a:lnTo>
                    <a:pt x="1091" y="1239"/>
                  </a:lnTo>
                  <a:lnTo>
                    <a:pt x="0" y="0"/>
                  </a:lnTo>
                </a:path>
              </a:pathLst>
            </a:custGeom>
            <a:solidFill>
              <a:srgbClr val="9E248D"/>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sp>
          <p:nvSpPr>
            <p:cNvPr id="8" name="Freeform 7">
              <a:extLst>
                <a:ext uri="{FF2B5EF4-FFF2-40B4-BE49-F238E27FC236}">
                  <a16:creationId xmlns:a16="http://schemas.microsoft.com/office/drawing/2014/main" id="{93570C92-E5E4-416A-BD10-234E182F21F1}"/>
                </a:ext>
              </a:extLst>
            </p:cNvPr>
            <p:cNvSpPr>
              <a:spLocks/>
            </p:cNvSpPr>
            <p:nvPr/>
          </p:nvSpPr>
          <p:spPr bwMode="auto">
            <a:xfrm>
              <a:off x="7142" y="-2078"/>
              <a:ext cx="2656" cy="1675"/>
            </a:xfrm>
            <a:custGeom>
              <a:avLst/>
              <a:gdLst>
                <a:gd name="T0" fmla="*/ 2655 w 2656"/>
                <a:gd name="T1" fmla="*/ 0 h 1675"/>
                <a:gd name="T2" fmla="*/ 0 w 2656"/>
                <a:gd name="T3" fmla="*/ 1247 h 1675"/>
                <a:gd name="T4" fmla="*/ 155 w 2656"/>
                <a:gd name="T5" fmla="*/ 1675 h 1675"/>
                <a:gd name="T6" fmla="*/ 1868 w 2656"/>
                <a:gd name="T7" fmla="*/ 1675 h 1675"/>
                <a:gd name="T8" fmla="*/ 2655 w 2656"/>
                <a:gd name="T9" fmla="*/ 0 h 1675"/>
              </a:gdLst>
              <a:ahLst/>
              <a:cxnLst>
                <a:cxn ang="0">
                  <a:pos x="T0" y="T1"/>
                </a:cxn>
                <a:cxn ang="0">
                  <a:pos x="T2" y="T3"/>
                </a:cxn>
                <a:cxn ang="0">
                  <a:pos x="T4" y="T5"/>
                </a:cxn>
                <a:cxn ang="0">
                  <a:pos x="T6" y="T7"/>
                </a:cxn>
                <a:cxn ang="0">
                  <a:pos x="T8" y="T9"/>
                </a:cxn>
              </a:cxnLst>
              <a:rect l="0" t="0" r="r" b="b"/>
              <a:pathLst>
                <a:path w="2656" h="1675">
                  <a:moveTo>
                    <a:pt x="2655" y="0"/>
                  </a:moveTo>
                  <a:lnTo>
                    <a:pt x="0" y="1247"/>
                  </a:lnTo>
                  <a:lnTo>
                    <a:pt x="155" y="1675"/>
                  </a:lnTo>
                  <a:lnTo>
                    <a:pt x="1868" y="1675"/>
                  </a:lnTo>
                  <a:lnTo>
                    <a:pt x="2655" y="0"/>
                  </a:lnTo>
                </a:path>
              </a:pathLst>
            </a:custGeom>
            <a:solidFill>
              <a:srgbClr val="F6871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sp>
          <p:nvSpPr>
            <p:cNvPr id="9" name="Freeform 8">
              <a:extLst>
                <a:ext uri="{FF2B5EF4-FFF2-40B4-BE49-F238E27FC236}">
                  <a16:creationId xmlns:a16="http://schemas.microsoft.com/office/drawing/2014/main" id="{C0E8B0CC-90D0-410A-A4B6-7AA1024ED455}"/>
                </a:ext>
              </a:extLst>
            </p:cNvPr>
            <p:cNvSpPr>
              <a:spLocks/>
            </p:cNvSpPr>
            <p:nvPr/>
          </p:nvSpPr>
          <p:spPr bwMode="auto">
            <a:xfrm>
              <a:off x="6228" y="-831"/>
              <a:ext cx="1070" cy="428"/>
            </a:xfrm>
            <a:custGeom>
              <a:avLst/>
              <a:gdLst>
                <a:gd name="T0" fmla="*/ 913 w 1070"/>
                <a:gd name="T1" fmla="*/ 0 h 428"/>
                <a:gd name="T2" fmla="*/ 0 w 1070"/>
                <a:gd name="T3" fmla="*/ 427 h 428"/>
                <a:gd name="T4" fmla="*/ 1069 w 1070"/>
                <a:gd name="T5" fmla="*/ 427 h 428"/>
                <a:gd name="T6" fmla="*/ 913 w 1070"/>
                <a:gd name="T7" fmla="*/ 0 h 428"/>
              </a:gdLst>
              <a:ahLst/>
              <a:cxnLst>
                <a:cxn ang="0">
                  <a:pos x="T0" y="T1"/>
                </a:cxn>
                <a:cxn ang="0">
                  <a:pos x="T2" y="T3"/>
                </a:cxn>
                <a:cxn ang="0">
                  <a:pos x="T4" y="T5"/>
                </a:cxn>
                <a:cxn ang="0">
                  <a:pos x="T6" y="T7"/>
                </a:cxn>
              </a:cxnLst>
              <a:rect l="0" t="0" r="r" b="b"/>
              <a:pathLst>
                <a:path w="1070" h="428">
                  <a:moveTo>
                    <a:pt x="913" y="0"/>
                  </a:moveTo>
                  <a:lnTo>
                    <a:pt x="0" y="427"/>
                  </a:lnTo>
                  <a:lnTo>
                    <a:pt x="1069" y="427"/>
                  </a:lnTo>
                  <a:lnTo>
                    <a:pt x="913" y="0"/>
                  </a:lnTo>
                </a:path>
              </a:pathLst>
            </a:custGeom>
            <a:solidFill>
              <a:srgbClr val="EC212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sp>
          <p:nvSpPr>
            <p:cNvPr id="10" name="Freeform 9">
              <a:extLst>
                <a:ext uri="{FF2B5EF4-FFF2-40B4-BE49-F238E27FC236}">
                  <a16:creationId xmlns:a16="http://schemas.microsoft.com/office/drawing/2014/main" id="{7E781FB6-7F02-4EFF-86BF-B6ED778F5DD1}"/>
                </a:ext>
              </a:extLst>
            </p:cNvPr>
            <p:cNvSpPr>
              <a:spLocks/>
            </p:cNvSpPr>
            <p:nvPr/>
          </p:nvSpPr>
          <p:spPr bwMode="auto">
            <a:xfrm>
              <a:off x="6863" y="-2825"/>
              <a:ext cx="1091" cy="1994"/>
            </a:xfrm>
            <a:custGeom>
              <a:avLst/>
              <a:gdLst>
                <a:gd name="T0" fmla="*/ 1091 w 1091"/>
                <a:gd name="T1" fmla="*/ 0 h 1994"/>
                <a:gd name="T2" fmla="*/ 0 w 1091"/>
                <a:gd name="T3" fmla="*/ 1239 h 1994"/>
                <a:gd name="T4" fmla="*/ 279 w 1091"/>
                <a:gd name="T5" fmla="*/ 1994 h 1994"/>
                <a:gd name="T6" fmla="*/ 1043 w 1091"/>
                <a:gd name="T7" fmla="*/ 1635 h 1994"/>
                <a:gd name="T8" fmla="*/ 1091 w 1091"/>
                <a:gd name="T9" fmla="*/ 0 h 1994"/>
              </a:gdLst>
              <a:ahLst/>
              <a:cxnLst>
                <a:cxn ang="0">
                  <a:pos x="T0" y="T1"/>
                </a:cxn>
                <a:cxn ang="0">
                  <a:pos x="T2" y="T3"/>
                </a:cxn>
                <a:cxn ang="0">
                  <a:pos x="T4" y="T5"/>
                </a:cxn>
                <a:cxn ang="0">
                  <a:pos x="T6" y="T7"/>
                </a:cxn>
                <a:cxn ang="0">
                  <a:pos x="T8" y="T9"/>
                </a:cxn>
              </a:cxnLst>
              <a:rect l="0" t="0" r="r" b="b"/>
              <a:pathLst>
                <a:path w="1091" h="1994">
                  <a:moveTo>
                    <a:pt x="1091" y="0"/>
                  </a:moveTo>
                  <a:lnTo>
                    <a:pt x="0" y="1239"/>
                  </a:lnTo>
                  <a:lnTo>
                    <a:pt x="279" y="1994"/>
                  </a:lnTo>
                  <a:lnTo>
                    <a:pt x="1043" y="1635"/>
                  </a:lnTo>
                  <a:lnTo>
                    <a:pt x="1091" y="0"/>
                  </a:lnTo>
                </a:path>
              </a:pathLst>
            </a:custGeom>
            <a:solidFill>
              <a:srgbClr val="FCDD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sp>
          <p:nvSpPr>
            <p:cNvPr id="11" name="Freeform 10">
              <a:extLst>
                <a:ext uri="{FF2B5EF4-FFF2-40B4-BE49-F238E27FC236}">
                  <a16:creationId xmlns:a16="http://schemas.microsoft.com/office/drawing/2014/main" id="{5A7FC463-9B76-448A-928D-B45C25D2BC9D}"/>
                </a:ext>
              </a:extLst>
            </p:cNvPr>
            <p:cNvSpPr>
              <a:spLocks/>
            </p:cNvSpPr>
            <p:nvPr/>
          </p:nvSpPr>
          <p:spPr bwMode="auto">
            <a:xfrm>
              <a:off x="5102" y="-3586"/>
              <a:ext cx="2040" cy="3183"/>
            </a:xfrm>
            <a:custGeom>
              <a:avLst/>
              <a:gdLst>
                <a:gd name="T0" fmla="*/ 1017 w 2040"/>
                <a:gd name="T1" fmla="*/ 0 h 3183"/>
                <a:gd name="T2" fmla="*/ 0 w 2040"/>
                <a:gd name="T3" fmla="*/ 2754 h 3183"/>
                <a:gd name="T4" fmla="*/ 909 w 2040"/>
                <a:gd name="T5" fmla="*/ 3182 h 3183"/>
                <a:gd name="T6" fmla="*/ 1126 w 2040"/>
                <a:gd name="T7" fmla="*/ 3182 h 3183"/>
                <a:gd name="T8" fmla="*/ 2040 w 2040"/>
                <a:gd name="T9" fmla="*/ 2754 h 3183"/>
                <a:gd name="T10" fmla="*/ 1017 w 2040"/>
                <a:gd name="T11" fmla="*/ 0 h 3183"/>
              </a:gdLst>
              <a:ahLst/>
              <a:cxnLst>
                <a:cxn ang="0">
                  <a:pos x="T0" y="T1"/>
                </a:cxn>
                <a:cxn ang="0">
                  <a:pos x="T2" y="T3"/>
                </a:cxn>
                <a:cxn ang="0">
                  <a:pos x="T4" y="T5"/>
                </a:cxn>
                <a:cxn ang="0">
                  <a:pos x="T6" y="T7"/>
                </a:cxn>
                <a:cxn ang="0">
                  <a:pos x="T8" y="T9"/>
                </a:cxn>
                <a:cxn ang="0">
                  <a:pos x="T10" y="T11"/>
                </a:cxn>
              </a:cxnLst>
              <a:rect l="0" t="0" r="r" b="b"/>
              <a:pathLst>
                <a:path w="2040" h="3183">
                  <a:moveTo>
                    <a:pt x="1017" y="0"/>
                  </a:moveTo>
                  <a:lnTo>
                    <a:pt x="0" y="2754"/>
                  </a:lnTo>
                  <a:lnTo>
                    <a:pt x="909" y="3182"/>
                  </a:lnTo>
                  <a:lnTo>
                    <a:pt x="1126" y="3182"/>
                  </a:lnTo>
                  <a:lnTo>
                    <a:pt x="2040" y="2754"/>
                  </a:lnTo>
                  <a:lnTo>
                    <a:pt x="1017" y="0"/>
                  </a:lnTo>
                </a:path>
              </a:pathLst>
            </a:custGeom>
            <a:solidFill>
              <a:srgbClr val="0E5595"/>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grpSp>
          <p:nvGrpSpPr>
            <p:cNvPr id="12" name="Group 11">
              <a:extLst>
                <a:ext uri="{FF2B5EF4-FFF2-40B4-BE49-F238E27FC236}">
                  <a16:creationId xmlns:a16="http://schemas.microsoft.com/office/drawing/2014/main" id="{3A4926B9-8FDD-4F0F-A219-8EA4B89E0F72}"/>
                </a:ext>
              </a:extLst>
            </p:cNvPr>
            <p:cNvGrpSpPr>
              <a:grpSpLocks/>
            </p:cNvGrpSpPr>
            <p:nvPr/>
          </p:nvGrpSpPr>
          <p:grpSpPr bwMode="auto">
            <a:xfrm>
              <a:off x="2281" y="-3636"/>
              <a:ext cx="7680" cy="3233"/>
              <a:chOff x="2281" y="-3636"/>
              <a:chExt cx="7680" cy="3233"/>
            </a:xfrm>
          </p:grpSpPr>
          <p:sp>
            <p:nvSpPr>
              <p:cNvPr id="13" name="Freeform 12">
                <a:extLst>
                  <a:ext uri="{FF2B5EF4-FFF2-40B4-BE49-F238E27FC236}">
                    <a16:creationId xmlns:a16="http://schemas.microsoft.com/office/drawing/2014/main" id="{B729321D-942E-4C9C-8100-962940C5592F}"/>
                  </a:ext>
                </a:extLst>
              </p:cNvPr>
              <p:cNvSpPr>
                <a:spLocks/>
              </p:cNvSpPr>
              <p:nvPr/>
            </p:nvSpPr>
            <p:spPr bwMode="auto">
              <a:xfrm>
                <a:off x="2281" y="-3636"/>
                <a:ext cx="7680" cy="3233"/>
              </a:xfrm>
              <a:custGeom>
                <a:avLst/>
                <a:gdLst>
                  <a:gd name="T0" fmla="*/ 0 w 7680"/>
                  <a:gd name="T1" fmla="*/ 1392 h 3233"/>
                  <a:gd name="T2" fmla="*/ 864 w 7680"/>
                  <a:gd name="T3" fmla="*/ 3232 h 3233"/>
                  <a:gd name="T4" fmla="*/ 1037 w 7680"/>
                  <a:gd name="T5" fmla="*/ 3232 h 3233"/>
                  <a:gd name="T6" fmla="*/ 326 w 7680"/>
                  <a:gd name="T7" fmla="*/ 1719 h 3233"/>
                  <a:gd name="T8" fmla="*/ 695 w 7680"/>
                  <a:gd name="T9" fmla="*/ 1719 h 3233"/>
                  <a:gd name="T10" fmla="*/ 0 w 7680"/>
                  <a:gd name="T11" fmla="*/ 1392 h 3233"/>
                </a:gdLst>
                <a:ahLst/>
                <a:cxnLst>
                  <a:cxn ang="0">
                    <a:pos x="T0" y="T1"/>
                  </a:cxn>
                  <a:cxn ang="0">
                    <a:pos x="T2" y="T3"/>
                  </a:cxn>
                  <a:cxn ang="0">
                    <a:pos x="T4" y="T5"/>
                  </a:cxn>
                  <a:cxn ang="0">
                    <a:pos x="T6" y="T7"/>
                  </a:cxn>
                  <a:cxn ang="0">
                    <a:pos x="T8" y="T9"/>
                  </a:cxn>
                  <a:cxn ang="0">
                    <a:pos x="T10" y="T11"/>
                  </a:cxn>
                </a:cxnLst>
                <a:rect l="0" t="0" r="r" b="b"/>
                <a:pathLst>
                  <a:path w="7680" h="3233">
                    <a:moveTo>
                      <a:pt x="0" y="1392"/>
                    </a:moveTo>
                    <a:lnTo>
                      <a:pt x="864" y="3232"/>
                    </a:lnTo>
                    <a:lnTo>
                      <a:pt x="1037" y="3232"/>
                    </a:lnTo>
                    <a:lnTo>
                      <a:pt x="326" y="1719"/>
                    </a:lnTo>
                    <a:lnTo>
                      <a:pt x="695" y="1719"/>
                    </a:lnTo>
                    <a:lnTo>
                      <a:pt x="0" y="1392"/>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sp>
            <p:nvSpPr>
              <p:cNvPr id="14" name="Freeform 13">
                <a:extLst>
                  <a:ext uri="{FF2B5EF4-FFF2-40B4-BE49-F238E27FC236}">
                    <a16:creationId xmlns:a16="http://schemas.microsoft.com/office/drawing/2014/main" id="{F841A79B-BD10-4AF8-9C86-7B9D3184E05F}"/>
                  </a:ext>
                </a:extLst>
              </p:cNvPr>
              <p:cNvSpPr>
                <a:spLocks/>
              </p:cNvSpPr>
              <p:nvPr/>
            </p:nvSpPr>
            <p:spPr bwMode="auto">
              <a:xfrm>
                <a:off x="2281" y="-3636"/>
                <a:ext cx="7680" cy="3233"/>
              </a:xfrm>
              <a:custGeom>
                <a:avLst/>
                <a:gdLst>
                  <a:gd name="T0" fmla="*/ 695 w 7680"/>
                  <a:gd name="T1" fmla="*/ 1719 h 3233"/>
                  <a:gd name="T2" fmla="*/ 326 w 7680"/>
                  <a:gd name="T3" fmla="*/ 1719 h 3233"/>
                  <a:gd name="T4" fmla="*/ 2722 w 7680"/>
                  <a:gd name="T5" fmla="*/ 2844 h 3233"/>
                  <a:gd name="T6" fmla="*/ 2580 w 7680"/>
                  <a:gd name="T7" fmla="*/ 3232 h 3233"/>
                  <a:gd name="T8" fmla="*/ 2748 w 7680"/>
                  <a:gd name="T9" fmla="*/ 3232 h 3233"/>
                  <a:gd name="T10" fmla="*/ 2865 w 7680"/>
                  <a:gd name="T11" fmla="*/ 2912 h 3233"/>
                  <a:gd name="T12" fmla="*/ 3233 w 7680"/>
                  <a:gd name="T13" fmla="*/ 2912 h 3233"/>
                  <a:gd name="T14" fmla="*/ 2919 w 7680"/>
                  <a:gd name="T15" fmla="*/ 2764 h 3233"/>
                  <a:gd name="T16" fmla="*/ 2944 w 7680"/>
                  <a:gd name="T17" fmla="*/ 2697 h 3233"/>
                  <a:gd name="T18" fmla="*/ 2777 w 7680"/>
                  <a:gd name="T19" fmla="*/ 2697 h 3233"/>
                  <a:gd name="T20" fmla="*/ 2134 w 7680"/>
                  <a:gd name="T21" fmla="*/ 2395 h 3233"/>
                  <a:gd name="T22" fmla="*/ 2132 w 7680"/>
                  <a:gd name="T23" fmla="*/ 2320 h 3233"/>
                  <a:gd name="T24" fmla="*/ 1975 w 7680"/>
                  <a:gd name="T25" fmla="*/ 2320 h 3233"/>
                  <a:gd name="T26" fmla="*/ 695 w 7680"/>
                  <a:gd name="T27" fmla="*/ 1719 h 3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680" h="3233">
                    <a:moveTo>
                      <a:pt x="695" y="1719"/>
                    </a:moveTo>
                    <a:lnTo>
                      <a:pt x="326" y="1719"/>
                    </a:lnTo>
                    <a:lnTo>
                      <a:pt x="2722" y="2844"/>
                    </a:lnTo>
                    <a:lnTo>
                      <a:pt x="2580" y="3232"/>
                    </a:lnTo>
                    <a:lnTo>
                      <a:pt x="2748" y="3232"/>
                    </a:lnTo>
                    <a:lnTo>
                      <a:pt x="2865" y="2912"/>
                    </a:lnTo>
                    <a:lnTo>
                      <a:pt x="3233" y="2912"/>
                    </a:lnTo>
                    <a:lnTo>
                      <a:pt x="2919" y="2764"/>
                    </a:lnTo>
                    <a:lnTo>
                      <a:pt x="2944" y="2697"/>
                    </a:lnTo>
                    <a:lnTo>
                      <a:pt x="2777" y="2697"/>
                    </a:lnTo>
                    <a:lnTo>
                      <a:pt x="2134" y="2395"/>
                    </a:lnTo>
                    <a:lnTo>
                      <a:pt x="2132" y="2320"/>
                    </a:lnTo>
                    <a:lnTo>
                      <a:pt x="1975" y="2320"/>
                    </a:lnTo>
                    <a:lnTo>
                      <a:pt x="695" y="1719"/>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sp>
            <p:nvSpPr>
              <p:cNvPr id="15" name="Freeform 14">
                <a:extLst>
                  <a:ext uri="{FF2B5EF4-FFF2-40B4-BE49-F238E27FC236}">
                    <a16:creationId xmlns:a16="http://schemas.microsoft.com/office/drawing/2014/main" id="{87B3B6A3-FE47-42AC-BAEC-859EE4F793BC}"/>
                  </a:ext>
                </a:extLst>
              </p:cNvPr>
              <p:cNvSpPr>
                <a:spLocks/>
              </p:cNvSpPr>
              <p:nvPr/>
            </p:nvSpPr>
            <p:spPr bwMode="auto">
              <a:xfrm>
                <a:off x="2281" y="-3636"/>
                <a:ext cx="7680" cy="3233"/>
              </a:xfrm>
              <a:custGeom>
                <a:avLst/>
                <a:gdLst>
                  <a:gd name="T0" fmla="*/ 3233 w 7680"/>
                  <a:gd name="T1" fmla="*/ 2912 h 3233"/>
                  <a:gd name="T2" fmla="*/ 2865 w 7680"/>
                  <a:gd name="T3" fmla="*/ 2912 h 3233"/>
                  <a:gd name="T4" fmla="*/ 3546 w 7680"/>
                  <a:gd name="T5" fmla="*/ 3232 h 3233"/>
                  <a:gd name="T6" fmla="*/ 4132 w 7680"/>
                  <a:gd name="T7" fmla="*/ 3232 h 3233"/>
                  <a:gd name="T8" fmla="*/ 4208 w 7680"/>
                  <a:gd name="T9" fmla="*/ 3197 h 3233"/>
                  <a:gd name="T10" fmla="*/ 3838 w 7680"/>
                  <a:gd name="T11" fmla="*/ 3197 h 3233"/>
                  <a:gd name="T12" fmla="*/ 3233 w 7680"/>
                  <a:gd name="T13" fmla="*/ 2912 h 3233"/>
                </a:gdLst>
                <a:ahLst/>
                <a:cxnLst>
                  <a:cxn ang="0">
                    <a:pos x="T0" y="T1"/>
                  </a:cxn>
                  <a:cxn ang="0">
                    <a:pos x="T2" y="T3"/>
                  </a:cxn>
                  <a:cxn ang="0">
                    <a:pos x="T4" y="T5"/>
                  </a:cxn>
                  <a:cxn ang="0">
                    <a:pos x="T6" y="T7"/>
                  </a:cxn>
                  <a:cxn ang="0">
                    <a:pos x="T8" y="T9"/>
                  </a:cxn>
                  <a:cxn ang="0">
                    <a:pos x="T10" y="T11"/>
                  </a:cxn>
                  <a:cxn ang="0">
                    <a:pos x="T12" y="T13"/>
                  </a:cxn>
                </a:cxnLst>
                <a:rect l="0" t="0" r="r" b="b"/>
                <a:pathLst>
                  <a:path w="7680" h="3233">
                    <a:moveTo>
                      <a:pt x="3233" y="2912"/>
                    </a:moveTo>
                    <a:lnTo>
                      <a:pt x="2865" y="2912"/>
                    </a:lnTo>
                    <a:lnTo>
                      <a:pt x="3546" y="3232"/>
                    </a:lnTo>
                    <a:lnTo>
                      <a:pt x="4132" y="3232"/>
                    </a:lnTo>
                    <a:lnTo>
                      <a:pt x="4208" y="3197"/>
                    </a:lnTo>
                    <a:lnTo>
                      <a:pt x="3838" y="3197"/>
                    </a:lnTo>
                    <a:lnTo>
                      <a:pt x="3233" y="2912"/>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sp>
            <p:nvSpPr>
              <p:cNvPr id="16" name="Freeform 15">
                <a:extLst>
                  <a:ext uri="{FF2B5EF4-FFF2-40B4-BE49-F238E27FC236}">
                    <a16:creationId xmlns:a16="http://schemas.microsoft.com/office/drawing/2014/main" id="{019C3A36-EB2C-4665-A1A7-9251DFF5C936}"/>
                  </a:ext>
                </a:extLst>
              </p:cNvPr>
              <p:cNvSpPr>
                <a:spLocks/>
              </p:cNvSpPr>
              <p:nvPr/>
            </p:nvSpPr>
            <p:spPr bwMode="auto">
              <a:xfrm>
                <a:off x="2281" y="-3636"/>
                <a:ext cx="7680" cy="3233"/>
              </a:xfrm>
              <a:custGeom>
                <a:avLst/>
                <a:gdLst>
                  <a:gd name="T0" fmla="*/ 4983 w 7680"/>
                  <a:gd name="T1" fmla="*/ 2912 h 3233"/>
                  <a:gd name="T2" fmla="*/ 4817 w 7680"/>
                  <a:gd name="T3" fmla="*/ 2912 h 3233"/>
                  <a:gd name="T4" fmla="*/ 4933 w 7680"/>
                  <a:gd name="T5" fmla="*/ 3232 h 3233"/>
                  <a:gd name="T6" fmla="*/ 5100 w 7680"/>
                  <a:gd name="T7" fmla="*/ 3232 h 3233"/>
                  <a:gd name="T8" fmla="*/ 4983 w 7680"/>
                  <a:gd name="T9" fmla="*/ 2912 h 3233"/>
                </a:gdLst>
                <a:ahLst/>
                <a:cxnLst>
                  <a:cxn ang="0">
                    <a:pos x="T0" y="T1"/>
                  </a:cxn>
                  <a:cxn ang="0">
                    <a:pos x="T2" y="T3"/>
                  </a:cxn>
                  <a:cxn ang="0">
                    <a:pos x="T4" y="T5"/>
                  </a:cxn>
                  <a:cxn ang="0">
                    <a:pos x="T6" y="T7"/>
                  </a:cxn>
                  <a:cxn ang="0">
                    <a:pos x="T8" y="T9"/>
                  </a:cxn>
                </a:cxnLst>
                <a:rect l="0" t="0" r="r" b="b"/>
                <a:pathLst>
                  <a:path w="7680" h="3233">
                    <a:moveTo>
                      <a:pt x="4983" y="2912"/>
                    </a:moveTo>
                    <a:lnTo>
                      <a:pt x="4817" y="2912"/>
                    </a:lnTo>
                    <a:lnTo>
                      <a:pt x="4933" y="3232"/>
                    </a:lnTo>
                    <a:lnTo>
                      <a:pt x="5100" y="3232"/>
                    </a:lnTo>
                    <a:lnTo>
                      <a:pt x="4983" y="2912"/>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sp>
            <p:nvSpPr>
              <p:cNvPr id="17" name="Freeform 16">
                <a:extLst>
                  <a:ext uri="{FF2B5EF4-FFF2-40B4-BE49-F238E27FC236}">
                    <a16:creationId xmlns:a16="http://schemas.microsoft.com/office/drawing/2014/main" id="{1593339D-32A0-48C3-BE11-70AF4C2C4316}"/>
                  </a:ext>
                </a:extLst>
              </p:cNvPr>
              <p:cNvSpPr>
                <a:spLocks/>
              </p:cNvSpPr>
              <p:nvPr/>
            </p:nvSpPr>
            <p:spPr bwMode="auto">
              <a:xfrm>
                <a:off x="2281" y="-3636"/>
                <a:ext cx="7680" cy="3233"/>
              </a:xfrm>
              <a:custGeom>
                <a:avLst/>
                <a:gdLst>
                  <a:gd name="T0" fmla="*/ 7526 w 7680"/>
                  <a:gd name="T1" fmla="*/ 1721 h 3233"/>
                  <a:gd name="T2" fmla="*/ 7353 w 7680"/>
                  <a:gd name="T3" fmla="*/ 1721 h 3233"/>
                  <a:gd name="T4" fmla="*/ 6643 w 7680"/>
                  <a:gd name="T5" fmla="*/ 3232 h 3233"/>
                  <a:gd name="T6" fmla="*/ 6816 w 7680"/>
                  <a:gd name="T7" fmla="*/ 3232 h 3233"/>
                  <a:gd name="T8" fmla="*/ 7526 w 7680"/>
                  <a:gd name="T9" fmla="*/ 1721 h 3233"/>
                </a:gdLst>
                <a:ahLst/>
                <a:cxnLst>
                  <a:cxn ang="0">
                    <a:pos x="T0" y="T1"/>
                  </a:cxn>
                  <a:cxn ang="0">
                    <a:pos x="T2" y="T3"/>
                  </a:cxn>
                  <a:cxn ang="0">
                    <a:pos x="T4" y="T5"/>
                  </a:cxn>
                  <a:cxn ang="0">
                    <a:pos x="T6" y="T7"/>
                  </a:cxn>
                  <a:cxn ang="0">
                    <a:pos x="T8" y="T9"/>
                  </a:cxn>
                </a:cxnLst>
                <a:rect l="0" t="0" r="r" b="b"/>
                <a:pathLst>
                  <a:path w="7680" h="3233">
                    <a:moveTo>
                      <a:pt x="7526" y="1721"/>
                    </a:moveTo>
                    <a:lnTo>
                      <a:pt x="7353" y="1721"/>
                    </a:lnTo>
                    <a:lnTo>
                      <a:pt x="6643" y="3232"/>
                    </a:lnTo>
                    <a:lnTo>
                      <a:pt x="6816" y="3232"/>
                    </a:lnTo>
                    <a:lnTo>
                      <a:pt x="7526" y="1721"/>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sp>
            <p:nvSpPr>
              <p:cNvPr id="18" name="Freeform 17">
                <a:extLst>
                  <a:ext uri="{FF2B5EF4-FFF2-40B4-BE49-F238E27FC236}">
                    <a16:creationId xmlns:a16="http://schemas.microsoft.com/office/drawing/2014/main" id="{D07A3F4F-66EB-4A58-AB45-DF8D77F4AAF9}"/>
                  </a:ext>
                </a:extLst>
              </p:cNvPr>
              <p:cNvSpPr>
                <a:spLocks/>
              </p:cNvSpPr>
              <p:nvPr/>
            </p:nvSpPr>
            <p:spPr bwMode="auto">
              <a:xfrm>
                <a:off x="2281" y="-3636"/>
                <a:ext cx="7680" cy="3233"/>
              </a:xfrm>
              <a:custGeom>
                <a:avLst/>
                <a:gdLst>
                  <a:gd name="T0" fmla="*/ 4006 w 7680"/>
                  <a:gd name="T1" fmla="*/ 275 h 3233"/>
                  <a:gd name="T2" fmla="*/ 3838 w 7680"/>
                  <a:gd name="T3" fmla="*/ 275 h 3233"/>
                  <a:gd name="T4" fmla="*/ 4762 w 7680"/>
                  <a:gd name="T5" fmla="*/ 2764 h 3233"/>
                  <a:gd name="T6" fmla="*/ 3838 w 7680"/>
                  <a:gd name="T7" fmla="*/ 3197 h 3233"/>
                  <a:gd name="T8" fmla="*/ 4208 w 7680"/>
                  <a:gd name="T9" fmla="*/ 3197 h 3233"/>
                  <a:gd name="T10" fmla="*/ 4817 w 7680"/>
                  <a:gd name="T11" fmla="*/ 2912 h 3233"/>
                  <a:gd name="T12" fmla="*/ 4983 w 7680"/>
                  <a:gd name="T13" fmla="*/ 2912 h 3233"/>
                  <a:gd name="T14" fmla="*/ 4959 w 7680"/>
                  <a:gd name="T15" fmla="*/ 2845 h 3233"/>
                  <a:gd name="T16" fmla="*/ 4960 w 7680"/>
                  <a:gd name="T17" fmla="*/ 2845 h 3233"/>
                  <a:gd name="T18" fmla="*/ 4960 w 7680"/>
                  <a:gd name="T19" fmla="*/ 2844 h 3233"/>
                  <a:gd name="T20" fmla="*/ 5274 w 7680"/>
                  <a:gd name="T21" fmla="*/ 2697 h 3233"/>
                  <a:gd name="T22" fmla="*/ 4905 w 7680"/>
                  <a:gd name="T23" fmla="*/ 2697 h 3233"/>
                  <a:gd name="T24" fmla="*/ 4671 w 7680"/>
                  <a:gd name="T25" fmla="*/ 2066 h 3233"/>
                  <a:gd name="T26" fmla="*/ 4818 w 7680"/>
                  <a:gd name="T27" fmla="*/ 1899 h 3233"/>
                  <a:gd name="T28" fmla="*/ 4609 w 7680"/>
                  <a:gd name="T29" fmla="*/ 1899 h 3233"/>
                  <a:gd name="T30" fmla="*/ 4006 w 7680"/>
                  <a:gd name="T31" fmla="*/ 275 h 3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680" h="3233">
                    <a:moveTo>
                      <a:pt x="4006" y="275"/>
                    </a:moveTo>
                    <a:lnTo>
                      <a:pt x="3838" y="275"/>
                    </a:lnTo>
                    <a:lnTo>
                      <a:pt x="4762" y="2764"/>
                    </a:lnTo>
                    <a:lnTo>
                      <a:pt x="3838" y="3197"/>
                    </a:lnTo>
                    <a:lnTo>
                      <a:pt x="4208" y="3197"/>
                    </a:lnTo>
                    <a:lnTo>
                      <a:pt x="4817" y="2912"/>
                    </a:lnTo>
                    <a:lnTo>
                      <a:pt x="4983" y="2912"/>
                    </a:lnTo>
                    <a:lnTo>
                      <a:pt x="4959" y="2845"/>
                    </a:lnTo>
                    <a:lnTo>
                      <a:pt x="4960" y="2845"/>
                    </a:lnTo>
                    <a:lnTo>
                      <a:pt x="4960" y="2844"/>
                    </a:lnTo>
                    <a:lnTo>
                      <a:pt x="5274" y="2697"/>
                    </a:lnTo>
                    <a:lnTo>
                      <a:pt x="4905" y="2697"/>
                    </a:lnTo>
                    <a:lnTo>
                      <a:pt x="4671" y="2066"/>
                    </a:lnTo>
                    <a:lnTo>
                      <a:pt x="4818" y="1899"/>
                    </a:lnTo>
                    <a:lnTo>
                      <a:pt x="4609" y="1899"/>
                    </a:lnTo>
                    <a:lnTo>
                      <a:pt x="4006" y="275"/>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sp>
            <p:nvSpPr>
              <p:cNvPr id="19" name="Freeform 18">
                <a:extLst>
                  <a:ext uri="{FF2B5EF4-FFF2-40B4-BE49-F238E27FC236}">
                    <a16:creationId xmlns:a16="http://schemas.microsoft.com/office/drawing/2014/main" id="{AC1D6E54-5540-4C0C-B53C-01026421D33E}"/>
                  </a:ext>
                </a:extLst>
              </p:cNvPr>
              <p:cNvSpPr>
                <a:spLocks/>
              </p:cNvSpPr>
              <p:nvPr/>
            </p:nvSpPr>
            <p:spPr bwMode="auto">
              <a:xfrm>
                <a:off x="2281" y="-3636"/>
                <a:ext cx="7680" cy="3233"/>
              </a:xfrm>
              <a:custGeom>
                <a:avLst/>
                <a:gdLst>
                  <a:gd name="T0" fmla="*/ 5745 w 7680"/>
                  <a:gd name="T1" fmla="*/ 1025 h 3233"/>
                  <a:gd name="T2" fmla="*/ 5588 w 7680"/>
                  <a:gd name="T3" fmla="*/ 1025 h 3233"/>
                  <a:gd name="T4" fmla="*/ 5548 w 7680"/>
                  <a:gd name="T5" fmla="*/ 2395 h 3233"/>
                  <a:gd name="T6" fmla="*/ 4905 w 7680"/>
                  <a:gd name="T7" fmla="*/ 2697 h 3233"/>
                  <a:gd name="T8" fmla="*/ 5274 w 7680"/>
                  <a:gd name="T9" fmla="*/ 2697 h 3233"/>
                  <a:gd name="T10" fmla="*/ 6076 w 7680"/>
                  <a:gd name="T11" fmla="*/ 2320 h 3233"/>
                  <a:gd name="T12" fmla="*/ 5707 w 7680"/>
                  <a:gd name="T13" fmla="*/ 2320 h 3233"/>
                  <a:gd name="T14" fmla="*/ 5745 w 7680"/>
                  <a:gd name="T15" fmla="*/ 1025 h 32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80" h="3233">
                    <a:moveTo>
                      <a:pt x="5745" y="1025"/>
                    </a:moveTo>
                    <a:lnTo>
                      <a:pt x="5588" y="1025"/>
                    </a:lnTo>
                    <a:lnTo>
                      <a:pt x="5548" y="2395"/>
                    </a:lnTo>
                    <a:lnTo>
                      <a:pt x="4905" y="2697"/>
                    </a:lnTo>
                    <a:lnTo>
                      <a:pt x="5274" y="2697"/>
                    </a:lnTo>
                    <a:lnTo>
                      <a:pt x="6076" y="2320"/>
                    </a:lnTo>
                    <a:lnTo>
                      <a:pt x="5707" y="2320"/>
                    </a:lnTo>
                    <a:lnTo>
                      <a:pt x="5745" y="1025"/>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sp>
            <p:nvSpPr>
              <p:cNvPr id="20" name="Freeform 19">
                <a:extLst>
                  <a:ext uri="{FF2B5EF4-FFF2-40B4-BE49-F238E27FC236}">
                    <a16:creationId xmlns:a16="http://schemas.microsoft.com/office/drawing/2014/main" id="{26BCF0BC-44D1-4626-AFA2-27DB35EDC6DA}"/>
                  </a:ext>
                </a:extLst>
              </p:cNvPr>
              <p:cNvSpPr>
                <a:spLocks/>
              </p:cNvSpPr>
              <p:nvPr/>
            </p:nvSpPr>
            <p:spPr bwMode="auto">
              <a:xfrm>
                <a:off x="2281" y="-3636"/>
                <a:ext cx="7680" cy="3233"/>
              </a:xfrm>
              <a:custGeom>
                <a:avLst/>
                <a:gdLst>
                  <a:gd name="T0" fmla="*/ 2303 w 7680"/>
                  <a:gd name="T1" fmla="*/ 1025 h 3233"/>
                  <a:gd name="T2" fmla="*/ 2094 w 7680"/>
                  <a:gd name="T3" fmla="*/ 1025 h 3233"/>
                  <a:gd name="T4" fmla="*/ 3010 w 7680"/>
                  <a:gd name="T5" fmla="*/ 2065 h 3233"/>
                  <a:gd name="T6" fmla="*/ 2777 w 7680"/>
                  <a:gd name="T7" fmla="*/ 2697 h 3233"/>
                  <a:gd name="T8" fmla="*/ 2944 w 7680"/>
                  <a:gd name="T9" fmla="*/ 2697 h 3233"/>
                  <a:gd name="T10" fmla="*/ 3190 w 7680"/>
                  <a:gd name="T11" fmla="*/ 2032 h 3233"/>
                  <a:gd name="T12" fmla="*/ 3190 w 7680"/>
                  <a:gd name="T13" fmla="*/ 2032 h 3233"/>
                  <a:gd name="T14" fmla="*/ 3239 w 7680"/>
                  <a:gd name="T15" fmla="*/ 1898 h 3233"/>
                  <a:gd name="T16" fmla="*/ 3072 w 7680"/>
                  <a:gd name="T17" fmla="*/ 1898 h 3233"/>
                  <a:gd name="T18" fmla="*/ 2303 w 7680"/>
                  <a:gd name="T19" fmla="*/ 1025 h 3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80" h="3233">
                    <a:moveTo>
                      <a:pt x="2303" y="1025"/>
                    </a:moveTo>
                    <a:lnTo>
                      <a:pt x="2094" y="1025"/>
                    </a:lnTo>
                    <a:lnTo>
                      <a:pt x="3010" y="2065"/>
                    </a:lnTo>
                    <a:lnTo>
                      <a:pt x="2777" y="2697"/>
                    </a:lnTo>
                    <a:lnTo>
                      <a:pt x="2944" y="2697"/>
                    </a:lnTo>
                    <a:lnTo>
                      <a:pt x="3190" y="2032"/>
                    </a:lnTo>
                    <a:lnTo>
                      <a:pt x="3239" y="1898"/>
                    </a:lnTo>
                    <a:lnTo>
                      <a:pt x="3072" y="1898"/>
                    </a:lnTo>
                    <a:lnTo>
                      <a:pt x="2303" y="1025"/>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sp>
            <p:nvSpPr>
              <p:cNvPr id="21" name="Freeform 20">
                <a:extLst>
                  <a:ext uri="{FF2B5EF4-FFF2-40B4-BE49-F238E27FC236}">
                    <a16:creationId xmlns:a16="http://schemas.microsoft.com/office/drawing/2014/main" id="{72A8A17B-2D6A-4019-9438-0BB3ADDCCE5C}"/>
                  </a:ext>
                </a:extLst>
              </p:cNvPr>
              <p:cNvSpPr>
                <a:spLocks/>
              </p:cNvSpPr>
              <p:nvPr/>
            </p:nvSpPr>
            <p:spPr bwMode="auto">
              <a:xfrm>
                <a:off x="2281" y="-3636"/>
                <a:ext cx="7680" cy="3233"/>
              </a:xfrm>
              <a:custGeom>
                <a:avLst/>
                <a:gdLst>
                  <a:gd name="T0" fmla="*/ 1924 w 7680"/>
                  <a:gd name="T1" fmla="*/ 595 h 3233"/>
                  <a:gd name="T2" fmla="*/ 1975 w 7680"/>
                  <a:gd name="T3" fmla="*/ 2320 h 3233"/>
                  <a:gd name="T4" fmla="*/ 2132 w 7680"/>
                  <a:gd name="T5" fmla="*/ 2320 h 3233"/>
                  <a:gd name="T6" fmla="*/ 2094 w 7680"/>
                  <a:gd name="T7" fmla="*/ 1025 h 3233"/>
                  <a:gd name="T8" fmla="*/ 2303 w 7680"/>
                  <a:gd name="T9" fmla="*/ 1025 h 3233"/>
                  <a:gd name="T10" fmla="*/ 1924 w 7680"/>
                  <a:gd name="T11" fmla="*/ 595 h 3233"/>
                </a:gdLst>
                <a:ahLst/>
                <a:cxnLst>
                  <a:cxn ang="0">
                    <a:pos x="T0" y="T1"/>
                  </a:cxn>
                  <a:cxn ang="0">
                    <a:pos x="T2" y="T3"/>
                  </a:cxn>
                  <a:cxn ang="0">
                    <a:pos x="T4" y="T5"/>
                  </a:cxn>
                  <a:cxn ang="0">
                    <a:pos x="T6" y="T7"/>
                  </a:cxn>
                  <a:cxn ang="0">
                    <a:pos x="T8" y="T9"/>
                  </a:cxn>
                  <a:cxn ang="0">
                    <a:pos x="T10" y="T11"/>
                  </a:cxn>
                </a:cxnLst>
                <a:rect l="0" t="0" r="r" b="b"/>
                <a:pathLst>
                  <a:path w="7680" h="3233">
                    <a:moveTo>
                      <a:pt x="1924" y="595"/>
                    </a:moveTo>
                    <a:lnTo>
                      <a:pt x="1975" y="2320"/>
                    </a:lnTo>
                    <a:lnTo>
                      <a:pt x="2132" y="2320"/>
                    </a:lnTo>
                    <a:lnTo>
                      <a:pt x="2094" y="1025"/>
                    </a:lnTo>
                    <a:lnTo>
                      <a:pt x="2303" y="1025"/>
                    </a:lnTo>
                    <a:lnTo>
                      <a:pt x="1924" y="595"/>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sp>
            <p:nvSpPr>
              <p:cNvPr id="22" name="Freeform 21">
                <a:extLst>
                  <a:ext uri="{FF2B5EF4-FFF2-40B4-BE49-F238E27FC236}">
                    <a16:creationId xmlns:a16="http://schemas.microsoft.com/office/drawing/2014/main" id="{4EAE1E9B-BE8B-41DF-91A0-B6E18353F715}"/>
                  </a:ext>
                </a:extLst>
              </p:cNvPr>
              <p:cNvSpPr>
                <a:spLocks/>
              </p:cNvSpPr>
              <p:nvPr/>
            </p:nvSpPr>
            <p:spPr bwMode="auto">
              <a:xfrm>
                <a:off x="2281" y="-3636"/>
                <a:ext cx="7680" cy="3233"/>
              </a:xfrm>
              <a:custGeom>
                <a:avLst/>
                <a:gdLst>
                  <a:gd name="T0" fmla="*/ 7680 w 7680"/>
                  <a:gd name="T1" fmla="*/ 1394 h 3233"/>
                  <a:gd name="T2" fmla="*/ 5707 w 7680"/>
                  <a:gd name="T3" fmla="*/ 2320 h 3233"/>
                  <a:gd name="T4" fmla="*/ 6076 w 7680"/>
                  <a:gd name="T5" fmla="*/ 2320 h 3233"/>
                  <a:gd name="T6" fmla="*/ 7353 w 7680"/>
                  <a:gd name="T7" fmla="*/ 1721 h 3233"/>
                  <a:gd name="T8" fmla="*/ 7526 w 7680"/>
                  <a:gd name="T9" fmla="*/ 1721 h 3233"/>
                  <a:gd name="T10" fmla="*/ 7680 w 7680"/>
                  <a:gd name="T11" fmla="*/ 1394 h 3233"/>
                </a:gdLst>
                <a:ahLst/>
                <a:cxnLst>
                  <a:cxn ang="0">
                    <a:pos x="T0" y="T1"/>
                  </a:cxn>
                  <a:cxn ang="0">
                    <a:pos x="T2" y="T3"/>
                  </a:cxn>
                  <a:cxn ang="0">
                    <a:pos x="T4" y="T5"/>
                  </a:cxn>
                  <a:cxn ang="0">
                    <a:pos x="T6" y="T7"/>
                  </a:cxn>
                  <a:cxn ang="0">
                    <a:pos x="T8" y="T9"/>
                  </a:cxn>
                  <a:cxn ang="0">
                    <a:pos x="T10" y="T11"/>
                  </a:cxn>
                </a:cxnLst>
                <a:rect l="0" t="0" r="r" b="b"/>
                <a:pathLst>
                  <a:path w="7680" h="3233">
                    <a:moveTo>
                      <a:pt x="7680" y="1394"/>
                    </a:moveTo>
                    <a:lnTo>
                      <a:pt x="5707" y="2320"/>
                    </a:lnTo>
                    <a:lnTo>
                      <a:pt x="6076" y="2320"/>
                    </a:lnTo>
                    <a:lnTo>
                      <a:pt x="7353" y="1721"/>
                    </a:lnTo>
                    <a:lnTo>
                      <a:pt x="7526" y="1721"/>
                    </a:lnTo>
                    <a:lnTo>
                      <a:pt x="7680" y="1394"/>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sp>
            <p:nvSpPr>
              <p:cNvPr id="23" name="Freeform 22">
                <a:extLst>
                  <a:ext uri="{FF2B5EF4-FFF2-40B4-BE49-F238E27FC236}">
                    <a16:creationId xmlns:a16="http://schemas.microsoft.com/office/drawing/2014/main" id="{CFD05E14-DB76-48FF-88E3-13917AC6A8CC}"/>
                  </a:ext>
                </a:extLst>
              </p:cNvPr>
              <p:cNvSpPr>
                <a:spLocks/>
              </p:cNvSpPr>
              <p:nvPr/>
            </p:nvSpPr>
            <p:spPr bwMode="auto">
              <a:xfrm>
                <a:off x="2281" y="-3636"/>
                <a:ext cx="7680" cy="3233"/>
              </a:xfrm>
              <a:custGeom>
                <a:avLst/>
                <a:gdLst>
                  <a:gd name="T0" fmla="*/ 5757 w 7680"/>
                  <a:gd name="T1" fmla="*/ 595 h 3233"/>
                  <a:gd name="T2" fmla="*/ 4609 w 7680"/>
                  <a:gd name="T3" fmla="*/ 1899 h 3233"/>
                  <a:gd name="T4" fmla="*/ 4818 w 7680"/>
                  <a:gd name="T5" fmla="*/ 1899 h 3233"/>
                  <a:gd name="T6" fmla="*/ 5588 w 7680"/>
                  <a:gd name="T7" fmla="*/ 1025 h 3233"/>
                  <a:gd name="T8" fmla="*/ 5745 w 7680"/>
                  <a:gd name="T9" fmla="*/ 1025 h 3233"/>
                  <a:gd name="T10" fmla="*/ 5757 w 7680"/>
                  <a:gd name="T11" fmla="*/ 595 h 3233"/>
                </a:gdLst>
                <a:ahLst/>
                <a:cxnLst>
                  <a:cxn ang="0">
                    <a:pos x="T0" y="T1"/>
                  </a:cxn>
                  <a:cxn ang="0">
                    <a:pos x="T2" y="T3"/>
                  </a:cxn>
                  <a:cxn ang="0">
                    <a:pos x="T4" y="T5"/>
                  </a:cxn>
                  <a:cxn ang="0">
                    <a:pos x="T6" y="T7"/>
                  </a:cxn>
                  <a:cxn ang="0">
                    <a:pos x="T8" y="T9"/>
                  </a:cxn>
                  <a:cxn ang="0">
                    <a:pos x="T10" y="T11"/>
                  </a:cxn>
                </a:cxnLst>
                <a:rect l="0" t="0" r="r" b="b"/>
                <a:pathLst>
                  <a:path w="7680" h="3233">
                    <a:moveTo>
                      <a:pt x="5757" y="595"/>
                    </a:moveTo>
                    <a:lnTo>
                      <a:pt x="4609" y="1899"/>
                    </a:lnTo>
                    <a:lnTo>
                      <a:pt x="4818" y="1899"/>
                    </a:lnTo>
                    <a:lnTo>
                      <a:pt x="5588" y="1025"/>
                    </a:lnTo>
                    <a:lnTo>
                      <a:pt x="5745" y="1025"/>
                    </a:lnTo>
                    <a:lnTo>
                      <a:pt x="5757" y="595"/>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sp>
            <p:nvSpPr>
              <p:cNvPr id="24" name="Freeform 23">
                <a:extLst>
                  <a:ext uri="{FF2B5EF4-FFF2-40B4-BE49-F238E27FC236}">
                    <a16:creationId xmlns:a16="http://schemas.microsoft.com/office/drawing/2014/main" id="{C641E79A-FA97-4819-8223-F51C1181CCDC}"/>
                  </a:ext>
                </a:extLst>
              </p:cNvPr>
              <p:cNvSpPr>
                <a:spLocks/>
              </p:cNvSpPr>
              <p:nvPr/>
            </p:nvSpPr>
            <p:spPr bwMode="auto">
              <a:xfrm>
                <a:off x="2281" y="-3636"/>
                <a:ext cx="7680" cy="3233"/>
              </a:xfrm>
              <a:custGeom>
                <a:avLst/>
                <a:gdLst>
                  <a:gd name="T0" fmla="*/ 3903 w 7680"/>
                  <a:gd name="T1" fmla="*/ 0 h 3233"/>
                  <a:gd name="T2" fmla="*/ 3773 w 7680"/>
                  <a:gd name="T3" fmla="*/ 0 h 3233"/>
                  <a:gd name="T4" fmla="*/ 3072 w 7680"/>
                  <a:gd name="T5" fmla="*/ 1898 h 3233"/>
                  <a:gd name="T6" fmla="*/ 3239 w 7680"/>
                  <a:gd name="T7" fmla="*/ 1898 h 3233"/>
                  <a:gd name="T8" fmla="*/ 3838 w 7680"/>
                  <a:gd name="T9" fmla="*/ 275 h 3233"/>
                  <a:gd name="T10" fmla="*/ 4006 w 7680"/>
                  <a:gd name="T11" fmla="*/ 275 h 3233"/>
                  <a:gd name="T12" fmla="*/ 3903 w 7680"/>
                  <a:gd name="T13" fmla="*/ 0 h 3233"/>
                </a:gdLst>
                <a:ahLst/>
                <a:cxnLst>
                  <a:cxn ang="0">
                    <a:pos x="T0" y="T1"/>
                  </a:cxn>
                  <a:cxn ang="0">
                    <a:pos x="T2" y="T3"/>
                  </a:cxn>
                  <a:cxn ang="0">
                    <a:pos x="T4" y="T5"/>
                  </a:cxn>
                  <a:cxn ang="0">
                    <a:pos x="T6" y="T7"/>
                  </a:cxn>
                  <a:cxn ang="0">
                    <a:pos x="T8" y="T9"/>
                  </a:cxn>
                  <a:cxn ang="0">
                    <a:pos x="T10" y="T11"/>
                  </a:cxn>
                  <a:cxn ang="0">
                    <a:pos x="T12" y="T13"/>
                  </a:cxn>
                </a:cxnLst>
                <a:rect l="0" t="0" r="r" b="b"/>
                <a:pathLst>
                  <a:path w="7680" h="3233">
                    <a:moveTo>
                      <a:pt x="3903" y="0"/>
                    </a:moveTo>
                    <a:lnTo>
                      <a:pt x="3773" y="0"/>
                    </a:lnTo>
                    <a:lnTo>
                      <a:pt x="3072" y="1898"/>
                    </a:lnTo>
                    <a:lnTo>
                      <a:pt x="3239" y="1898"/>
                    </a:lnTo>
                    <a:lnTo>
                      <a:pt x="3838" y="275"/>
                    </a:lnTo>
                    <a:lnTo>
                      <a:pt x="4006" y="275"/>
                    </a:lnTo>
                    <a:lnTo>
                      <a:pt x="3903" y="0"/>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CA"/>
              </a:p>
            </p:txBody>
          </p:sp>
        </p:grpSp>
      </p:grpSp>
      <p:sp>
        <p:nvSpPr>
          <p:cNvPr id="26" name="Slide Number Placeholder 25">
            <a:extLst>
              <a:ext uri="{FF2B5EF4-FFF2-40B4-BE49-F238E27FC236}">
                <a16:creationId xmlns:a16="http://schemas.microsoft.com/office/drawing/2014/main" id="{C0981A72-9CFC-4E5D-91D7-F3DA17FBCB10}"/>
              </a:ext>
            </a:extLst>
          </p:cNvPr>
          <p:cNvSpPr>
            <a:spLocks noGrp="1"/>
          </p:cNvSpPr>
          <p:nvPr>
            <p:ph type="sldNum" sz="quarter" idx="12"/>
          </p:nvPr>
        </p:nvSpPr>
        <p:spPr/>
        <p:txBody>
          <a:bodyPr/>
          <a:lstStyle/>
          <a:p>
            <a:fld id="{C55404FC-DD07-42CA-823C-A73854C642EF}" type="slidenum">
              <a:rPr lang="en-CA" smtClean="0"/>
              <a:t>1</a:t>
            </a:fld>
            <a:endParaRPr lang="en-CA"/>
          </a:p>
        </p:txBody>
      </p:sp>
      <p:grpSp>
        <p:nvGrpSpPr>
          <p:cNvPr id="27" name="Group 26">
            <a:extLst>
              <a:ext uri="{FF2B5EF4-FFF2-40B4-BE49-F238E27FC236}">
                <a16:creationId xmlns:a16="http://schemas.microsoft.com/office/drawing/2014/main" id="{5F74D3AF-B0EF-46B7-8191-75BC19804FE9}"/>
              </a:ext>
            </a:extLst>
          </p:cNvPr>
          <p:cNvGrpSpPr>
            <a:grpSpLocks noChangeAspect="1"/>
          </p:cNvGrpSpPr>
          <p:nvPr/>
        </p:nvGrpSpPr>
        <p:grpSpPr>
          <a:xfrm>
            <a:off x="1174142" y="4908452"/>
            <a:ext cx="9844086" cy="1178243"/>
            <a:chOff x="0" y="0"/>
            <a:chExt cx="6562725" cy="785495"/>
          </a:xfrm>
        </p:grpSpPr>
        <p:pic>
          <p:nvPicPr>
            <p:cNvPr id="28" name="Picture 27">
              <a:extLst>
                <a:ext uri="{FF2B5EF4-FFF2-40B4-BE49-F238E27FC236}">
                  <a16:creationId xmlns:a16="http://schemas.microsoft.com/office/drawing/2014/main" id="{FCAD4869-A0A4-47C2-9C34-24316C0E57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09750" y="9525"/>
              <a:ext cx="1562100" cy="774700"/>
            </a:xfrm>
            <a:prstGeom prst="rect">
              <a:avLst/>
            </a:prstGeom>
          </p:spPr>
        </p:pic>
        <p:pic>
          <p:nvPicPr>
            <p:cNvPr id="29" name="Picture 28">
              <a:extLst>
                <a:ext uri="{FF2B5EF4-FFF2-40B4-BE49-F238E27FC236}">
                  <a16:creationId xmlns:a16="http://schemas.microsoft.com/office/drawing/2014/main" id="{3E2A3DE3-2CEA-4767-8463-206752E3E48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83690" cy="723900"/>
            </a:xfrm>
            <a:prstGeom prst="rect">
              <a:avLst/>
            </a:prstGeom>
            <a:noFill/>
            <a:ln>
              <a:noFill/>
            </a:ln>
          </p:spPr>
        </p:pic>
        <p:pic>
          <p:nvPicPr>
            <p:cNvPr id="30" name="Picture 29">
              <a:extLst>
                <a:ext uri="{FF2B5EF4-FFF2-40B4-BE49-F238E27FC236}">
                  <a16:creationId xmlns:a16="http://schemas.microsoft.com/office/drawing/2014/main" id="{72895D3F-26E5-4DC7-9531-70EF63B218C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57575" y="190500"/>
              <a:ext cx="3105150" cy="594995"/>
            </a:xfrm>
            <a:prstGeom prst="rect">
              <a:avLst/>
            </a:prstGeom>
          </p:spPr>
        </p:pic>
      </p:grpSp>
    </p:spTree>
    <p:extLst>
      <p:ext uri="{BB962C8B-B14F-4D97-AF65-F5344CB8AC3E}">
        <p14:creationId xmlns:p14="http://schemas.microsoft.com/office/powerpoint/2010/main" val="2049755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F377D-B8F9-4FF5-92F8-E80B2847FD7F}"/>
              </a:ext>
            </a:extLst>
          </p:cNvPr>
          <p:cNvSpPr>
            <a:spLocks noGrp="1"/>
          </p:cNvSpPr>
          <p:nvPr>
            <p:ph type="title"/>
          </p:nvPr>
        </p:nvSpPr>
        <p:spPr/>
        <p:txBody>
          <a:bodyPr/>
          <a:lstStyle/>
          <a:p>
            <a:r>
              <a:rPr lang="en-US" b="1" dirty="0"/>
              <a:t>Plans for the way forward</a:t>
            </a:r>
            <a:endParaRPr lang="en-CA" b="1" dirty="0"/>
          </a:p>
        </p:txBody>
      </p:sp>
      <p:sp>
        <p:nvSpPr>
          <p:cNvPr id="3" name="Content Placeholder 2">
            <a:extLst>
              <a:ext uri="{FF2B5EF4-FFF2-40B4-BE49-F238E27FC236}">
                <a16:creationId xmlns:a16="http://schemas.microsoft.com/office/drawing/2014/main" id="{46BB873D-BD40-42F2-BE3A-DA2001431A02}"/>
              </a:ext>
            </a:extLst>
          </p:cNvPr>
          <p:cNvSpPr>
            <a:spLocks noGrp="1"/>
          </p:cNvSpPr>
          <p:nvPr>
            <p:ph idx="1"/>
          </p:nvPr>
        </p:nvSpPr>
        <p:spPr/>
        <p:txBody>
          <a:bodyPr>
            <a:normAutofit/>
          </a:bodyPr>
          <a:lstStyle/>
          <a:p>
            <a:pPr marL="0" indent="0">
              <a:spcBef>
                <a:spcPts val="600"/>
              </a:spcBef>
              <a:buNone/>
            </a:pPr>
            <a:r>
              <a:rPr lang="en-CA" sz="2000" b="1" dirty="0">
                <a:effectLst/>
                <a:latin typeface="Times New Roman" panose="02020603050405020304" pitchFamily="18" charset="0"/>
                <a:ea typeface="Calibri" panose="020F0502020204030204" pitchFamily="34" charset="0"/>
                <a:cs typeface="Times New Roman" panose="02020603050405020304" pitchFamily="18" charset="0"/>
              </a:rPr>
              <a:t>Governance</a:t>
            </a:r>
          </a:p>
          <a:p>
            <a:pPr>
              <a:spcBef>
                <a:spcPts val="600"/>
              </a:spcBef>
            </a:pPr>
            <a:r>
              <a:rPr lang="en-CA" sz="2000" dirty="0">
                <a:effectLst/>
                <a:latin typeface="Times New Roman" panose="02020603050405020304" pitchFamily="18" charset="0"/>
                <a:ea typeface="Calibri" panose="020F0502020204030204" pitchFamily="34" charset="0"/>
                <a:cs typeface="Times New Roman" panose="02020603050405020304" pitchFamily="18" charset="0"/>
              </a:rPr>
              <a:t>Aim to add from smaller, advocacy-oriented organizations to the Steering Committee</a:t>
            </a:r>
          </a:p>
          <a:p>
            <a:pPr>
              <a:spcBef>
                <a:spcPts val="600"/>
              </a:spcBef>
            </a:pPr>
            <a:r>
              <a:rPr lang="en-CA" sz="2000" dirty="0">
                <a:effectLst/>
                <a:latin typeface="Times New Roman" panose="02020603050405020304" pitchFamily="18" charset="0"/>
                <a:ea typeface="Calibri" panose="020F0502020204030204" pitchFamily="34" charset="0"/>
                <a:cs typeface="Times New Roman" panose="02020603050405020304" pitchFamily="18" charset="0"/>
              </a:rPr>
              <a:t>Plans for expanding the Advisory Committee to include representation from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disability community organizations, labour, employer, medical clinical, service provider, policy, researchers</a:t>
            </a:r>
          </a:p>
          <a:p>
            <a:pPr marL="0" indent="0">
              <a:spcBef>
                <a:spcPts val="600"/>
              </a:spcBef>
              <a:buNone/>
            </a:pPr>
            <a:endParaRPr lang="en-CA"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600"/>
              </a:spcBef>
              <a:buNone/>
            </a:pPr>
            <a:r>
              <a:rPr lang="en-CA" sz="2000" b="1" dirty="0">
                <a:effectLst/>
                <a:latin typeface="Calibri" panose="020F0502020204030204" pitchFamily="34" charset="0"/>
                <a:ea typeface="Calibri" panose="020F0502020204030204" pitchFamily="34" charset="0"/>
                <a:cs typeface="Times New Roman" panose="02020603050405020304" pitchFamily="18" charset="0"/>
              </a:rPr>
              <a:t>Activities</a:t>
            </a:r>
          </a:p>
          <a:p>
            <a:pPr>
              <a:spcBef>
                <a:spcPts val="600"/>
              </a:spcBef>
            </a:pPr>
            <a:r>
              <a:rPr lang="en-CA" sz="2000" dirty="0">
                <a:latin typeface="Calibri" panose="020F0502020204030204" pitchFamily="34" charset="0"/>
                <a:ea typeface="Calibri" panose="020F0502020204030204" pitchFamily="34" charset="0"/>
                <a:cs typeface="Times New Roman" panose="02020603050405020304" pitchFamily="18" charset="0"/>
              </a:rPr>
              <a:t>DWC Annual Conference</a:t>
            </a:r>
          </a:p>
          <a:p>
            <a:pPr>
              <a:spcBef>
                <a:spcPts val="600"/>
              </a:spcBef>
            </a:pPr>
            <a:r>
              <a:rPr lang="en-CA" sz="2000" dirty="0">
                <a:effectLst/>
                <a:latin typeface="Calibri" panose="020F0502020204030204" pitchFamily="34" charset="0"/>
                <a:ea typeface="Calibri" panose="020F0502020204030204" pitchFamily="34" charset="0"/>
                <a:cs typeface="Times New Roman" panose="02020603050405020304" pitchFamily="18" charset="0"/>
              </a:rPr>
              <a:t>DWC Annual Federal-Provincial/Territorial Roundtable</a:t>
            </a:r>
          </a:p>
          <a:p>
            <a:pPr>
              <a:spcBef>
                <a:spcPts val="600"/>
              </a:spcBef>
            </a:pPr>
            <a:r>
              <a:rPr lang="en-CA" sz="2000" dirty="0">
                <a:latin typeface="Calibri" panose="020F0502020204030204" pitchFamily="34" charset="0"/>
                <a:ea typeface="Calibri" panose="020F0502020204030204" pitchFamily="34" charset="0"/>
                <a:cs typeface="Times New Roman" panose="02020603050405020304" pitchFamily="18" charset="0"/>
              </a:rPr>
              <a:t>Strategy Renewal</a:t>
            </a:r>
          </a:p>
          <a:p>
            <a:pPr>
              <a:spcBef>
                <a:spcPts val="600"/>
              </a:spcBef>
            </a:pPr>
            <a:r>
              <a:rPr lang="en-CA" sz="2000" dirty="0">
                <a:effectLst/>
                <a:latin typeface="Calibri" panose="020F0502020204030204" pitchFamily="34" charset="0"/>
                <a:ea typeface="Calibri" panose="020F0502020204030204" pitchFamily="34" charset="0"/>
                <a:cs typeface="Times New Roman" panose="02020603050405020304" pitchFamily="18" charset="0"/>
              </a:rPr>
              <a:t>Strategy Implementation Working Groups</a:t>
            </a:r>
          </a:p>
          <a:p>
            <a:pPr>
              <a:spcBef>
                <a:spcPts val="600"/>
              </a:spcBef>
            </a:pPr>
            <a:r>
              <a:rPr lang="en-CA" sz="2000" dirty="0">
                <a:latin typeface="Calibri" panose="020F0502020204030204" pitchFamily="34" charset="0"/>
                <a:ea typeface="Calibri" panose="020F0502020204030204" pitchFamily="34" charset="0"/>
                <a:cs typeface="Times New Roman" panose="02020603050405020304" pitchFamily="18" charset="0"/>
              </a:rPr>
              <a:t>Other engagement activities</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600"/>
              </a:spcBef>
            </a:pPr>
            <a:endParaRPr lang="en-CA" sz="3200" dirty="0"/>
          </a:p>
        </p:txBody>
      </p:sp>
      <p:sp>
        <p:nvSpPr>
          <p:cNvPr id="5" name="Slide Number Placeholder 4">
            <a:extLst>
              <a:ext uri="{FF2B5EF4-FFF2-40B4-BE49-F238E27FC236}">
                <a16:creationId xmlns:a16="http://schemas.microsoft.com/office/drawing/2014/main" id="{B5CAC8CE-40CB-4A41-85F0-288EBB1677AF}"/>
              </a:ext>
            </a:extLst>
          </p:cNvPr>
          <p:cNvSpPr>
            <a:spLocks noGrp="1"/>
          </p:cNvSpPr>
          <p:nvPr>
            <p:ph type="sldNum" sz="quarter" idx="12"/>
          </p:nvPr>
        </p:nvSpPr>
        <p:spPr/>
        <p:txBody>
          <a:bodyPr/>
          <a:lstStyle/>
          <a:p>
            <a:fld id="{C55404FC-DD07-42CA-823C-A73854C642EF}" type="slidenum">
              <a:rPr lang="en-CA" smtClean="0"/>
              <a:t>10</a:t>
            </a:fld>
            <a:endParaRPr lang="en-CA"/>
          </a:p>
        </p:txBody>
      </p:sp>
      <p:grpSp>
        <p:nvGrpSpPr>
          <p:cNvPr id="6" name="Group 5">
            <a:extLst>
              <a:ext uri="{FF2B5EF4-FFF2-40B4-BE49-F238E27FC236}">
                <a16:creationId xmlns:a16="http://schemas.microsoft.com/office/drawing/2014/main" id="{EB6F296F-C46E-4DC2-B0C8-60A3B545E88C}"/>
              </a:ext>
            </a:extLst>
          </p:cNvPr>
          <p:cNvGrpSpPr>
            <a:grpSpLocks noChangeAspect="1"/>
          </p:cNvGrpSpPr>
          <p:nvPr/>
        </p:nvGrpSpPr>
        <p:grpSpPr>
          <a:xfrm>
            <a:off x="582310" y="5657853"/>
            <a:ext cx="7218998" cy="864045"/>
            <a:chOff x="0" y="0"/>
            <a:chExt cx="6562725" cy="785495"/>
          </a:xfrm>
        </p:grpSpPr>
        <p:pic>
          <p:nvPicPr>
            <p:cNvPr id="7" name="Picture 6">
              <a:extLst>
                <a:ext uri="{FF2B5EF4-FFF2-40B4-BE49-F238E27FC236}">
                  <a16:creationId xmlns:a16="http://schemas.microsoft.com/office/drawing/2014/main" id="{683D8E38-61C0-41AA-912B-D68D943FA0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09750" y="9525"/>
              <a:ext cx="1562100" cy="774700"/>
            </a:xfrm>
            <a:prstGeom prst="rect">
              <a:avLst/>
            </a:prstGeom>
          </p:spPr>
        </p:pic>
        <p:pic>
          <p:nvPicPr>
            <p:cNvPr id="8" name="Picture 7">
              <a:extLst>
                <a:ext uri="{FF2B5EF4-FFF2-40B4-BE49-F238E27FC236}">
                  <a16:creationId xmlns:a16="http://schemas.microsoft.com/office/drawing/2014/main" id="{AC850987-8FD4-452C-87F7-15FF291FB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83690" cy="723900"/>
            </a:xfrm>
            <a:prstGeom prst="rect">
              <a:avLst/>
            </a:prstGeom>
            <a:noFill/>
            <a:ln>
              <a:noFill/>
            </a:ln>
          </p:spPr>
        </p:pic>
        <p:pic>
          <p:nvPicPr>
            <p:cNvPr id="9" name="Picture 8">
              <a:extLst>
                <a:ext uri="{FF2B5EF4-FFF2-40B4-BE49-F238E27FC236}">
                  <a16:creationId xmlns:a16="http://schemas.microsoft.com/office/drawing/2014/main" id="{74DD92DB-3565-4047-AC8B-BFCD5CC1401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57575" y="190500"/>
              <a:ext cx="3105150" cy="594995"/>
            </a:xfrm>
            <a:prstGeom prst="rect">
              <a:avLst/>
            </a:prstGeom>
          </p:spPr>
        </p:pic>
      </p:grpSp>
    </p:spTree>
    <p:extLst>
      <p:ext uri="{BB962C8B-B14F-4D97-AF65-F5344CB8AC3E}">
        <p14:creationId xmlns:p14="http://schemas.microsoft.com/office/powerpoint/2010/main" val="2173967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4B7AE-7E2B-45C3-BAF0-73DB4BDAA8B9}"/>
              </a:ext>
            </a:extLst>
          </p:cNvPr>
          <p:cNvSpPr>
            <a:spLocks noGrp="1"/>
          </p:cNvSpPr>
          <p:nvPr>
            <p:ph type="ctrTitle"/>
          </p:nvPr>
        </p:nvSpPr>
        <p:spPr>
          <a:xfrm>
            <a:off x="1524000" y="1400174"/>
            <a:ext cx="9144000" cy="938213"/>
          </a:xfrm>
        </p:spPr>
        <p:txBody>
          <a:bodyPr/>
          <a:lstStyle/>
          <a:p>
            <a:r>
              <a:rPr lang="en-US" b="1" dirty="0"/>
              <a:t>Discussion and Questions</a:t>
            </a:r>
            <a:endParaRPr lang="en-CA" b="1" dirty="0"/>
          </a:p>
        </p:txBody>
      </p:sp>
      <p:sp>
        <p:nvSpPr>
          <p:cNvPr id="3" name="Subtitle 2">
            <a:extLst>
              <a:ext uri="{FF2B5EF4-FFF2-40B4-BE49-F238E27FC236}">
                <a16:creationId xmlns:a16="http://schemas.microsoft.com/office/drawing/2014/main" id="{BFD7565F-4350-4153-8199-0FC11F4E13B2}"/>
              </a:ext>
            </a:extLst>
          </p:cNvPr>
          <p:cNvSpPr>
            <a:spLocks noGrp="1"/>
          </p:cNvSpPr>
          <p:nvPr>
            <p:ph type="subTitle" idx="1"/>
          </p:nvPr>
        </p:nvSpPr>
        <p:spPr>
          <a:xfrm>
            <a:off x="1524000" y="2725738"/>
            <a:ext cx="9144000" cy="1655762"/>
          </a:xfrm>
        </p:spPr>
        <p:txBody>
          <a:bodyPr>
            <a:normAutofit/>
          </a:bodyPr>
          <a:lstStyle/>
          <a:p>
            <a:pPr marL="342900" indent="-342900" algn="l">
              <a:buAutoNum type="arabicPeriod"/>
            </a:pPr>
            <a:r>
              <a:rPr lang="en-US" sz="2000" dirty="0"/>
              <a:t>Thoughts, ideas, or comments </a:t>
            </a:r>
            <a:r>
              <a:rPr lang="en-CA" sz="2000" dirty="0">
                <a:effectLst/>
                <a:ea typeface="Calibri" panose="020F0502020204030204" pitchFamily="34" charset="0"/>
              </a:rPr>
              <a:t>on the governance principles in this plan.</a:t>
            </a:r>
          </a:p>
          <a:p>
            <a:pPr marL="342900" indent="-342900" algn="l">
              <a:buAutoNum type="arabicPeriod"/>
            </a:pPr>
            <a:r>
              <a:rPr lang="en-CA" sz="2000" dirty="0">
                <a:ea typeface="Calibri" panose="020F0502020204030204" pitchFamily="34" charset="0"/>
              </a:rPr>
              <a:t>Thought on plans for Steering Committee and Advisory Committee.</a:t>
            </a:r>
          </a:p>
          <a:p>
            <a:pPr marL="342900" indent="-342900" algn="l">
              <a:buAutoNum type="arabicPeriod"/>
            </a:pPr>
            <a:r>
              <a:rPr lang="en-CA" sz="2000" dirty="0">
                <a:ea typeface="Calibri" panose="020F0502020204030204" pitchFamily="34" charset="0"/>
              </a:rPr>
              <a:t>Advice on future engagement efforts.</a:t>
            </a:r>
          </a:p>
        </p:txBody>
      </p:sp>
      <p:sp>
        <p:nvSpPr>
          <p:cNvPr id="5" name="Slide Number Placeholder 4">
            <a:extLst>
              <a:ext uri="{FF2B5EF4-FFF2-40B4-BE49-F238E27FC236}">
                <a16:creationId xmlns:a16="http://schemas.microsoft.com/office/drawing/2014/main" id="{6ABF2CEF-EFF4-49D3-9BEF-CE0ED57F83D4}"/>
              </a:ext>
            </a:extLst>
          </p:cNvPr>
          <p:cNvSpPr>
            <a:spLocks noGrp="1"/>
          </p:cNvSpPr>
          <p:nvPr>
            <p:ph type="sldNum" sz="quarter" idx="12"/>
          </p:nvPr>
        </p:nvSpPr>
        <p:spPr/>
        <p:txBody>
          <a:bodyPr/>
          <a:lstStyle/>
          <a:p>
            <a:fld id="{C55404FC-DD07-42CA-823C-A73854C642EF}" type="slidenum">
              <a:rPr lang="en-CA" smtClean="0"/>
              <a:t>11</a:t>
            </a:fld>
            <a:endParaRPr lang="en-CA"/>
          </a:p>
        </p:txBody>
      </p:sp>
      <p:grpSp>
        <p:nvGrpSpPr>
          <p:cNvPr id="6" name="Group 5">
            <a:extLst>
              <a:ext uri="{FF2B5EF4-FFF2-40B4-BE49-F238E27FC236}">
                <a16:creationId xmlns:a16="http://schemas.microsoft.com/office/drawing/2014/main" id="{5F68C541-3357-4FD6-8414-F34246A3E750}"/>
              </a:ext>
            </a:extLst>
          </p:cNvPr>
          <p:cNvGrpSpPr>
            <a:grpSpLocks noChangeAspect="1"/>
          </p:cNvGrpSpPr>
          <p:nvPr/>
        </p:nvGrpSpPr>
        <p:grpSpPr>
          <a:xfrm>
            <a:off x="1174142" y="4908452"/>
            <a:ext cx="9844086" cy="1178243"/>
            <a:chOff x="0" y="0"/>
            <a:chExt cx="6562725" cy="785495"/>
          </a:xfrm>
        </p:grpSpPr>
        <p:pic>
          <p:nvPicPr>
            <p:cNvPr id="7" name="Picture 6">
              <a:extLst>
                <a:ext uri="{FF2B5EF4-FFF2-40B4-BE49-F238E27FC236}">
                  <a16:creationId xmlns:a16="http://schemas.microsoft.com/office/drawing/2014/main" id="{F4A66E83-E484-4CF8-BF60-C250303FC8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09750" y="9525"/>
              <a:ext cx="1562100" cy="774700"/>
            </a:xfrm>
            <a:prstGeom prst="rect">
              <a:avLst/>
            </a:prstGeom>
          </p:spPr>
        </p:pic>
        <p:pic>
          <p:nvPicPr>
            <p:cNvPr id="8" name="Picture 7">
              <a:extLst>
                <a:ext uri="{FF2B5EF4-FFF2-40B4-BE49-F238E27FC236}">
                  <a16:creationId xmlns:a16="http://schemas.microsoft.com/office/drawing/2014/main" id="{B568FFE8-E4E5-45DD-9395-DB4F6CFA085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83690" cy="723900"/>
            </a:xfrm>
            <a:prstGeom prst="rect">
              <a:avLst/>
            </a:prstGeom>
            <a:noFill/>
            <a:ln>
              <a:noFill/>
            </a:ln>
          </p:spPr>
        </p:pic>
        <p:pic>
          <p:nvPicPr>
            <p:cNvPr id="9" name="Picture 8">
              <a:extLst>
                <a:ext uri="{FF2B5EF4-FFF2-40B4-BE49-F238E27FC236}">
                  <a16:creationId xmlns:a16="http://schemas.microsoft.com/office/drawing/2014/main" id="{B497A16C-F874-4B4D-9669-CFC446C8B4D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57575" y="190500"/>
              <a:ext cx="3105150" cy="594995"/>
            </a:xfrm>
            <a:prstGeom prst="rect">
              <a:avLst/>
            </a:prstGeom>
          </p:spPr>
        </p:pic>
      </p:grpSp>
    </p:spTree>
    <p:extLst>
      <p:ext uri="{BB962C8B-B14F-4D97-AF65-F5344CB8AC3E}">
        <p14:creationId xmlns:p14="http://schemas.microsoft.com/office/powerpoint/2010/main" val="988373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46217-5622-48CC-AF85-1B1CE2C6602A}"/>
              </a:ext>
            </a:extLst>
          </p:cNvPr>
          <p:cNvSpPr>
            <a:spLocks noGrp="1"/>
          </p:cNvSpPr>
          <p:nvPr>
            <p:ph type="title"/>
          </p:nvPr>
        </p:nvSpPr>
        <p:spPr/>
        <p:txBody>
          <a:bodyPr/>
          <a:lstStyle/>
          <a:p>
            <a:r>
              <a:rPr lang="en-CA" b="1" dirty="0"/>
              <a:t>How it all began</a:t>
            </a:r>
          </a:p>
        </p:txBody>
      </p:sp>
      <p:sp>
        <p:nvSpPr>
          <p:cNvPr id="3" name="Content Placeholder 2">
            <a:extLst>
              <a:ext uri="{FF2B5EF4-FFF2-40B4-BE49-F238E27FC236}">
                <a16:creationId xmlns:a16="http://schemas.microsoft.com/office/drawing/2014/main" id="{5F75C757-2513-4333-B850-BE8CD8EEA013}"/>
              </a:ext>
            </a:extLst>
          </p:cNvPr>
          <p:cNvSpPr>
            <a:spLocks noGrp="1"/>
          </p:cNvSpPr>
          <p:nvPr>
            <p:ph idx="1"/>
          </p:nvPr>
        </p:nvSpPr>
        <p:spPr/>
        <p:txBody>
          <a:bodyPr>
            <a:normAutofit/>
          </a:bodyPr>
          <a:lstStyle/>
          <a:p>
            <a:pPr marL="0" indent="0">
              <a:buNone/>
            </a:pPr>
            <a:r>
              <a:rPr lang="en-US" sz="2000" dirty="0"/>
              <a:t>In 2017, the Canadian Council on Rehabilitation and Work (CCRW), the Centre for Research on Work Disability Policy (CRWDP), Inclusion Newfoundland (</a:t>
            </a:r>
            <a:r>
              <a:rPr lang="en-US" sz="2000" dirty="0" err="1"/>
              <a:t>InclusionNL</a:t>
            </a:r>
            <a:r>
              <a:rPr lang="en-US" sz="2000" dirty="0"/>
              <a:t>) and the Ontario Network of Injured Workers’ Groups (ONIWG)—already working together as members of a community caucus formed by the CRWDP research partnership—formed the Disability and Work in Canada (DWC) Steering Committee to host the first DWC conference. One of the outcomes of the first conference was a decision to develop a pan-Canadian strategy on disability and work.</a:t>
            </a:r>
          </a:p>
          <a:p>
            <a:pPr marL="0" indent="0">
              <a:buNone/>
            </a:pPr>
            <a:r>
              <a:rPr lang="en-US" sz="2000" dirty="0"/>
              <a:t>Now in its 5</a:t>
            </a:r>
            <a:r>
              <a:rPr lang="en-US" sz="2000" baseline="30000" dirty="0"/>
              <a:t>th</a:t>
            </a:r>
            <a:r>
              <a:rPr lang="en-US" sz="2000" dirty="0"/>
              <a:t> year, the DWC initiative is formalizing its governance structure and expanding the roster of organizations involved in the initiative. The details provided here have been developed by the DWC Steering Committee over the last two years.</a:t>
            </a:r>
            <a:endParaRPr lang="en-CA" sz="2000" dirty="0"/>
          </a:p>
        </p:txBody>
      </p:sp>
      <p:sp>
        <p:nvSpPr>
          <p:cNvPr id="4" name="Slide Number Placeholder 3">
            <a:extLst>
              <a:ext uri="{FF2B5EF4-FFF2-40B4-BE49-F238E27FC236}">
                <a16:creationId xmlns:a16="http://schemas.microsoft.com/office/drawing/2014/main" id="{9ED0606F-E17C-4182-B0BF-0C61BB186BDE}"/>
              </a:ext>
            </a:extLst>
          </p:cNvPr>
          <p:cNvSpPr>
            <a:spLocks noGrp="1"/>
          </p:cNvSpPr>
          <p:nvPr>
            <p:ph type="sldNum" sz="quarter" idx="12"/>
          </p:nvPr>
        </p:nvSpPr>
        <p:spPr/>
        <p:txBody>
          <a:bodyPr/>
          <a:lstStyle/>
          <a:p>
            <a:fld id="{C55404FC-DD07-42CA-823C-A73854C642EF}" type="slidenum">
              <a:rPr lang="en-CA" smtClean="0"/>
              <a:pPr/>
              <a:t>2</a:t>
            </a:fld>
            <a:endParaRPr lang="en-CA"/>
          </a:p>
        </p:txBody>
      </p:sp>
    </p:spTree>
    <p:extLst>
      <p:ext uri="{BB962C8B-B14F-4D97-AF65-F5344CB8AC3E}">
        <p14:creationId xmlns:p14="http://schemas.microsoft.com/office/powerpoint/2010/main" val="569868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0B592-CE60-4900-8EF2-E915A6134948}"/>
              </a:ext>
            </a:extLst>
          </p:cNvPr>
          <p:cNvSpPr>
            <a:spLocks noGrp="1"/>
          </p:cNvSpPr>
          <p:nvPr>
            <p:ph type="title"/>
          </p:nvPr>
        </p:nvSpPr>
        <p:spPr/>
        <p:txBody>
          <a:bodyPr/>
          <a:lstStyle/>
          <a:p>
            <a:r>
              <a:rPr lang="en-CA" b="1" dirty="0"/>
              <a:t>Vision and Mission</a:t>
            </a:r>
          </a:p>
        </p:txBody>
      </p:sp>
      <p:sp>
        <p:nvSpPr>
          <p:cNvPr id="3" name="Content Placeholder 2">
            <a:extLst>
              <a:ext uri="{FF2B5EF4-FFF2-40B4-BE49-F238E27FC236}">
                <a16:creationId xmlns:a16="http://schemas.microsoft.com/office/drawing/2014/main" id="{F6DEBCA6-8606-4E7E-BB72-5370C205C120}"/>
              </a:ext>
            </a:extLst>
          </p:cNvPr>
          <p:cNvSpPr>
            <a:spLocks noGrp="1"/>
          </p:cNvSpPr>
          <p:nvPr>
            <p:ph idx="1"/>
          </p:nvPr>
        </p:nvSpPr>
        <p:spPr/>
        <p:txBody>
          <a:bodyPr>
            <a:normAutofit/>
          </a:bodyPr>
          <a:lstStyle/>
          <a:p>
            <a:pPr marL="0" indent="0">
              <a:spcBef>
                <a:spcPts val="600"/>
              </a:spcBef>
              <a:buNone/>
            </a:pPr>
            <a:r>
              <a:rPr lang="en-US" sz="2000" b="1" dirty="0">
                <a:effectLst/>
                <a:latin typeface="Calibri" panose="020F0502020204030204" pitchFamily="34" charset="0"/>
                <a:ea typeface="Calibri" panose="020F0502020204030204" pitchFamily="34" charset="0"/>
                <a:cs typeface="Calibri" panose="020F0502020204030204" pitchFamily="34" charset="0"/>
              </a:rPr>
              <a:t>Vision</a:t>
            </a:r>
          </a:p>
          <a:p>
            <a:pPr marL="0" indent="0">
              <a:spcBef>
                <a:spcPts val="600"/>
              </a:spcBef>
              <a:buNone/>
            </a:pPr>
            <a:r>
              <a:rPr lang="en-US" sz="2000" dirty="0">
                <a:effectLst/>
                <a:latin typeface="Calibri" panose="020F0502020204030204" pitchFamily="34" charset="0"/>
                <a:ea typeface="Calibri" panose="020F0502020204030204" pitchFamily="34" charset="0"/>
                <a:cs typeface="Calibri" panose="020F0502020204030204" pitchFamily="34" charset="0"/>
              </a:rPr>
              <a:t>Employment throughout Canada is inclusive. Persons with and without disabilities have equality of opportunity and choice in careers, jobs and work</a:t>
            </a:r>
          </a:p>
          <a:p>
            <a:pPr marL="0" indent="0">
              <a:spcBef>
                <a:spcPts val="600"/>
              </a:spcBef>
              <a:buNone/>
            </a:pP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600"/>
              </a:spcBef>
              <a:buNone/>
            </a:pPr>
            <a:r>
              <a:rPr lang="en-CA" sz="2000" b="1" dirty="0">
                <a:effectLst/>
                <a:latin typeface="Calibri" panose="020F0502020204030204" pitchFamily="34" charset="0"/>
                <a:ea typeface="Calibri" panose="020F0502020204030204" pitchFamily="34" charset="0"/>
              </a:rPr>
              <a:t>Mission</a:t>
            </a:r>
          </a:p>
          <a:p>
            <a:pPr marL="342900" lvl="0" indent="-342900">
              <a:spcBef>
                <a:spcPts val="600"/>
              </a:spcBef>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To promote inclusive, diverse, and equitable labour markets.</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600"/>
              </a:spcBef>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To facilitate advancement of employment opportunities for persons with disabilities.</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600"/>
              </a:spcBef>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To uphold the ideal of equality of opportunity and choice in careers, jobs and work for persons with and without disabilities.</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600"/>
              </a:spcBef>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To promote the development of evidence informed policies and practices.</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600"/>
              </a:spcBef>
              <a:buNone/>
            </a:pPr>
            <a:endParaRPr lang="en-CA" sz="2000" dirty="0"/>
          </a:p>
        </p:txBody>
      </p:sp>
      <p:sp>
        <p:nvSpPr>
          <p:cNvPr id="5" name="Slide Number Placeholder 4">
            <a:extLst>
              <a:ext uri="{FF2B5EF4-FFF2-40B4-BE49-F238E27FC236}">
                <a16:creationId xmlns:a16="http://schemas.microsoft.com/office/drawing/2014/main" id="{7E8E1AE5-2383-4C4B-AF29-02E76A6E26FF}"/>
              </a:ext>
            </a:extLst>
          </p:cNvPr>
          <p:cNvSpPr>
            <a:spLocks noGrp="1"/>
          </p:cNvSpPr>
          <p:nvPr>
            <p:ph type="sldNum" sz="quarter" idx="12"/>
          </p:nvPr>
        </p:nvSpPr>
        <p:spPr/>
        <p:txBody>
          <a:bodyPr/>
          <a:lstStyle/>
          <a:p>
            <a:fld id="{C55404FC-DD07-42CA-823C-A73854C642EF}" type="slidenum">
              <a:rPr lang="en-CA" smtClean="0"/>
              <a:t>3</a:t>
            </a:fld>
            <a:endParaRPr lang="en-CA"/>
          </a:p>
        </p:txBody>
      </p:sp>
      <p:grpSp>
        <p:nvGrpSpPr>
          <p:cNvPr id="6" name="Group 5">
            <a:extLst>
              <a:ext uri="{FF2B5EF4-FFF2-40B4-BE49-F238E27FC236}">
                <a16:creationId xmlns:a16="http://schemas.microsoft.com/office/drawing/2014/main" id="{9499693B-9139-4532-8895-AC59B5273EDD}"/>
              </a:ext>
            </a:extLst>
          </p:cNvPr>
          <p:cNvGrpSpPr>
            <a:grpSpLocks noChangeAspect="1"/>
          </p:cNvGrpSpPr>
          <p:nvPr/>
        </p:nvGrpSpPr>
        <p:grpSpPr>
          <a:xfrm>
            <a:off x="582310" y="5657853"/>
            <a:ext cx="7218998" cy="864045"/>
            <a:chOff x="0" y="0"/>
            <a:chExt cx="6562725" cy="785495"/>
          </a:xfrm>
        </p:grpSpPr>
        <p:pic>
          <p:nvPicPr>
            <p:cNvPr id="7" name="Picture 6">
              <a:extLst>
                <a:ext uri="{FF2B5EF4-FFF2-40B4-BE49-F238E27FC236}">
                  <a16:creationId xmlns:a16="http://schemas.microsoft.com/office/drawing/2014/main" id="{F3AA1C89-AB94-4FE5-AEE3-71E6BED1A46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09750" y="9525"/>
              <a:ext cx="1562100" cy="774700"/>
            </a:xfrm>
            <a:prstGeom prst="rect">
              <a:avLst/>
            </a:prstGeom>
          </p:spPr>
        </p:pic>
        <p:pic>
          <p:nvPicPr>
            <p:cNvPr id="8" name="Picture 7">
              <a:extLst>
                <a:ext uri="{FF2B5EF4-FFF2-40B4-BE49-F238E27FC236}">
                  <a16:creationId xmlns:a16="http://schemas.microsoft.com/office/drawing/2014/main" id="{09454E08-49CA-44D3-9A30-2B8DAD900F3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83690" cy="723900"/>
            </a:xfrm>
            <a:prstGeom prst="rect">
              <a:avLst/>
            </a:prstGeom>
            <a:noFill/>
            <a:ln>
              <a:noFill/>
            </a:ln>
          </p:spPr>
        </p:pic>
        <p:pic>
          <p:nvPicPr>
            <p:cNvPr id="9" name="Picture 8">
              <a:extLst>
                <a:ext uri="{FF2B5EF4-FFF2-40B4-BE49-F238E27FC236}">
                  <a16:creationId xmlns:a16="http://schemas.microsoft.com/office/drawing/2014/main" id="{CC55324D-9593-4A25-9FE7-04842F7DEE1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57575" y="190500"/>
              <a:ext cx="3105150" cy="594995"/>
            </a:xfrm>
            <a:prstGeom prst="rect">
              <a:avLst/>
            </a:prstGeom>
          </p:spPr>
        </p:pic>
      </p:grpSp>
    </p:spTree>
    <p:extLst>
      <p:ext uri="{BB962C8B-B14F-4D97-AF65-F5344CB8AC3E}">
        <p14:creationId xmlns:p14="http://schemas.microsoft.com/office/powerpoint/2010/main" val="2924972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E2937-4D24-4F9A-A742-188549E03428}"/>
              </a:ext>
            </a:extLst>
          </p:cNvPr>
          <p:cNvSpPr>
            <a:spLocks noGrp="1"/>
          </p:cNvSpPr>
          <p:nvPr>
            <p:ph type="title"/>
          </p:nvPr>
        </p:nvSpPr>
        <p:spPr/>
        <p:txBody>
          <a:bodyPr/>
          <a:lstStyle/>
          <a:p>
            <a:r>
              <a:rPr lang="en-CA" b="1" dirty="0"/>
              <a:t>Activities</a:t>
            </a:r>
          </a:p>
        </p:txBody>
      </p:sp>
      <p:sp>
        <p:nvSpPr>
          <p:cNvPr id="3" name="Content Placeholder 2">
            <a:extLst>
              <a:ext uri="{FF2B5EF4-FFF2-40B4-BE49-F238E27FC236}">
                <a16:creationId xmlns:a16="http://schemas.microsoft.com/office/drawing/2014/main" id="{4A5D2F2C-6CDC-48B5-BC4E-73F358FD39A3}"/>
              </a:ext>
            </a:extLst>
          </p:cNvPr>
          <p:cNvSpPr>
            <a:spLocks noGrp="1"/>
          </p:cNvSpPr>
          <p:nvPr>
            <p:ph idx="1"/>
          </p:nvPr>
        </p:nvSpPr>
        <p:spPr/>
        <p:txBody>
          <a:bodyPr>
            <a:normAutofit/>
          </a:bodyPr>
          <a:lstStyle/>
          <a:p>
            <a:pPr marL="342900" lvl="0" indent="-342900">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Support forums for dialogue across stakeholder groups on inclusive employment in Canada.</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Support implementation of a strategy by civil society on disability and work in Canada.</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Promote measurement, evaluation and accountability of progress made in relation to a strategy on disability and work in Canada.</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Facilitate stakeholder involvement in implementation activities, measurement, evaluation, and accountability related to the strategy.</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Undertake fundraising to finance activities such as conferences and roundtables.</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CA" sz="2000" dirty="0">
                <a:effectLst/>
                <a:latin typeface="Calibri" panose="020F0502020204030204" pitchFamily="34" charset="0"/>
                <a:ea typeface="Calibri" panose="020F0502020204030204" pitchFamily="34" charset="0"/>
                <a:cs typeface="Calibri" panose="020F0502020204030204" pitchFamily="34" charset="0"/>
              </a:rPr>
              <a:t>Identify ways to financially support involvement of grassroots organizations.</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BBAFEE3A-5432-4B5B-B549-2122C4B941EC}"/>
              </a:ext>
            </a:extLst>
          </p:cNvPr>
          <p:cNvSpPr>
            <a:spLocks noGrp="1"/>
          </p:cNvSpPr>
          <p:nvPr>
            <p:ph type="sldNum" sz="quarter" idx="12"/>
          </p:nvPr>
        </p:nvSpPr>
        <p:spPr/>
        <p:txBody>
          <a:bodyPr/>
          <a:lstStyle/>
          <a:p>
            <a:fld id="{C55404FC-DD07-42CA-823C-A73854C642EF}" type="slidenum">
              <a:rPr lang="en-CA" smtClean="0"/>
              <a:t>4</a:t>
            </a:fld>
            <a:endParaRPr lang="en-CA"/>
          </a:p>
        </p:txBody>
      </p:sp>
      <p:grpSp>
        <p:nvGrpSpPr>
          <p:cNvPr id="6" name="Group 5">
            <a:extLst>
              <a:ext uri="{FF2B5EF4-FFF2-40B4-BE49-F238E27FC236}">
                <a16:creationId xmlns:a16="http://schemas.microsoft.com/office/drawing/2014/main" id="{10713297-E291-4EAC-A163-37FE63C0B899}"/>
              </a:ext>
            </a:extLst>
          </p:cNvPr>
          <p:cNvGrpSpPr>
            <a:grpSpLocks noChangeAspect="1"/>
          </p:cNvGrpSpPr>
          <p:nvPr/>
        </p:nvGrpSpPr>
        <p:grpSpPr>
          <a:xfrm>
            <a:off x="582310" y="5657853"/>
            <a:ext cx="7218998" cy="864045"/>
            <a:chOff x="0" y="0"/>
            <a:chExt cx="6562725" cy="785495"/>
          </a:xfrm>
        </p:grpSpPr>
        <p:pic>
          <p:nvPicPr>
            <p:cNvPr id="7" name="Picture 6">
              <a:extLst>
                <a:ext uri="{FF2B5EF4-FFF2-40B4-BE49-F238E27FC236}">
                  <a16:creationId xmlns:a16="http://schemas.microsoft.com/office/drawing/2014/main" id="{FD2C491B-FA61-4E06-84AE-5F270C977C3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09750" y="9525"/>
              <a:ext cx="1562100" cy="774700"/>
            </a:xfrm>
            <a:prstGeom prst="rect">
              <a:avLst/>
            </a:prstGeom>
          </p:spPr>
        </p:pic>
        <p:pic>
          <p:nvPicPr>
            <p:cNvPr id="8" name="Picture 7">
              <a:extLst>
                <a:ext uri="{FF2B5EF4-FFF2-40B4-BE49-F238E27FC236}">
                  <a16:creationId xmlns:a16="http://schemas.microsoft.com/office/drawing/2014/main" id="{F2D8CED0-4079-48A9-A12D-1DDE65C863A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83690" cy="723900"/>
            </a:xfrm>
            <a:prstGeom prst="rect">
              <a:avLst/>
            </a:prstGeom>
            <a:noFill/>
            <a:ln>
              <a:noFill/>
            </a:ln>
          </p:spPr>
        </p:pic>
        <p:pic>
          <p:nvPicPr>
            <p:cNvPr id="9" name="Picture 8">
              <a:extLst>
                <a:ext uri="{FF2B5EF4-FFF2-40B4-BE49-F238E27FC236}">
                  <a16:creationId xmlns:a16="http://schemas.microsoft.com/office/drawing/2014/main" id="{B64B79F6-7279-4750-9E6F-03505B5BD62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57575" y="190500"/>
              <a:ext cx="3105150" cy="594995"/>
            </a:xfrm>
            <a:prstGeom prst="rect">
              <a:avLst/>
            </a:prstGeom>
          </p:spPr>
        </p:pic>
      </p:grpSp>
    </p:spTree>
    <p:extLst>
      <p:ext uri="{BB962C8B-B14F-4D97-AF65-F5344CB8AC3E}">
        <p14:creationId xmlns:p14="http://schemas.microsoft.com/office/powerpoint/2010/main" val="1455180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E8756-78D1-414B-9691-006CD8D78C5E}"/>
              </a:ext>
            </a:extLst>
          </p:cNvPr>
          <p:cNvSpPr>
            <a:spLocks noGrp="1"/>
          </p:cNvSpPr>
          <p:nvPr>
            <p:ph type="title"/>
          </p:nvPr>
        </p:nvSpPr>
        <p:spPr/>
        <p:txBody>
          <a:bodyPr/>
          <a:lstStyle/>
          <a:p>
            <a:r>
              <a:rPr lang="en-CA" b="1" dirty="0"/>
              <a:t>Guiding Principles </a:t>
            </a:r>
          </a:p>
        </p:txBody>
      </p:sp>
      <p:sp>
        <p:nvSpPr>
          <p:cNvPr id="3" name="Content Placeholder 2">
            <a:extLst>
              <a:ext uri="{FF2B5EF4-FFF2-40B4-BE49-F238E27FC236}">
                <a16:creationId xmlns:a16="http://schemas.microsoft.com/office/drawing/2014/main" id="{D74479B3-2CCE-49C3-BC5C-A159E57384CD}"/>
              </a:ext>
            </a:extLst>
          </p:cNvPr>
          <p:cNvSpPr>
            <a:spLocks noGrp="1"/>
          </p:cNvSpPr>
          <p:nvPr>
            <p:ph idx="1"/>
          </p:nvPr>
        </p:nvSpPr>
        <p:spPr/>
        <p:txBody>
          <a:bodyPr>
            <a:normAutofit/>
          </a:bodyPr>
          <a:lstStyle/>
          <a:p>
            <a:pPr marL="342900" lvl="0" indent="-342900">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Operate in accordance with the UN Convention of the Rights of Persons with Disabilities.</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Focus on advancing the collective interest of developing employment opportunities for persons with disabilities, with attention to gender and intersectionality issues.</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3"/>
            </a:pPr>
            <a:r>
              <a:rPr lang="en-US" sz="2000" dirty="0">
                <a:effectLst/>
                <a:latin typeface="Calibri" panose="020F0502020204030204" pitchFamily="34" charset="0"/>
                <a:ea typeface="Calibri" panose="020F0502020204030204" pitchFamily="34" charset="0"/>
                <a:cs typeface="Calibri" panose="020F0502020204030204" pitchFamily="34" charset="0"/>
              </a:rPr>
              <a:t>Seek to address inequalities that already exist in society, while recognizing power and resource imbalance amongst different members, through activities spearheaded and supported by DWC (e.g., providing subsidies to support attendance at DWC events; ensuring persons needs are accommodated at DWC events; and above all, ensuring persons with disabilities are at the decision-making table).</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215FA4D8-9AF4-4D13-9ED6-C9C2E662DAF6}"/>
              </a:ext>
            </a:extLst>
          </p:cNvPr>
          <p:cNvSpPr>
            <a:spLocks noGrp="1"/>
          </p:cNvSpPr>
          <p:nvPr>
            <p:ph type="sldNum" sz="quarter" idx="12"/>
          </p:nvPr>
        </p:nvSpPr>
        <p:spPr/>
        <p:txBody>
          <a:bodyPr/>
          <a:lstStyle/>
          <a:p>
            <a:fld id="{C55404FC-DD07-42CA-823C-A73854C642EF}" type="slidenum">
              <a:rPr lang="en-CA" smtClean="0"/>
              <a:t>5</a:t>
            </a:fld>
            <a:endParaRPr lang="en-CA"/>
          </a:p>
        </p:txBody>
      </p:sp>
      <p:grpSp>
        <p:nvGrpSpPr>
          <p:cNvPr id="6" name="Group 5">
            <a:extLst>
              <a:ext uri="{FF2B5EF4-FFF2-40B4-BE49-F238E27FC236}">
                <a16:creationId xmlns:a16="http://schemas.microsoft.com/office/drawing/2014/main" id="{3CCA6AED-37E0-4AF3-8308-369AF2276B14}"/>
              </a:ext>
            </a:extLst>
          </p:cNvPr>
          <p:cNvGrpSpPr>
            <a:grpSpLocks noChangeAspect="1"/>
          </p:cNvGrpSpPr>
          <p:nvPr/>
        </p:nvGrpSpPr>
        <p:grpSpPr>
          <a:xfrm>
            <a:off x="582310" y="5657853"/>
            <a:ext cx="7218998" cy="864045"/>
            <a:chOff x="0" y="0"/>
            <a:chExt cx="6562725" cy="785495"/>
          </a:xfrm>
        </p:grpSpPr>
        <p:pic>
          <p:nvPicPr>
            <p:cNvPr id="7" name="Picture 6">
              <a:extLst>
                <a:ext uri="{FF2B5EF4-FFF2-40B4-BE49-F238E27FC236}">
                  <a16:creationId xmlns:a16="http://schemas.microsoft.com/office/drawing/2014/main" id="{649E67EA-66AF-45E6-B64F-19A236DDF6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09750" y="9525"/>
              <a:ext cx="1562100" cy="774700"/>
            </a:xfrm>
            <a:prstGeom prst="rect">
              <a:avLst/>
            </a:prstGeom>
          </p:spPr>
        </p:pic>
        <p:pic>
          <p:nvPicPr>
            <p:cNvPr id="8" name="Picture 7">
              <a:extLst>
                <a:ext uri="{FF2B5EF4-FFF2-40B4-BE49-F238E27FC236}">
                  <a16:creationId xmlns:a16="http://schemas.microsoft.com/office/drawing/2014/main" id="{1737727D-3558-457D-A054-9DFAE2A6741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83690" cy="723900"/>
            </a:xfrm>
            <a:prstGeom prst="rect">
              <a:avLst/>
            </a:prstGeom>
            <a:noFill/>
            <a:ln>
              <a:noFill/>
            </a:ln>
          </p:spPr>
        </p:pic>
        <p:pic>
          <p:nvPicPr>
            <p:cNvPr id="9" name="Picture 8">
              <a:extLst>
                <a:ext uri="{FF2B5EF4-FFF2-40B4-BE49-F238E27FC236}">
                  <a16:creationId xmlns:a16="http://schemas.microsoft.com/office/drawing/2014/main" id="{CF6F976B-D356-47F3-80CD-290CAE07C8E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57575" y="190500"/>
              <a:ext cx="3105150" cy="594995"/>
            </a:xfrm>
            <a:prstGeom prst="rect">
              <a:avLst/>
            </a:prstGeom>
          </p:spPr>
        </p:pic>
      </p:grpSp>
    </p:spTree>
    <p:extLst>
      <p:ext uri="{BB962C8B-B14F-4D97-AF65-F5344CB8AC3E}">
        <p14:creationId xmlns:p14="http://schemas.microsoft.com/office/powerpoint/2010/main" val="1484815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70638-9B89-4CD0-836A-851D3A7747C3}"/>
              </a:ext>
            </a:extLst>
          </p:cNvPr>
          <p:cNvSpPr>
            <a:spLocks noGrp="1"/>
          </p:cNvSpPr>
          <p:nvPr>
            <p:ph type="title"/>
          </p:nvPr>
        </p:nvSpPr>
        <p:spPr/>
        <p:txBody>
          <a:bodyPr/>
          <a:lstStyle/>
          <a:p>
            <a:r>
              <a:rPr lang="en-CA" b="1" dirty="0"/>
              <a:t>Core Values</a:t>
            </a:r>
          </a:p>
        </p:txBody>
      </p:sp>
      <p:sp>
        <p:nvSpPr>
          <p:cNvPr id="3" name="Content Placeholder 2">
            <a:extLst>
              <a:ext uri="{FF2B5EF4-FFF2-40B4-BE49-F238E27FC236}">
                <a16:creationId xmlns:a16="http://schemas.microsoft.com/office/drawing/2014/main" id="{DD51C462-B4DC-44EA-B78B-6DE629A6BE06}"/>
              </a:ext>
            </a:extLst>
          </p:cNvPr>
          <p:cNvSpPr>
            <a:spLocks noGrp="1"/>
          </p:cNvSpPr>
          <p:nvPr>
            <p:ph idx="1"/>
          </p:nvPr>
        </p:nvSpPr>
        <p:spPr/>
        <p:txBody>
          <a:bodyPr>
            <a:normAutofit/>
          </a:bodyPr>
          <a:lstStyle/>
          <a:p>
            <a:pPr marL="342900" lvl="0" indent="-342900">
              <a:buFont typeface="+mj-lt"/>
              <a:buAutoNum type="arabicPeriod"/>
            </a:pPr>
            <a:r>
              <a:rPr lang="en-CA"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Ensure openness towards opinions, reasoning, and expressions of others (members come from diverse backgrounds with different experiences).</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CA"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Give fair opportunity to all members and participants to express their opinions on matters discussed at meetings and other gatherings.</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CA"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Seek to achieve consensus on important matters without compromising the integrity of the work at hand (creating value for stakeholders).</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Promote inclusiveness and equality in recognition of contributions, outputs and </a:t>
            </a:r>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successes. </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CA"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Support </a:t>
            </a:r>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opportunities for all members to develop expertise, contribute to areas of their interest and build relationships within and beyond DWC.</a:t>
            </a:r>
          </a:p>
        </p:txBody>
      </p:sp>
      <p:sp>
        <p:nvSpPr>
          <p:cNvPr id="5" name="Slide Number Placeholder 4">
            <a:extLst>
              <a:ext uri="{FF2B5EF4-FFF2-40B4-BE49-F238E27FC236}">
                <a16:creationId xmlns:a16="http://schemas.microsoft.com/office/drawing/2014/main" id="{53277E8F-6F47-4A37-9295-3688E35E327A}"/>
              </a:ext>
            </a:extLst>
          </p:cNvPr>
          <p:cNvSpPr>
            <a:spLocks noGrp="1"/>
          </p:cNvSpPr>
          <p:nvPr>
            <p:ph type="sldNum" sz="quarter" idx="12"/>
          </p:nvPr>
        </p:nvSpPr>
        <p:spPr/>
        <p:txBody>
          <a:bodyPr/>
          <a:lstStyle/>
          <a:p>
            <a:fld id="{C55404FC-DD07-42CA-823C-A73854C642EF}" type="slidenum">
              <a:rPr lang="en-CA" smtClean="0"/>
              <a:t>6</a:t>
            </a:fld>
            <a:endParaRPr lang="en-CA"/>
          </a:p>
        </p:txBody>
      </p:sp>
      <p:grpSp>
        <p:nvGrpSpPr>
          <p:cNvPr id="6" name="Group 5">
            <a:extLst>
              <a:ext uri="{FF2B5EF4-FFF2-40B4-BE49-F238E27FC236}">
                <a16:creationId xmlns:a16="http://schemas.microsoft.com/office/drawing/2014/main" id="{6B24C836-2D8B-47A2-8AB7-B4F02F28B6DA}"/>
              </a:ext>
            </a:extLst>
          </p:cNvPr>
          <p:cNvGrpSpPr>
            <a:grpSpLocks noChangeAspect="1"/>
          </p:cNvGrpSpPr>
          <p:nvPr/>
        </p:nvGrpSpPr>
        <p:grpSpPr>
          <a:xfrm>
            <a:off x="582310" y="5657853"/>
            <a:ext cx="7218998" cy="864045"/>
            <a:chOff x="0" y="0"/>
            <a:chExt cx="6562725" cy="785495"/>
          </a:xfrm>
        </p:grpSpPr>
        <p:pic>
          <p:nvPicPr>
            <p:cNvPr id="7" name="Picture 6">
              <a:extLst>
                <a:ext uri="{FF2B5EF4-FFF2-40B4-BE49-F238E27FC236}">
                  <a16:creationId xmlns:a16="http://schemas.microsoft.com/office/drawing/2014/main" id="{390BF6A3-C18D-4521-9068-1199696ACFF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09750" y="9525"/>
              <a:ext cx="1562100" cy="774700"/>
            </a:xfrm>
            <a:prstGeom prst="rect">
              <a:avLst/>
            </a:prstGeom>
          </p:spPr>
        </p:pic>
        <p:pic>
          <p:nvPicPr>
            <p:cNvPr id="8" name="Picture 7">
              <a:extLst>
                <a:ext uri="{FF2B5EF4-FFF2-40B4-BE49-F238E27FC236}">
                  <a16:creationId xmlns:a16="http://schemas.microsoft.com/office/drawing/2014/main" id="{44343358-AA3B-40D6-B732-A5E0655DA79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83690" cy="723900"/>
            </a:xfrm>
            <a:prstGeom prst="rect">
              <a:avLst/>
            </a:prstGeom>
            <a:noFill/>
            <a:ln>
              <a:noFill/>
            </a:ln>
          </p:spPr>
        </p:pic>
        <p:pic>
          <p:nvPicPr>
            <p:cNvPr id="9" name="Picture 8">
              <a:extLst>
                <a:ext uri="{FF2B5EF4-FFF2-40B4-BE49-F238E27FC236}">
                  <a16:creationId xmlns:a16="http://schemas.microsoft.com/office/drawing/2014/main" id="{2632E966-1EE1-4A55-A55C-FA0A8C58A3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57575" y="190500"/>
              <a:ext cx="3105150" cy="594995"/>
            </a:xfrm>
            <a:prstGeom prst="rect">
              <a:avLst/>
            </a:prstGeom>
          </p:spPr>
        </p:pic>
      </p:grpSp>
    </p:spTree>
    <p:extLst>
      <p:ext uri="{BB962C8B-B14F-4D97-AF65-F5344CB8AC3E}">
        <p14:creationId xmlns:p14="http://schemas.microsoft.com/office/powerpoint/2010/main" val="1804472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CE04B-C6A6-468F-8BDF-281451034AB7}"/>
              </a:ext>
            </a:extLst>
          </p:cNvPr>
          <p:cNvSpPr>
            <a:spLocks noGrp="1"/>
          </p:cNvSpPr>
          <p:nvPr>
            <p:ph type="title"/>
          </p:nvPr>
        </p:nvSpPr>
        <p:spPr/>
        <p:txBody>
          <a:bodyPr/>
          <a:lstStyle/>
          <a:p>
            <a:r>
              <a:rPr lang="en-US" b="1" dirty="0"/>
              <a:t>Governance Structure</a:t>
            </a:r>
            <a:endParaRPr lang="en-CA" b="1" dirty="0"/>
          </a:p>
        </p:txBody>
      </p:sp>
      <p:sp>
        <p:nvSpPr>
          <p:cNvPr id="3" name="Content Placeholder 2">
            <a:extLst>
              <a:ext uri="{FF2B5EF4-FFF2-40B4-BE49-F238E27FC236}">
                <a16:creationId xmlns:a16="http://schemas.microsoft.com/office/drawing/2014/main" id="{9732ED32-AB8F-4ABA-B3EF-D729FDA5C85C}"/>
              </a:ext>
            </a:extLst>
          </p:cNvPr>
          <p:cNvSpPr>
            <a:spLocks noGrp="1"/>
          </p:cNvSpPr>
          <p:nvPr>
            <p:ph idx="1"/>
          </p:nvPr>
        </p:nvSpPr>
        <p:spPr/>
        <p:txBody>
          <a:bodyPr>
            <a:noAutofit/>
          </a:bodyPr>
          <a:lstStyle/>
          <a:p>
            <a:pPr marL="0" indent="0">
              <a:spcBef>
                <a:spcPts val="300"/>
              </a:spcBef>
              <a:buNone/>
            </a:pPr>
            <a:r>
              <a:rPr lang="en-US" sz="2000" b="1" dirty="0"/>
              <a:t>Steering Committee</a:t>
            </a:r>
          </a:p>
          <a:p>
            <a:pPr marL="342900" lvl="0" indent="-342900">
              <a:spcBef>
                <a:spcPts val="300"/>
              </a:spcBef>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The Steering Committee is the core decision making body of DWC and receives advice and guidance from the Advisory Committee.</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300"/>
              </a:spcBef>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Comprised of balanced representation from disability organizations and community groups, service providers and research/academia with administrative support provided by standing members with three seats reserved for community groups.</a:t>
            </a:r>
          </a:p>
          <a:p>
            <a:pPr marL="342900" lvl="0" indent="-342900">
              <a:spcBef>
                <a:spcPts val="300"/>
              </a:spcBef>
              <a:buFont typeface="+mj-lt"/>
              <a:buAutoNum type="arabicPeriod"/>
            </a:pPr>
            <a:r>
              <a:rPr lang="en-CA" sz="2000" dirty="0">
                <a:effectLst/>
                <a:latin typeface="Calibri" panose="020F0502020204030204" pitchFamily="34" charset="0"/>
                <a:ea typeface="Calibri" panose="020F0502020204030204" pitchFamily="34" charset="0"/>
                <a:cs typeface="Calibri" panose="020F0502020204030204" pitchFamily="34" charset="0"/>
              </a:rPr>
              <a:t>Members should come from national organizations or important community groups and be important leaders amongst their constituency.</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300"/>
              </a:spcBef>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Intent is to ensure a strong voice and active engagement of representatives from key disability organizations and community groups, as well as ensure evidence and knowledge help inform the way forward for policy and practice.</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300"/>
              </a:spcBef>
              <a:buNone/>
            </a:pPr>
            <a:endParaRPr lang="en-US" sz="1400" dirty="0"/>
          </a:p>
        </p:txBody>
      </p:sp>
      <p:sp>
        <p:nvSpPr>
          <p:cNvPr id="5" name="Slide Number Placeholder 4">
            <a:extLst>
              <a:ext uri="{FF2B5EF4-FFF2-40B4-BE49-F238E27FC236}">
                <a16:creationId xmlns:a16="http://schemas.microsoft.com/office/drawing/2014/main" id="{C4659243-6C12-4730-A831-9DA7FBAFEDD8}"/>
              </a:ext>
            </a:extLst>
          </p:cNvPr>
          <p:cNvSpPr>
            <a:spLocks noGrp="1"/>
          </p:cNvSpPr>
          <p:nvPr>
            <p:ph type="sldNum" sz="quarter" idx="12"/>
          </p:nvPr>
        </p:nvSpPr>
        <p:spPr/>
        <p:txBody>
          <a:bodyPr/>
          <a:lstStyle/>
          <a:p>
            <a:fld id="{C55404FC-DD07-42CA-823C-A73854C642EF}" type="slidenum">
              <a:rPr lang="en-CA" smtClean="0"/>
              <a:t>7</a:t>
            </a:fld>
            <a:endParaRPr lang="en-CA"/>
          </a:p>
        </p:txBody>
      </p:sp>
      <p:grpSp>
        <p:nvGrpSpPr>
          <p:cNvPr id="6" name="Group 5">
            <a:extLst>
              <a:ext uri="{FF2B5EF4-FFF2-40B4-BE49-F238E27FC236}">
                <a16:creationId xmlns:a16="http://schemas.microsoft.com/office/drawing/2014/main" id="{8B5A8018-22BE-40C0-B887-7B1E9AE67D4A}"/>
              </a:ext>
            </a:extLst>
          </p:cNvPr>
          <p:cNvGrpSpPr>
            <a:grpSpLocks noChangeAspect="1"/>
          </p:cNvGrpSpPr>
          <p:nvPr/>
        </p:nvGrpSpPr>
        <p:grpSpPr>
          <a:xfrm>
            <a:off x="582310" y="5657853"/>
            <a:ext cx="7218998" cy="864045"/>
            <a:chOff x="0" y="0"/>
            <a:chExt cx="6562725" cy="785495"/>
          </a:xfrm>
        </p:grpSpPr>
        <p:pic>
          <p:nvPicPr>
            <p:cNvPr id="7" name="Picture 6">
              <a:extLst>
                <a:ext uri="{FF2B5EF4-FFF2-40B4-BE49-F238E27FC236}">
                  <a16:creationId xmlns:a16="http://schemas.microsoft.com/office/drawing/2014/main" id="{DC031719-9B30-4E50-B1E8-E69B11EAE8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09750" y="9525"/>
              <a:ext cx="1562100" cy="774700"/>
            </a:xfrm>
            <a:prstGeom prst="rect">
              <a:avLst/>
            </a:prstGeom>
          </p:spPr>
        </p:pic>
        <p:pic>
          <p:nvPicPr>
            <p:cNvPr id="8" name="Picture 7">
              <a:extLst>
                <a:ext uri="{FF2B5EF4-FFF2-40B4-BE49-F238E27FC236}">
                  <a16:creationId xmlns:a16="http://schemas.microsoft.com/office/drawing/2014/main" id="{3853982F-392B-423C-9C0C-4D8720D2B97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83690" cy="723900"/>
            </a:xfrm>
            <a:prstGeom prst="rect">
              <a:avLst/>
            </a:prstGeom>
            <a:noFill/>
            <a:ln>
              <a:noFill/>
            </a:ln>
          </p:spPr>
        </p:pic>
        <p:pic>
          <p:nvPicPr>
            <p:cNvPr id="9" name="Picture 8">
              <a:extLst>
                <a:ext uri="{FF2B5EF4-FFF2-40B4-BE49-F238E27FC236}">
                  <a16:creationId xmlns:a16="http://schemas.microsoft.com/office/drawing/2014/main" id="{A52F37D2-63BE-4312-AAD9-8B2E2B279AD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57575" y="190500"/>
              <a:ext cx="3105150" cy="594995"/>
            </a:xfrm>
            <a:prstGeom prst="rect">
              <a:avLst/>
            </a:prstGeom>
          </p:spPr>
        </p:pic>
      </p:grpSp>
    </p:spTree>
    <p:extLst>
      <p:ext uri="{BB962C8B-B14F-4D97-AF65-F5344CB8AC3E}">
        <p14:creationId xmlns:p14="http://schemas.microsoft.com/office/powerpoint/2010/main" val="3815173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495BE-094A-4D71-AF22-E66DF3049432}"/>
              </a:ext>
            </a:extLst>
          </p:cNvPr>
          <p:cNvSpPr>
            <a:spLocks noGrp="1"/>
          </p:cNvSpPr>
          <p:nvPr>
            <p:ph type="title"/>
          </p:nvPr>
        </p:nvSpPr>
        <p:spPr/>
        <p:txBody>
          <a:bodyPr/>
          <a:lstStyle/>
          <a:p>
            <a:r>
              <a:rPr lang="en-US" b="1" dirty="0"/>
              <a:t>Steering Committee Membership</a:t>
            </a:r>
            <a:endParaRPr lang="en-CA" b="1" dirty="0"/>
          </a:p>
        </p:txBody>
      </p:sp>
      <p:sp>
        <p:nvSpPr>
          <p:cNvPr id="3" name="Content Placeholder 2">
            <a:extLst>
              <a:ext uri="{FF2B5EF4-FFF2-40B4-BE49-F238E27FC236}">
                <a16:creationId xmlns:a16="http://schemas.microsoft.com/office/drawing/2014/main" id="{EA39BB51-4FFE-436D-B8AC-C1D78B3E8711}"/>
              </a:ext>
            </a:extLst>
          </p:cNvPr>
          <p:cNvSpPr>
            <a:spLocks noGrp="1"/>
          </p:cNvSpPr>
          <p:nvPr>
            <p:ph idx="1"/>
          </p:nvPr>
        </p:nvSpPr>
        <p:spPr/>
        <p:txBody>
          <a:bodyPr>
            <a:normAutofit/>
          </a:bodyPr>
          <a:lstStyle/>
          <a:p>
            <a:pPr marL="0" indent="0">
              <a:buNone/>
            </a:pPr>
            <a:r>
              <a:rPr lang="en-CA" sz="2000" b="1" dirty="0"/>
              <a:t>Current Members</a:t>
            </a:r>
          </a:p>
          <a:p>
            <a:pPr marL="0" indent="0">
              <a:buNone/>
            </a:pPr>
            <a:r>
              <a:rPr lang="en-CA" sz="2000" dirty="0"/>
              <a:t>Alec Farquhar (CRWDP), Maureen </a:t>
            </a:r>
            <a:r>
              <a:rPr lang="en-CA" sz="2000" dirty="0" err="1"/>
              <a:t>Haan</a:t>
            </a:r>
            <a:r>
              <a:rPr lang="en-CA" sz="2000" dirty="0"/>
              <a:t> (CCRW), Steve Mantis (ONIWG), Ron Saunders (IWH), Emile Tompa (CRWDP) (listed alphabetically by last name)</a:t>
            </a:r>
          </a:p>
          <a:p>
            <a:pPr marL="0" indent="0">
              <a:buNone/>
            </a:pPr>
            <a:endParaRPr lang="en-CA" sz="2000" dirty="0"/>
          </a:p>
          <a:p>
            <a:pPr marL="0" indent="0">
              <a:buNone/>
            </a:pPr>
            <a:r>
              <a:rPr lang="en-CA" sz="2000" b="1" dirty="0"/>
              <a:t>Former Member</a:t>
            </a:r>
          </a:p>
          <a:p>
            <a:pPr marL="0" indent="0">
              <a:buNone/>
            </a:pPr>
            <a:r>
              <a:rPr lang="en-CA" sz="2000" dirty="0"/>
              <a:t>Kathy Hawkins (</a:t>
            </a:r>
            <a:r>
              <a:rPr lang="en-CA" sz="2000" dirty="0" err="1"/>
              <a:t>InclusionNL</a:t>
            </a:r>
            <a:r>
              <a:rPr lang="en-CA" sz="2000" dirty="0"/>
              <a:t>)</a:t>
            </a:r>
          </a:p>
          <a:p>
            <a:pPr marL="0" indent="0">
              <a:buNone/>
            </a:pPr>
            <a:endParaRPr lang="en-CA" sz="2000" dirty="0"/>
          </a:p>
          <a:p>
            <a:pPr marL="0" indent="0">
              <a:buNone/>
            </a:pPr>
            <a:r>
              <a:rPr lang="en-CA" sz="2000" b="1" dirty="0"/>
              <a:t>New Members </a:t>
            </a:r>
            <a:r>
              <a:rPr lang="en-CA" sz="2000" dirty="0"/>
              <a:t>(starting January 1, 2022)</a:t>
            </a:r>
          </a:p>
          <a:p>
            <a:pPr marL="0" indent="0">
              <a:buNone/>
            </a:pPr>
            <a:r>
              <a:rPr lang="en-CA" sz="2000" dirty="0"/>
              <a:t>Krista Carr (Inclusion Canada), Doramy Ehling (Rick Hanson Foundation), Mahadeo Sukhai (CNIB), Tammy Yates (Realize) (listed alphabetically by last name)</a:t>
            </a:r>
          </a:p>
          <a:p>
            <a:pPr marL="0" indent="0">
              <a:buNone/>
            </a:pPr>
            <a:endParaRPr lang="en-CA" sz="2000" dirty="0"/>
          </a:p>
          <a:p>
            <a:pPr marL="0" indent="0">
              <a:buNone/>
            </a:pPr>
            <a:endParaRPr lang="en-CA" sz="2000" dirty="0"/>
          </a:p>
        </p:txBody>
      </p:sp>
      <p:sp>
        <p:nvSpPr>
          <p:cNvPr id="4" name="Slide Number Placeholder 3">
            <a:extLst>
              <a:ext uri="{FF2B5EF4-FFF2-40B4-BE49-F238E27FC236}">
                <a16:creationId xmlns:a16="http://schemas.microsoft.com/office/drawing/2014/main" id="{AA8252E3-6939-4776-A478-ED0E78CD9C59}"/>
              </a:ext>
            </a:extLst>
          </p:cNvPr>
          <p:cNvSpPr>
            <a:spLocks noGrp="1"/>
          </p:cNvSpPr>
          <p:nvPr>
            <p:ph type="sldNum" sz="quarter" idx="12"/>
          </p:nvPr>
        </p:nvSpPr>
        <p:spPr/>
        <p:txBody>
          <a:bodyPr/>
          <a:lstStyle/>
          <a:p>
            <a:fld id="{C55404FC-DD07-42CA-823C-A73854C642EF}" type="slidenum">
              <a:rPr lang="en-CA" smtClean="0"/>
              <a:pPr/>
              <a:t>8</a:t>
            </a:fld>
            <a:endParaRPr lang="en-CA"/>
          </a:p>
        </p:txBody>
      </p:sp>
    </p:spTree>
    <p:extLst>
      <p:ext uri="{BB962C8B-B14F-4D97-AF65-F5344CB8AC3E}">
        <p14:creationId xmlns:p14="http://schemas.microsoft.com/office/powerpoint/2010/main" val="647598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6F4F8-1BDD-4873-B39C-F67BF53CDAF7}"/>
              </a:ext>
            </a:extLst>
          </p:cNvPr>
          <p:cNvSpPr>
            <a:spLocks noGrp="1"/>
          </p:cNvSpPr>
          <p:nvPr>
            <p:ph type="title"/>
          </p:nvPr>
        </p:nvSpPr>
        <p:spPr/>
        <p:txBody>
          <a:bodyPr/>
          <a:lstStyle/>
          <a:p>
            <a:r>
              <a:rPr lang="en-US" b="1" dirty="0"/>
              <a:t>Governance Structure </a:t>
            </a:r>
            <a:r>
              <a:rPr lang="en-US" dirty="0"/>
              <a:t>(cont’d)</a:t>
            </a:r>
            <a:endParaRPr lang="en-CA" dirty="0"/>
          </a:p>
        </p:txBody>
      </p:sp>
      <p:sp>
        <p:nvSpPr>
          <p:cNvPr id="3" name="Content Placeholder 2">
            <a:extLst>
              <a:ext uri="{FF2B5EF4-FFF2-40B4-BE49-F238E27FC236}">
                <a16:creationId xmlns:a16="http://schemas.microsoft.com/office/drawing/2014/main" id="{8DC42D33-46A8-4471-952D-C882F07703E2}"/>
              </a:ext>
            </a:extLst>
          </p:cNvPr>
          <p:cNvSpPr>
            <a:spLocks noGrp="1"/>
          </p:cNvSpPr>
          <p:nvPr>
            <p:ph idx="1"/>
          </p:nvPr>
        </p:nvSpPr>
        <p:spPr/>
        <p:txBody>
          <a:bodyPr>
            <a:normAutofit/>
          </a:bodyPr>
          <a:lstStyle/>
          <a:p>
            <a:pPr marL="0" indent="0">
              <a:buNone/>
            </a:pPr>
            <a:r>
              <a:rPr lang="en-US" sz="2000" b="1" dirty="0"/>
              <a:t>Advisory Committee</a:t>
            </a:r>
          </a:p>
          <a:p>
            <a:pPr marL="342900" lvl="0" indent="-342900">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Advisory Committee provides advice and guidance to the Steering Committee.</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Comprised of balanced representation from key stakeholder groups—disability community organizations, labour, employer, medical clinical, service provider, policy, researchers—striving to have 50% or more made up of persons with disabilities.</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US" sz="2000" dirty="0">
                <a:effectLst/>
                <a:latin typeface="Calibri" panose="020F0502020204030204" pitchFamily="34" charset="0"/>
                <a:ea typeface="Calibri" panose="020F0502020204030204" pitchFamily="34" charset="0"/>
                <a:cs typeface="Calibri" panose="020F0502020204030204" pitchFamily="34" charset="0"/>
              </a:rPr>
              <a:t>Candidates should be national or regional stakeholders and represent a relevant stakeholder constituency.</a:t>
            </a:r>
          </a:p>
          <a:p>
            <a:pPr marL="0" lvl="0" indent="0">
              <a:buNone/>
            </a:pPr>
            <a:endParaRPr lang="en-US" sz="2000" dirty="0">
              <a:latin typeface="Calibri" panose="020F0502020204030204" pitchFamily="34" charset="0"/>
              <a:cs typeface="Calibri" panose="020F0502020204030204" pitchFamily="34" charset="0"/>
            </a:endParaRPr>
          </a:p>
          <a:p>
            <a:pPr marL="0" lvl="0" indent="0">
              <a:buNone/>
            </a:pPr>
            <a:r>
              <a:rPr lang="en-US" sz="2000" b="1" dirty="0">
                <a:latin typeface="Calibri" panose="020F0502020204030204" pitchFamily="34" charset="0"/>
                <a:cs typeface="Calibri" panose="020F0502020204030204" pitchFamily="34" charset="0"/>
              </a:rPr>
              <a:t>Inaugural Chair</a:t>
            </a:r>
            <a:r>
              <a:rPr lang="en-US" sz="2000" dirty="0">
                <a:latin typeface="Calibri" panose="020F0502020204030204" pitchFamily="34" charset="0"/>
                <a:cs typeface="Calibri" panose="020F0502020204030204" pitchFamily="34" charset="0"/>
              </a:rPr>
              <a:t>: Michael Prince</a:t>
            </a:r>
          </a:p>
          <a:p>
            <a:pPr marL="0" lvl="0" indent="0">
              <a:buNone/>
            </a:pPr>
            <a:r>
              <a:rPr lang="en-US" sz="2000" b="1" dirty="0">
                <a:latin typeface="Calibri" panose="020F0502020204030204" pitchFamily="34" charset="0"/>
                <a:cs typeface="Calibri" panose="020F0502020204030204" pitchFamily="34" charset="0"/>
              </a:rPr>
              <a:t>Other Members</a:t>
            </a:r>
            <a:r>
              <a:rPr lang="en-US" sz="2000" dirty="0">
                <a:latin typeface="Calibri" panose="020F0502020204030204" pitchFamily="34" charset="0"/>
                <a:cs typeface="Calibri" panose="020F0502020204030204" pitchFamily="34" charset="0"/>
              </a:rPr>
              <a:t>: TBA</a:t>
            </a:r>
            <a:endParaRPr lang="en-CA" sz="2000" dirty="0"/>
          </a:p>
        </p:txBody>
      </p:sp>
      <p:sp>
        <p:nvSpPr>
          <p:cNvPr id="5" name="Slide Number Placeholder 4">
            <a:extLst>
              <a:ext uri="{FF2B5EF4-FFF2-40B4-BE49-F238E27FC236}">
                <a16:creationId xmlns:a16="http://schemas.microsoft.com/office/drawing/2014/main" id="{F829B13E-799B-4355-987C-32E7BEFB4A21}"/>
              </a:ext>
            </a:extLst>
          </p:cNvPr>
          <p:cNvSpPr>
            <a:spLocks noGrp="1"/>
          </p:cNvSpPr>
          <p:nvPr>
            <p:ph type="sldNum" sz="quarter" idx="12"/>
          </p:nvPr>
        </p:nvSpPr>
        <p:spPr/>
        <p:txBody>
          <a:bodyPr/>
          <a:lstStyle/>
          <a:p>
            <a:fld id="{C55404FC-DD07-42CA-823C-A73854C642EF}" type="slidenum">
              <a:rPr lang="en-CA" smtClean="0"/>
              <a:t>9</a:t>
            </a:fld>
            <a:endParaRPr lang="en-CA"/>
          </a:p>
        </p:txBody>
      </p:sp>
      <p:grpSp>
        <p:nvGrpSpPr>
          <p:cNvPr id="6" name="Group 5">
            <a:extLst>
              <a:ext uri="{FF2B5EF4-FFF2-40B4-BE49-F238E27FC236}">
                <a16:creationId xmlns:a16="http://schemas.microsoft.com/office/drawing/2014/main" id="{81484353-8688-42F0-ADA7-0FDEFD15EE23}"/>
              </a:ext>
            </a:extLst>
          </p:cNvPr>
          <p:cNvGrpSpPr>
            <a:grpSpLocks noChangeAspect="1"/>
          </p:cNvGrpSpPr>
          <p:nvPr/>
        </p:nvGrpSpPr>
        <p:grpSpPr>
          <a:xfrm>
            <a:off x="582310" y="5657853"/>
            <a:ext cx="7218998" cy="864045"/>
            <a:chOff x="0" y="0"/>
            <a:chExt cx="6562725" cy="785495"/>
          </a:xfrm>
        </p:grpSpPr>
        <p:pic>
          <p:nvPicPr>
            <p:cNvPr id="7" name="Picture 6">
              <a:extLst>
                <a:ext uri="{FF2B5EF4-FFF2-40B4-BE49-F238E27FC236}">
                  <a16:creationId xmlns:a16="http://schemas.microsoft.com/office/drawing/2014/main" id="{A2BA6C39-EBBC-47A9-B854-9B65704B962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09750" y="9525"/>
              <a:ext cx="1562100" cy="774700"/>
            </a:xfrm>
            <a:prstGeom prst="rect">
              <a:avLst/>
            </a:prstGeom>
          </p:spPr>
        </p:pic>
        <p:pic>
          <p:nvPicPr>
            <p:cNvPr id="8" name="Picture 7">
              <a:extLst>
                <a:ext uri="{FF2B5EF4-FFF2-40B4-BE49-F238E27FC236}">
                  <a16:creationId xmlns:a16="http://schemas.microsoft.com/office/drawing/2014/main" id="{5F2CFE6D-98BC-4EED-8EE0-D36AA99F877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83690" cy="723900"/>
            </a:xfrm>
            <a:prstGeom prst="rect">
              <a:avLst/>
            </a:prstGeom>
            <a:noFill/>
            <a:ln>
              <a:noFill/>
            </a:ln>
          </p:spPr>
        </p:pic>
        <p:pic>
          <p:nvPicPr>
            <p:cNvPr id="9" name="Picture 8">
              <a:extLst>
                <a:ext uri="{FF2B5EF4-FFF2-40B4-BE49-F238E27FC236}">
                  <a16:creationId xmlns:a16="http://schemas.microsoft.com/office/drawing/2014/main" id="{585B2D55-AC63-4A12-A64B-6F818DBFD74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57575" y="190500"/>
              <a:ext cx="3105150" cy="594995"/>
            </a:xfrm>
            <a:prstGeom prst="rect">
              <a:avLst/>
            </a:prstGeom>
          </p:spPr>
        </p:pic>
      </p:grpSp>
    </p:spTree>
    <p:extLst>
      <p:ext uri="{BB962C8B-B14F-4D97-AF65-F5344CB8AC3E}">
        <p14:creationId xmlns:p14="http://schemas.microsoft.com/office/powerpoint/2010/main" val="8613329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948</Words>
  <Application>Microsoft Office PowerPoint</Application>
  <PresentationFormat>Widescreen</PresentationFormat>
  <Paragraphs>82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Disability and Work in Canada (DWC) Organizational Structure, Governance and Activities Going Forward</vt:lpstr>
      <vt:lpstr>How it all began</vt:lpstr>
      <vt:lpstr>Vision and Mission</vt:lpstr>
      <vt:lpstr>Activities</vt:lpstr>
      <vt:lpstr>Guiding Principles </vt:lpstr>
      <vt:lpstr>Core Values</vt:lpstr>
      <vt:lpstr>Governance Structure</vt:lpstr>
      <vt:lpstr>Steering Committee Membership</vt:lpstr>
      <vt:lpstr>Governance Structure (cont’d)</vt:lpstr>
      <vt:lpstr>Plans for the way forward</vt:lpstr>
      <vt:lpstr>Discussion and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and Work in Canada (DWC) Organizational Structure, Governance and Activities Going Forward</dc:title>
  <dc:creator>Emile Tompa</dc:creator>
  <cp:lastModifiedBy>Emile Tompa</cp:lastModifiedBy>
  <cp:revision>9</cp:revision>
  <dcterms:created xsi:type="dcterms:W3CDTF">2021-11-24T06:29:14Z</dcterms:created>
  <dcterms:modified xsi:type="dcterms:W3CDTF">2021-11-30T22:08:11Z</dcterms:modified>
</cp:coreProperties>
</file>