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3678" r:id="rId5"/>
    <p:sldMasterId id="2147483661" r:id="rId6"/>
  </p:sldMasterIdLst>
  <p:notesMasterIdLst>
    <p:notesMasterId r:id="rId22"/>
  </p:notesMasterIdLst>
  <p:handoutMasterIdLst>
    <p:handoutMasterId r:id="rId23"/>
  </p:handoutMasterIdLst>
  <p:sldIdLst>
    <p:sldId id="287" r:id="rId7"/>
    <p:sldId id="325" r:id="rId8"/>
    <p:sldId id="324" r:id="rId9"/>
    <p:sldId id="327" r:id="rId10"/>
    <p:sldId id="785" r:id="rId11"/>
    <p:sldId id="801" r:id="rId12"/>
    <p:sldId id="787" r:id="rId13"/>
    <p:sldId id="812" r:id="rId14"/>
    <p:sldId id="806" r:id="rId15"/>
    <p:sldId id="807" r:id="rId16"/>
    <p:sldId id="808" r:id="rId17"/>
    <p:sldId id="809" r:id="rId18"/>
    <p:sldId id="810" r:id="rId19"/>
    <p:sldId id="811" r:id="rId20"/>
    <p:sldId id="323" r:id="rId21"/>
  </p:sldIdLst>
  <p:sldSz cx="9144000" cy="6858000" type="screen4x3"/>
  <p:notesSz cx="6797675" cy="9928225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Memphis LT Std Medium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Memphis LT Std Medium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Memphis LT Std Medium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Memphis LT Std Medium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Memphis LT Std Medium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Memphis LT Std Medium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Memphis LT Std Medium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Memphis LT Std Medium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Memphis LT Std Medium" pitchFamily="1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Couto" initials="PC" lastIdx="8" clrIdx="0"/>
  <p:cmAuthor id="1" name="Emile Tompa" initials="E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561B58"/>
    <a:srgbClr val="008000"/>
    <a:srgbClr val="003366"/>
    <a:srgbClr val="660066"/>
    <a:srgbClr val="003399"/>
    <a:srgbClr val="33CC33"/>
    <a:srgbClr val="00CC00"/>
    <a:srgbClr val="7C1251"/>
    <a:srgbClr val="65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4" autoAdjust="0"/>
    <p:restoredTop sz="83592" autoAdjust="0"/>
  </p:normalViewPr>
  <p:slideViewPr>
    <p:cSldViewPr>
      <p:cViewPr varScale="1">
        <p:scale>
          <a:sx n="60" d="100"/>
          <a:sy n="60" d="100"/>
        </p:scale>
        <p:origin x="8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178" y="-1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Anderson" userId="4fe58f2a-f7ee-419d-bf91-0f4bd4abeb27" providerId="ADAL" clId="{B24C353A-B09E-408C-A9A2-63313DFFB4AB}"/>
    <pc:docChg chg="custSel delSld modSld sldOrd">
      <pc:chgData name="Helen Anderson" userId="4fe58f2a-f7ee-419d-bf91-0f4bd4abeb27" providerId="ADAL" clId="{B24C353A-B09E-408C-A9A2-63313DFFB4AB}" dt="2020-10-30T16:04:29.803" v="203" actId="20577"/>
      <pc:docMkLst>
        <pc:docMk/>
      </pc:docMkLst>
      <pc:sldChg chg="del">
        <pc:chgData name="Helen Anderson" userId="4fe58f2a-f7ee-419d-bf91-0f4bd4abeb27" providerId="ADAL" clId="{B24C353A-B09E-408C-A9A2-63313DFFB4AB}" dt="2020-10-30T16:03:57.197" v="176" actId="47"/>
        <pc:sldMkLst>
          <pc:docMk/>
          <pc:sldMk cId="2272246009" sldId="776"/>
        </pc:sldMkLst>
      </pc:sldChg>
      <pc:sldChg chg="modSp mod">
        <pc:chgData name="Helen Anderson" userId="4fe58f2a-f7ee-419d-bf91-0f4bd4abeb27" providerId="ADAL" clId="{B24C353A-B09E-408C-A9A2-63313DFFB4AB}" dt="2020-10-30T15:57:01.250" v="75" actId="20577"/>
        <pc:sldMkLst>
          <pc:docMk/>
          <pc:sldMk cId="1072388441" sldId="787"/>
        </pc:sldMkLst>
        <pc:spChg chg="mod">
          <ac:chgData name="Helen Anderson" userId="4fe58f2a-f7ee-419d-bf91-0f4bd4abeb27" providerId="ADAL" clId="{B24C353A-B09E-408C-A9A2-63313DFFB4AB}" dt="2020-10-30T15:57:01.250" v="75" actId="20577"/>
          <ac:spMkLst>
            <pc:docMk/>
            <pc:sldMk cId="1072388441" sldId="787"/>
            <ac:spMk id="2" creationId="{EEC948DF-6449-4594-8129-6859F9CCEE1E}"/>
          </ac:spMkLst>
        </pc:spChg>
      </pc:sldChg>
      <pc:sldChg chg="modSp mod ord">
        <pc:chgData name="Helen Anderson" userId="4fe58f2a-f7ee-419d-bf91-0f4bd4abeb27" providerId="ADAL" clId="{B24C353A-B09E-408C-A9A2-63313DFFB4AB}" dt="2020-10-30T15:56:49.856" v="58" actId="20577"/>
        <pc:sldMkLst>
          <pc:docMk/>
          <pc:sldMk cId="3173289128" sldId="801"/>
        </pc:sldMkLst>
        <pc:spChg chg="mod">
          <ac:chgData name="Helen Anderson" userId="4fe58f2a-f7ee-419d-bf91-0f4bd4abeb27" providerId="ADAL" clId="{B24C353A-B09E-408C-A9A2-63313DFFB4AB}" dt="2020-10-30T15:56:49.856" v="58" actId="20577"/>
          <ac:spMkLst>
            <pc:docMk/>
            <pc:sldMk cId="3173289128" sldId="801"/>
            <ac:spMk id="2" creationId="{EEC948DF-6449-4594-8129-6859F9CCEE1E}"/>
          </ac:spMkLst>
        </pc:spChg>
      </pc:sldChg>
      <pc:sldChg chg="del">
        <pc:chgData name="Helen Anderson" userId="4fe58f2a-f7ee-419d-bf91-0f4bd4abeb27" providerId="ADAL" clId="{B24C353A-B09E-408C-A9A2-63313DFFB4AB}" dt="2020-10-30T16:03:51.348" v="173" actId="47"/>
        <pc:sldMkLst>
          <pc:docMk/>
          <pc:sldMk cId="780886872" sldId="802"/>
        </pc:sldMkLst>
      </pc:sldChg>
      <pc:sldChg chg="del">
        <pc:chgData name="Helen Anderson" userId="4fe58f2a-f7ee-419d-bf91-0f4bd4abeb27" providerId="ADAL" clId="{B24C353A-B09E-408C-A9A2-63313DFFB4AB}" dt="2020-10-30T16:03:53.024" v="174" actId="47"/>
        <pc:sldMkLst>
          <pc:docMk/>
          <pc:sldMk cId="1871651090" sldId="803"/>
        </pc:sldMkLst>
      </pc:sldChg>
      <pc:sldChg chg="del">
        <pc:chgData name="Helen Anderson" userId="4fe58f2a-f7ee-419d-bf91-0f4bd4abeb27" providerId="ADAL" clId="{B24C353A-B09E-408C-A9A2-63313DFFB4AB}" dt="2020-10-30T16:03:53.972" v="175" actId="47"/>
        <pc:sldMkLst>
          <pc:docMk/>
          <pc:sldMk cId="3091132694" sldId="804"/>
        </pc:sldMkLst>
      </pc:sldChg>
      <pc:sldChg chg="del">
        <pc:chgData name="Helen Anderson" userId="4fe58f2a-f7ee-419d-bf91-0f4bd4abeb27" providerId="ADAL" clId="{B24C353A-B09E-408C-A9A2-63313DFFB4AB}" dt="2020-10-30T15:53:44.510" v="0" actId="47"/>
        <pc:sldMkLst>
          <pc:docMk/>
          <pc:sldMk cId="1169810087" sldId="805"/>
        </pc:sldMkLst>
      </pc:sldChg>
      <pc:sldChg chg="modSp mod">
        <pc:chgData name="Helen Anderson" userId="4fe58f2a-f7ee-419d-bf91-0f4bd4abeb27" providerId="ADAL" clId="{B24C353A-B09E-408C-A9A2-63313DFFB4AB}" dt="2020-10-30T16:01:42.632" v="151" actId="20577"/>
        <pc:sldMkLst>
          <pc:docMk/>
          <pc:sldMk cId="134355086" sldId="808"/>
        </pc:sldMkLst>
        <pc:spChg chg="mod">
          <ac:chgData name="Helen Anderson" userId="4fe58f2a-f7ee-419d-bf91-0f4bd4abeb27" providerId="ADAL" clId="{B24C353A-B09E-408C-A9A2-63313DFFB4AB}" dt="2020-10-30T16:01:42.632" v="151" actId="20577"/>
          <ac:spMkLst>
            <pc:docMk/>
            <pc:sldMk cId="134355086" sldId="808"/>
            <ac:spMk id="3" creationId="{510D8A56-E69E-45F6-87AC-A904FE2ABF4A}"/>
          </ac:spMkLst>
        </pc:spChg>
      </pc:sldChg>
      <pc:sldChg chg="modSp mod">
        <pc:chgData name="Helen Anderson" userId="4fe58f2a-f7ee-419d-bf91-0f4bd4abeb27" providerId="ADAL" clId="{B24C353A-B09E-408C-A9A2-63313DFFB4AB}" dt="2020-10-30T16:02:50.791" v="172" actId="20577"/>
        <pc:sldMkLst>
          <pc:docMk/>
          <pc:sldMk cId="2109258361" sldId="810"/>
        </pc:sldMkLst>
        <pc:spChg chg="mod">
          <ac:chgData name="Helen Anderson" userId="4fe58f2a-f7ee-419d-bf91-0f4bd4abeb27" providerId="ADAL" clId="{B24C353A-B09E-408C-A9A2-63313DFFB4AB}" dt="2020-10-30T16:02:50.791" v="172" actId="20577"/>
          <ac:spMkLst>
            <pc:docMk/>
            <pc:sldMk cId="2109258361" sldId="810"/>
            <ac:spMk id="3" creationId="{510D8A56-E69E-45F6-87AC-A904FE2ABF4A}"/>
          </ac:spMkLst>
        </pc:spChg>
      </pc:sldChg>
      <pc:sldChg chg="modSp mod">
        <pc:chgData name="Helen Anderson" userId="4fe58f2a-f7ee-419d-bf91-0f4bd4abeb27" providerId="ADAL" clId="{B24C353A-B09E-408C-A9A2-63313DFFB4AB}" dt="2020-10-30T16:04:29.803" v="203" actId="20577"/>
        <pc:sldMkLst>
          <pc:docMk/>
          <pc:sldMk cId="2328258526" sldId="812"/>
        </pc:sldMkLst>
        <pc:spChg chg="mod">
          <ac:chgData name="Helen Anderson" userId="4fe58f2a-f7ee-419d-bf91-0f4bd4abeb27" providerId="ADAL" clId="{B24C353A-B09E-408C-A9A2-63313DFFB4AB}" dt="2020-10-30T15:57:16.242" v="105" actId="20577"/>
          <ac:spMkLst>
            <pc:docMk/>
            <pc:sldMk cId="2328258526" sldId="812"/>
            <ac:spMk id="2" creationId="{EEC948DF-6449-4594-8129-6859F9CCEE1E}"/>
          </ac:spMkLst>
        </pc:spChg>
        <pc:spChg chg="mod">
          <ac:chgData name="Helen Anderson" userId="4fe58f2a-f7ee-419d-bf91-0f4bd4abeb27" providerId="ADAL" clId="{B24C353A-B09E-408C-A9A2-63313DFFB4AB}" dt="2020-10-30T16:04:29.803" v="203" actId="20577"/>
          <ac:spMkLst>
            <pc:docMk/>
            <pc:sldMk cId="2328258526" sldId="812"/>
            <ac:spMk id="3" creationId="{510D8A56-E69E-45F6-87AC-A904FE2ABF4A}"/>
          </ac:spMkLst>
        </pc:spChg>
      </pc:sldChg>
      <pc:sldMasterChg chg="delSldLayout">
        <pc:chgData name="Helen Anderson" userId="4fe58f2a-f7ee-419d-bf91-0f4bd4abeb27" providerId="ADAL" clId="{B24C353A-B09E-408C-A9A2-63313DFFB4AB}" dt="2020-10-30T16:03:57.197" v="176" actId="47"/>
        <pc:sldMasterMkLst>
          <pc:docMk/>
          <pc:sldMasterMk cId="0" sldId="2147483648"/>
        </pc:sldMasterMkLst>
        <pc:sldLayoutChg chg="del">
          <pc:chgData name="Helen Anderson" userId="4fe58f2a-f7ee-419d-bf91-0f4bd4abeb27" providerId="ADAL" clId="{B24C353A-B09E-408C-A9A2-63313DFFB4AB}" dt="2020-10-30T16:03:57.197" v="176" actId="47"/>
          <pc:sldLayoutMkLst>
            <pc:docMk/>
            <pc:sldMasterMk cId="0" sldId="2147483648"/>
            <pc:sldLayoutMk cId="1802470454" sldId="2147483691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9779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2934C-1111-4339-829F-D08D3CB69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32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BCA01F3-F363-4798-88D4-4A09DA334BF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06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FRONT SLIDE 1 – WILL BE DISPLAYED FOR 4 SECONDS BEFORE SESSION RECORDING STARTS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30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78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91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29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70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65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WILL BE DISPLAYED AT THE END OF THE SESSION RECORDING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70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002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07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97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49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138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57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19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1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914400"/>
          </a:xfrm>
        </p:spPr>
        <p:txBody>
          <a:bodyPr anchor="b"/>
          <a:lstStyle>
            <a:lvl1pPr algn="ctr">
              <a:defRPr sz="2400" b="1">
                <a:solidFill>
                  <a:srgbClr val="660066"/>
                </a:solidFill>
                <a:latin typeface="+mj-lt"/>
              </a:defRPr>
            </a:lvl1pPr>
          </a:lstStyle>
          <a:p>
            <a:r>
              <a:rPr lang="en-CA" noProof="0" dirty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29000"/>
            <a:ext cx="7772400" cy="2438400"/>
          </a:xfrm>
        </p:spPr>
        <p:txBody>
          <a:bodyPr/>
          <a:lstStyle>
            <a:lvl1pPr marL="0" indent="0">
              <a:defRPr sz="1800" baseline="0">
                <a:solidFill>
                  <a:schemeClr val="bg1"/>
                </a:solidFill>
                <a:latin typeface="Rockwell" pitchFamily="18" charset="0"/>
              </a:defRPr>
            </a:lvl1pPr>
          </a:lstStyle>
          <a:p>
            <a:endParaRPr lang="en-CA" noProof="0" dirty="0"/>
          </a:p>
          <a:p>
            <a:r>
              <a:rPr lang="en-CA" noProof="0" dirty="0"/>
              <a:t>Name</a:t>
            </a:r>
          </a:p>
          <a:p>
            <a:endParaRPr lang="en-CA" noProof="0" dirty="0"/>
          </a:p>
          <a:p>
            <a:r>
              <a:rPr lang="en-CA" noProof="0" dirty="0"/>
              <a:t>Scientific Advisory Committee Meeting</a:t>
            </a:r>
          </a:p>
          <a:p>
            <a:r>
              <a:rPr lang="en-CA" noProof="0" dirty="0"/>
              <a:t>May 13 – 14, 2009</a:t>
            </a:r>
          </a:p>
          <a:p>
            <a:endParaRPr lang="en-CA" noProof="0" dirty="0"/>
          </a:p>
          <a:p>
            <a:endParaRPr lang="en-CA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2057400"/>
            <a:ext cx="3810000" cy="3657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4" y="2057400"/>
            <a:ext cx="3811587" cy="3657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www.crwdp.ca</a:t>
            </a:r>
            <a:endParaRPr lang="en-US" sz="10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3061A-5F4D-4FA3-92ED-3ECEE64D9CDD}" type="slidenum">
              <a:rPr lang="en-US"/>
              <a:pPr/>
              <a:t>‹#›</a:t>
            </a:fld>
            <a:endParaRPr lang="en-US" sz="105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8115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8115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38131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131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www.crwdp.ca</a:t>
            </a:r>
            <a:endParaRPr lang="en-US" sz="105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BA940-613A-4A47-BC01-D650091AA9DA}" type="slidenum">
              <a:rPr lang="en-US"/>
              <a:pPr/>
              <a:t>‹#›</a:t>
            </a:fld>
            <a:endParaRPr lang="en-US" sz="105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657AE-CC75-471A-98F7-3356DF7E0091}" type="slidenum">
              <a:rPr lang="en-CA" noProof="0" smtClean="0"/>
              <a:pPr/>
              <a:t>‹#›</a:t>
            </a:fld>
            <a:endParaRPr lang="en-CA" sz="1050" noProof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849C4-4951-4921-BCB4-FC5070572543}" type="slidenum">
              <a:rPr lang="en-CA" noProof="0" smtClean="0"/>
              <a:pPr/>
              <a:t>‹#›</a:t>
            </a:fld>
            <a:endParaRPr lang="en-CA" sz="1050" noProof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73050"/>
            <a:ext cx="27797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48831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435102"/>
            <a:ext cx="27797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CA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D346C-71B0-4D76-A011-C88ED8C07A13}" type="slidenum">
              <a:rPr lang="en-CA" noProof="0" smtClean="0"/>
              <a:pPr/>
              <a:t>‹#›</a:t>
            </a:fld>
            <a:endParaRPr lang="en-CA" sz="1050" noProof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CA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79B58-B748-41B5-84B4-2F6429249B03}" type="slidenum">
              <a:rPr lang="en-CA" noProof="0" smtClean="0"/>
              <a:pPr/>
              <a:t>‹#›</a:t>
            </a:fld>
            <a:endParaRPr lang="en-CA" sz="1050" noProof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114CF-8787-44C7-9F6F-6706CAE65825}" type="slidenum">
              <a:rPr lang="en-CA" noProof="0" smtClean="0"/>
              <a:pPr/>
              <a:t>‹#›</a:t>
            </a:fld>
            <a:endParaRPr lang="en-CA" sz="1050" noProof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370015"/>
            <a:ext cx="1943100" cy="4344987"/>
          </a:xfrm>
        </p:spPr>
        <p:txBody>
          <a:bodyPr vert="eaVert"/>
          <a:lstStyle/>
          <a:p>
            <a:r>
              <a:rPr lang="en-CA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4" y="1370015"/>
            <a:ext cx="5678487" cy="4344987"/>
          </a:xfrm>
        </p:spPr>
        <p:txBody>
          <a:bodyPr vert="eaVert"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B9D24-A8EE-49A9-90EF-D7A4DC851347}" type="slidenum">
              <a:rPr lang="en-CA" noProof="0" smtClean="0"/>
              <a:pPr/>
              <a:t>‹#›</a:t>
            </a:fld>
            <a:endParaRPr lang="en-CA" sz="1050" noProof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2000" y="3886200"/>
            <a:ext cx="77724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</a:p>
          <a:p>
            <a:endParaRPr lang="en-US" dirty="0"/>
          </a:p>
          <a:p>
            <a:r>
              <a:rPr lang="en-US" dirty="0"/>
              <a:t>Scientific Advisory Committee Meeting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6600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277E5E-F1C0-4E18-B07D-A6D982F3D0AA}" type="slidenum">
              <a:rPr lang="en-CA" noProof="0" smtClean="0"/>
              <a:pPr/>
              <a:t>‹#›</a:t>
            </a:fld>
            <a:endParaRPr lang="en-CA" sz="1050" noProof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2286000"/>
            <a:ext cx="7772401" cy="3429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>
              <a:defRPr>
                <a:latin typeface="Corbel" pitchFamily="34" charset="0"/>
              </a:defRPr>
            </a:lvl3pPr>
            <a:lvl4pPr>
              <a:defRPr>
                <a:latin typeface="Corbel" pitchFamily="34" charset="0"/>
              </a:defRPr>
            </a:lvl4pPr>
            <a:lvl5pPr>
              <a:defRPr>
                <a:latin typeface="Corbel" pitchFamily="34" charset="0"/>
              </a:defRPr>
            </a:lvl5pPr>
          </a:lstStyle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685800"/>
          </a:xfrm>
        </p:spPr>
        <p:txBody>
          <a:bodyPr/>
          <a:lstStyle>
            <a:lvl1pPr algn="ctr">
              <a:defRPr sz="2400" b="1">
                <a:solidFill>
                  <a:srgbClr val="660066"/>
                </a:solidFill>
                <a:latin typeface="+mj-lt"/>
              </a:defRPr>
            </a:lvl1pPr>
          </a:lstStyle>
          <a:p>
            <a:r>
              <a:rPr lang="en-CA" noProof="0" dirty="0"/>
              <a:t>Click to edit Master title style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60066"/>
                </a:solidFill>
                <a:latin typeface="+mj-lt"/>
              </a:defRPr>
            </a:lvl1pPr>
          </a:lstStyle>
          <a:p>
            <a:fld id="{F2277E5E-F1C0-4E18-B07D-A6D982F3D0AA}" type="slidenum">
              <a:rPr lang="en-CA" smtClean="0"/>
              <a:pPr/>
              <a:t>‹#›</a:t>
            </a:fld>
            <a:endParaRPr lang="en-CA" sz="105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0D0C8D3-DB5D-4AC6-BD5C-D1095F1EEBF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04800" y="76200"/>
            <a:ext cx="5029200" cy="117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defRPr sz="1800" baseline="0">
                <a:solidFill>
                  <a:schemeClr val="bg1"/>
                </a:solidFill>
                <a:latin typeface="Rockwell" pitchFamily="18" charset="0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656565"/>
                </a:solidFill>
                <a:latin typeface="+mn-lt"/>
                <a:ea typeface="+mn-ea"/>
              </a:defRPr>
            </a:lvl2pPr>
            <a:lvl3pPr marL="814388" indent="-17145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656565"/>
                </a:solidFill>
                <a:latin typeface="+mn-lt"/>
                <a:ea typeface="+mn-ea"/>
              </a:defRPr>
            </a:lvl3pPr>
            <a:lvl4pPr marL="1071563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656565"/>
                </a:solidFill>
                <a:latin typeface="+mn-lt"/>
                <a:ea typeface="+mn-ea"/>
              </a:defRPr>
            </a:lvl4pPr>
            <a:lvl5pPr marL="13287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5pPr>
            <a:lvl6pPr marL="16716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6pPr>
            <a:lvl7pPr marL="20145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7pPr>
            <a:lvl8pPr marL="23574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8pPr>
            <a:lvl9pPr marL="27003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CA" sz="2000" b="1" kern="1200" dirty="0">
                <a:solidFill>
                  <a:schemeClr val="tx1"/>
                </a:solidFill>
                <a:latin typeface="Corbel" panose="020B0503020204020204" pitchFamily="34" charset="0"/>
              </a:rPr>
              <a:t>National Conference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CA" sz="2000" b="1" kern="1200" dirty="0">
                <a:solidFill>
                  <a:srgbClr val="FF0000"/>
                </a:solidFill>
                <a:latin typeface="Corbel" panose="020B0503020204020204" pitchFamily="34" charset="0"/>
              </a:rPr>
              <a:t>DISABILITY AND WORK IN CANADA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CA" sz="1600" b="1" kern="1200" dirty="0">
                <a:solidFill>
                  <a:schemeClr val="tx1"/>
                </a:solidFill>
                <a:latin typeface="Corbel" panose="020B0503020204020204" pitchFamily="34" charset="0"/>
              </a:rPr>
              <a:t>A Partnering Strategy for Moving Forward</a:t>
            </a:r>
            <a:endParaRPr lang="en-CA" sz="900" b="1" kern="1200" dirty="0">
              <a:ln>
                <a:solidFill>
                  <a:srgbClr val="006600"/>
                </a:solidFill>
              </a:ln>
              <a:solidFill>
                <a:srgbClr val="00B050"/>
              </a:solidFill>
              <a:latin typeface="Corbel" panose="020B0503020204020204" pitchFamily="34" charset="0"/>
            </a:endParaRPr>
          </a:p>
          <a:p>
            <a:pPr eaLnBrk="1" hangingPunct="1"/>
            <a:endParaRPr lang="en-CA" sz="2000" kern="1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EFCD812-EE23-4782-9D26-841BC4C9F4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2"/>
            <a:ext cx="7772400" cy="1362075"/>
          </a:xfrm>
        </p:spPr>
        <p:txBody>
          <a:bodyPr anchor="b" anchorCtr="0"/>
          <a:lstStyle>
            <a:lvl1pPr algn="ctr">
              <a:defRPr sz="2400" b="1" cap="none" baseline="0">
                <a:latin typeface="Memphis LT Std Medium" pitchFamily="18" charset="0"/>
              </a:defRPr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429002"/>
            <a:ext cx="7772400" cy="1500187"/>
          </a:xfrm>
        </p:spPr>
        <p:txBody>
          <a:bodyPr anchor="t" anchorCtr="0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CA" noProof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2E97C-DFA0-4650-834F-F7A0F760B046}" type="slidenum">
              <a:rPr lang="en-CA" noProof="0" smtClean="0"/>
              <a:pPr/>
              <a:t>‹#›</a:t>
            </a:fld>
            <a:endParaRPr lang="en-CA" sz="1050" noProof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EBA3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514600"/>
            <a:ext cx="7772400" cy="914400"/>
          </a:xfrm>
        </p:spPr>
        <p:txBody>
          <a:bodyPr anchor="b"/>
          <a:lstStyle>
            <a:lvl1pPr>
              <a:defRPr sz="1800" b="1">
                <a:latin typeface="Rockwell" pitchFamily="18" charset="0"/>
              </a:defRPr>
            </a:lvl1pPr>
          </a:lstStyle>
          <a:p>
            <a:r>
              <a:rPr lang="en-CA" noProof="0" dirty="0"/>
              <a:t>Click to edit Master sub title style</a:t>
            </a:r>
          </a:p>
        </p:txBody>
      </p:sp>
      <p:pic>
        <p:nvPicPr>
          <p:cNvPr id="18441" name="Picture 9" descr="powerpoint-template-title-ima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2"/>
            <a:ext cx="9145588" cy="11461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277E5E-F1C0-4E18-B07D-A6D982F3D0AA}" type="slidenum">
              <a:rPr lang="en-CA" noProof="0" smtClean="0"/>
              <a:pPr/>
              <a:t>‹#›</a:t>
            </a:fld>
            <a:endParaRPr lang="en-CA" sz="1050" noProof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r>
              <a:rPr lang="en-CA"/>
              <a:t>www.crwdp.ca</a:t>
            </a:r>
            <a:endParaRPr lang="en-CA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277E5E-F1C0-4E18-B07D-A6D982F3D0AA}" type="slidenum">
              <a:rPr lang="en-CA" smtClean="0"/>
              <a:pPr/>
              <a:t>‹#›</a:t>
            </a:fld>
            <a:endParaRPr lang="en-CA" sz="10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277E5E-F1C0-4E18-B07D-A6D982F3D0AA}" type="slidenum">
              <a:rPr lang="en-CA" noProof="0" smtClean="0"/>
              <a:pPr/>
              <a:t>‹#›</a:t>
            </a:fld>
            <a:endParaRPr lang="en-CA" sz="1050" noProof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277E5E-F1C0-4E18-B07D-A6D982F3D0AA}" type="slidenum">
              <a:rPr lang="en-CA" noProof="0" smtClean="0"/>
              <a:pPr/>
              <a:t>‹#›</a:t>
            </a:fld>
            <a:endParaRPr lang="en-CA" sz="1050" noProof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0013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4" y="2057400"/>
            <a:ext cx="77739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172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660066"/>
                </a:solidFill>
                <a:latin typeface="+mj-lt"/>
              </a:defRPr>
            </a:lvl1pPr>
          </a:lstStyle>
          <a:p>
            <a:fld id="{F2277E5E-F1C0-4E18-B07D-A6D982F3D0AA}" type="slidenum">
              <a:rPr lang="en-CA" smtClean="0"/>
              <a:pPr/>
              <a:t>‹#›</a:t>
            </a:fld>
            <a:endParaRPr lang="en-CA" sz="10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50" r:id="rId3"/>
    <p:sldLayoutId id="2147483651" r:id="rId4"/>
    <p:sldLayoutId id="2147483660" r:id="rId5"/>
    <p:sldLayoutId id="2147483675" r:id="rId6"/>
    <p:sldLayoutId id="2147483690" r:id="rId7"/>
    <p:sldLayoutId id="2147483674" r:id="rId8"/>
    <p:sldLayoutId id="2147483673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1800" b="1">
          <a:solidFill>
            <a:srgbClr val="6600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800">
          <a:solidFill>
            <a:srgbClr val="0034AB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1800">
          <a:solidFill>
            <a:srgbClr val="0034AB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1800">
          <a:solidFill>
            <a:srgbClr val="0034AB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1800">
          <a:solidFill>
            <a:srgbClr val="0034AB"/>
          </a:solidFill>
          <a:latin typeface="Arial" charset="0"/>
          <a:ea typeface="ＭＳ Ｐゴシック" pitchFamily="1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rgbClr val="0034AB"/>
          </a:solidFill>
          <a:latin typeface="Arial" charset="0"/>
          <a:ea typeface="ＭＳ Ｐゴシック" pitchFamily="1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rgbClr val="0034AB"/>
          </a:solidFill>
          <a:latin typeface="Arial" charset="0"/>
          <a:ea typeface="ＭＳ Ｐゴシック" pitchFamily="1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rgbClr val="0034AB"/>
          </a:solidFill>
          <a:latin typeface="Arial" charset="0"/>
          <a:ea typeface="ＭＳ Ｐゴシック" pitchFamily="1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rgbClr val="0034AB"/>
          </a:solidFill>
          <a:latin typeface="Arial" charset="0"/>
          <a:ea typeface="ＭＳ Ｐゴシック" pitchFamily="1" charset="-128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defRPr>
          <a:solidFill>
            <a:srgbClr val="656565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defRPr>
          <a:solidFill>
            <a:srgbClr val="656565"/>
          </a:solidFill>
          <a:latin typeface="+mn-lt"/>
          <a:ea typeface="+mn-ea"/>
        </a:defRPr>
      </a:lvl2pPr>
      <a:lvl3pPr marL="814388" indent="-171450" algn="l" rtl="0" fontAlgn="base">
        <a:spcBef>
          <a:spcPct val="20000"/>
        </a:spcBef>
        <a:spcAft>
          <a:spcPct val="0"/>
        </a:spcAft>
        <a:defRPr>
          <a:solidFill>
            <a:srgbClr val="656565"/>
          </a:solidFill>
          <a:latin typeface="+mn-lt"/>
          <a:ea typeface="+mn-ea"/>
        </a:defRPr>
      </a:lvl3pPr>
      <a:lvl4pPr marL="1071563" indent="-1714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656565"/>
          </a:solidFill>
          <a:latin typeface="+mn-lt"/>
          <a:ea typeface="+mn-ea"/>
        </a:defRPr>
      </a:lvl4pPr>
      <a:lvl5pPr marL="1328738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56565"/>
          </a:solidFill>
          <a:latin typeface="+mn-lt"/>
          <a:ea typeface="+mn-ea"/>
        </a:defRPr>
      </a:lvl5pPr>
      <a:lvl6pPr marL="1671638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56565"/>
          </a:solidFill>
          <a:latin typeface="+mn-lt"/>
          <a:ea typeface="+mn-ea"/>
        </a:defRPr>
      </a:lvl6pPr>
      <a:lvl7pPr marL="2014538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56565"/>
          </a:solidFill>
          <a:latin typeface="+mn-lt"/>
          <a:ea typeface="+mn-ea"/>
        </a:defRPr>
      </a:lvl7pPr>
      <a:lvl8pPr marL="2357438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56565"/>
          </a:solidFill>
          <a:latin typeface="+mn-lt"/>
          <a:ea typeface="+mn-ea"/>
        </a:defRPr>
      </a:lvl8pPr>
      <a:lvl9pPr marL="2700338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5656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79DD7-2BA2-4128-BBFB-E6A80CCC8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4D5AA-FE77-4E61-B135-8A5D007B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anderson@arthritis.c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hyperlink" Target="http://www.arthritis.ca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hritis.c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hritis.ca/wor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1.jpg"/><Relationship Id="rId4" Type="http://schemas.openxmlformats.org/officeDocument/2006/relationships/hyperlink" Target="http://www.arthrite.ca/travai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ACA56F2-3971-4969-B496-6AEBDC6BD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371601"/>
            <a:ext cx="7772400" cy="4495800"/>
          </a:xfrm>
        </p:spPr>
        <p:txBody>
          <a:bodyPr/>
          <a:lstStyle/>
          <a:p>
            <a:pPr algn="ctr">
              <a:spcAft>
                <a:spcPts val="660"/>
              </a:spcAft>
            </a:pPr>
            <a:r>
              <a:rPr lang="en-US" sz="2800" b="1" i="0" dirty="0">
                <a:solidFill>
                  <a:srgbClr val="561B58"/>
                </a:solidFill>
                <a:effectLst/>
                <a:latin typeface="Verdana" panose="020B0604030504040204" pitchFamily="34" charset="0"/>
              </a:rPr>
              <a:t>Disability and Work in Canada 2020</a:t>
            </a:r>
          </a:p>
          <a:p>
            <a:pPr algn="ctr">
              <a:spcAft>
                <a:spcPts val="660"/>
              </a:spcAft>
            </a:pPr>
            <a:r>
              <a:rPr lang="en-CA" sz="2800" b="1" dirty="0">
                <a:solidFill>
                  <a:srgbClr val="561B58"/>
                </a:solidFill>
                <a:latin typeface="Verdana" panose="020B0604030504040204" pitchFamily="34" charset="0"/>
              </a:rPr>
              <a:t>Virtual Conference</a:t>
            </a:r>
          </a:p>
          <a:p>
            <a:pPr algn="ctr"/>
            <a:r>
              <a:rPr lang="en-US" sz="2800" b="1" kern="1200" dirty="0">
                <a:solidFill>
                  <a:srgbClr val="00B050"/>
                </a:solidFill>
                <a:latin typeface="Corbel" panose="020B0503020204020204" pitchFamily="34" charset="0"/>
              </a:rPr>
              <a:t>The Strategy in Action—Pathways and Impacts</a:t>
            </a:r>
            <a:endParaRPr lang="en-CA" sz="2800" b="1" kern="1200" dirty="0">
              <a:solidFill>
                <a:srgbClr val="00B050"/>
              </a:solidFill>
              <a:latin typeface="Corbel" panose="020B0503020204020204" pitchFamily="34" charset="0"/>
            </a:endParaRPr>
          </a:p>
          <a:p>
            <a:endParaRPr lang="en-CA" sz="2400" b="1" kern="1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ctr"/>
            <a:r>
              <a:rPr lang="en-CA" sz="2000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Conference dates:</a:t>
            </a:r>
          </a:p>
          <a:p>
            <a:pPr algn="ctr"/>
            <a:endParaRPr lang="en-CA" sz="2000" b="1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algn="ctr"/>
            <a:r>
              <a:rPr lang="en-CA" sz="2000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November 25 &amp; 26 and December 1 &amp; 2</a:t>
            </a:r>
          </a:p>
          <a:p>
            <a:pPr algn="ctr"/>
            <a:endParaRPr lang="en-CA" sz="2000" b="1" kern="12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ctr"/>
            <a:r>
              <a:rPr lang="en-CA" sz="2000" dirty="0">
                <a:solidFill>
                  <a:schemeClr val="tx1"/>
                </a:solidFill>
                <a:latin typeface="Corbel" panose="020B0503020204020204" pitchFamily="34" charset="0"/>
              </a:rPr>
              <a:t>Conference Twitter Hashtag </a:t>
            </a:r>
            <a:r>
              <a:rPr lang="en-CA" sz="2800" b="1" kern="1200" dirty="0">
                <a:solidFill>
                  <a:srgbClr val="00B050"/>
                </a:solidFill>
                <a:latin typeface="Corbel" panose="020B0503020204020204" pitchFamily="34" charset="0"/>
              </a:rPr>
              <a:t>#DWCanada</a:t>
            </a:r>
          </a:p>
          <a:p>
            <a:pPr algn="ctr"/>
            <a:endParaRPr lang="en-CA" sz="2000" kern="1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35E144-F015-40A3-B871-9EA3400A7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33500" y="43585"/>
            <a:ext cx="6477000" cy="117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7" y="1600200"/>
            <a:ext cx="7772400" cy="533400"/>
          </a:xfrm>
        </p:spPr>
        <p:txBody>
          <a:bodyPr/>
          <a:lstStyle/>
          <a:p>
            <a:r>
              <a:rPr lang="en-US" dirty="0"/>
              <a:t>Reach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8A56-E69E-45F6-87AC-A904FE2A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18,000+ visitors to online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10,000+ views of Arthritis &amp; Work landing page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4,000+ visitors to Online Accommodation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2,000+ views of Should I Disclose? 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3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7" y="1600200"/>
            <a:ext cx="7772400" cy="533400"/>
          </a:xfrm>
        </p:spPr>
        <p:txBody>
          <a:bodyPr/>
          <a:lstStyle/>
          <a:p>
            <a:r>
              <a:rPr lang="en-US" dirty="0"/>
              <a:t>Impact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8A56-E69E-45F6-87AC-A904FE2A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Arthritis &amp; Work resource hub survey, 84 respondents: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Is this resource helpful for people with arthritis? </a:t>
            </a:r>
            <a:r>
              <a:rPr lang="en-US" sz="2000" b="1" dirty="0">
                <a:solidFill>
                  <a:schemeClr val="tx1"/>
                </a:solidFill>
              </a:rPr>
              <a:t>99% 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Has this resource increased your understanding of accessibility standards and compliance requirements? </a:t>
            </a:r>
            <a:r>
              <a:rPr lang="en-US" sz="2000" b="1" dirty="0">
                <a:solidFill>
                  <a:schemeClr val="tx1"/>
                </a:solidFill>
              </a:rPr>
              <a:t>92% 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Has this resource increased your understanding of the barriers experienced by people with arthritis? </a:t>
            </a:r>
            <a:r>
              <a:rPr lang="en-US" sz="2000" b="1" dirty="0">
                <a:solidFill>
                  <a:schemeClr val="tx1"/>
                </a:solidFill>
              </a:rPr>
              <a:t>92% 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Would you recommend this resource to others? </a:t>
            </a:r>
            <a:r>
              <a:rPr lang="en-US" sz="2000" b="1" dirty="0">
                <a:solidFill>
                  <a:schemeClr val="tx1"/>
                </a:solidFill>
              </a:rPr>
              <a:t>99% 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7" y="1600200"/>
            <a:ext cx="7772400" cy="533400"/>
          </a:xfrm>
        </p:spPr>
        <p:txBody>
          <a:bodyPr/>
          <a:lstStyle/>
          <a:p>
            <a:r>
              <a:rPr lang="en-US" dirty="0"/>
              <a:t>Challenges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8A56-E69E-45F6-87AC-A904FE2A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Employer buy-in and uptake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Employees feeling unsafe to disclose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Long-term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7" y="1600200"/>
            <a:ext cx="7772400" cy="533400"/>
          </a:xfrm>
        </p:spPr>
        <p:txBody>
          <a:bodyPr/>
          <a:lstStyle/>
          <a:p>
            <a:r>
              <a:rPr lang="en-US" dirty="0"/>
              <a:t>Next Steps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8A56-E69E-45F6-87AC-A904FE2A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Creation of Financial Security Resource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Increase awareness of resources, particularly amongst employers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Revise long-term evaluation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Consult with online consumer panels to identify further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5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7" y="1600200"/>
            <a:ext cx="7772400" cy="533400"/>
          </a:xfrm>
        </p:spPr>
        <p:txBody>
          <a:bodyPr/>
          <a:lstStyle/>
          <a:p>
            <a:r>
              <a:rPr lang="en-US" dirty="0"/>
              <a:t>Contact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8A56-E69E-45F6-87AC-A904FE2A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CA" sz="36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handerson@arthritis.ca</a:t>
            </a:r>
            <a:endParaRPr lang="en-CA" sz="3600" dirty="0">
              <a:solidFill>
                <a:schemeClr val="tx1"/>
              </a:solidFill>
            </a:endParaRPr>
          </a:p>
          <a:p>
            <a:endParaRPr lang="en-CA" sz="3600" dirty="0">
              <a:solidFill>
                <a:schemeClr val="tx1"/>
              </a:solidFill>
            </a:endParaRPr>
          </a:p>
          <a:p>
            <a:pPr algn="ctr"/>
            <a:r>
              <a:rPr lang="en-CA" sz="36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www.arthritis.ca</a:t>
            </a:r>
            <a:endParaRPr lang="en-CA" sz="3600" dirty="0">
              <a:solidFill>
                <a:schemeClr val="tx1"/>
              </a:solidFill>
            </a:endParaRPr>
          </a:p>
          <a:p>
            <a:endParaRPr lang="en-CA" sz="3600" dirty="0">
              <a:solidFill>
                <a:schemeClr val="tx1"/>
              </a:solidFill>
            </a:endParaRPr>
          </a:p>
          <a:p>
            <a:pPr algn="ctr"/>
            <a:r>
              <a:rPr lang="en-CA" sz="3600" dirty="0">
                <a:solidFill>
                  <a:schemeClr val="tx1"/>
                </a:solidFill>
              </a:rPr>
              <a:t> 1-800-321-1433</a:t>
            </a: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7770"/>
            <a:ext cx="7772400" cy="533400"/>
          </a:xfrm>
        </p:spPr>
        <p:txBody>
          <a:bodyPr/>
          <a:lstStyle/>
          <a:p>
            <a:r>
              <a:rPr lang="en-US" dirty="0"/>
              <a:t>Thank you!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B6C660-2851-41FC-9873-FEA0168B41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830" y="5715000"/>
            <a:ext cx="4162170" cy="7927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1C91AC-9E5D-4869-8880-72AEB496F1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5000"/>
            <a:ext cx="2514600" cy="841473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6592D9F-32E4-4826-9668-0ED1D945D0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39032"/>
              </p:ext>
            </p:extLst>
          </p:nvPr>
        </p:nvGraphicFramePr>
        <p:xfrm>
          <a:off x="2971800" y="5425597"/>
          <a:ext cx="1828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7" imgW="1828800" imgH="1371600" progId="Acrobat.Document.11">
                  <p:embed/>
                </p:oleObj>
              </mc:Choice>
              <mc:Fallback>
                <p:oleObj name="Acrobat Document" r:id="rId7" imgW="1828800" imgH="1371600" progId="Acrobat.Document.11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6592D9F-32E4-4826-9668-0ED1D945D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71800" y="5425597"/>
                        <a:ext cx="18288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8077199" cy="533400"/>
          </a:xfrm>
        </p:spPr>
        <p:txBody>
          <a:bodyPr/>
          <a:lstStyle/>
          <a:p>
            <a:r>
              <a:rPr lang="en-US" dirty="0"/>
              <a:t>Arthritis &amp; Work Resource Hub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8A56-E69E-45F6-87AC-A904FE2A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33528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Dr. Helen Anderson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Director of Information &amp; Support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Arthritis Society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www.arthritis.ca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6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7" y="1600200"/>
            <a:ext cx="7772400" cy="533400"/>
          </a:xfrm>
        </p:spPr>
        <p:txBody>
          <a:bodyPr/>
          <a:lstStyle/>
          <a:p>
            <a:r>
              <a:rPr lang="en-US" dirty="0"/>
              <a:t>About the Arthritis Society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8A56-E69E-45F6-87AC-A904FE2A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33528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National, bilingual health charity founded in 1948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Vision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To live in a world where people are free from the devastating effects that arthritis has on lives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Mission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To invest in cutting-edge research, proactive advocacy and innovative solutions to deliver better health outcomes for people affected by arthritis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1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7" y="1600200"/>
            <a:ext cx="7772400" cy="533400"/>
          </a:xfrm>
        </p:spPr>
        <p:txBody>
          <a:bodyPr/>
          <a:lstStyle/>
          <a:p>
            <a:r>
              <a:rPr lang="en-US" dirty="0"/>
              <a:t>About Arthritis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8A56-E69E-45F6-87AC-A904FE2A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3352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Describes over 100 diseases characterized by inflammation in the joints and other parts of body, which can cause pain, stiffness, swelling and fatigue.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Can lead to irreparable damage, loss of function and disability.</a:t>
            </a: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Today 6 million Canadians live with arthritis.  More than 50% of people with arthritis are under the age of 65.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1 in 4 women and 1 in 6 men in Canada live with arthritis.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9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7" y="1600200"/>
            <a:ext cx="7772400" cy="533400"/>
          </a:xfrm>
        </p:spPr>
        <p:txBody>
          <a:bodyPr/>
          <a:lstStyle/>
          <a:p>
            <a:r>
              <a:rPr lang="en-US" dirty="0"/>
              <a:t>The Larger Context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8A56-E69E-45F6-87AC-A904FE2A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3352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</a:rPr>
              <a:t>Arthritis is one of the most common chronic diseases and a leading cause of long-term disability in Canada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</a:rPr>
              <a:t>Canadians with arthritis between the ages of 20-64 are twice as likely to report not being in the workforce compared to people without arthritis (35% vs. 17%)*</a:t>
            </a:r>
          </a:p>
          <a:p>
            <a:pPr marL="0" indent="0"/>
            <a:endParaRPr lang="en-CA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</a:rPr>
              <a:t>This highlights a need for support for starting and staying at work.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1700" dirty="0">
                <a:solidFill>
                  <a:schemeClr val="tx1"/>
                </a:solidFill>
              </a:rPr>
              <a:t>*</a:t>
            </a:r>
            <a:r>
              <a:rPr lang="en-US" sz="1700" dirty="0" err="1">
                <a:solidFill>
                  <a:schemeClr val="tx1"/>
                </a:solidFill>
              </a:rPr>
              <a:t>Badley</a:t>
            </a:r>
            <a:r>
              <a:rPr lang="en-US" sz="1700" dirty="0">
                <a:solidFill>
                  <a:schemeClr val="tx1"/>
                </a:solidFill>
              </a:rPr>
              <a:t>, E.M., Wilfong, J.M., Zahid, S., </a:t>
            </a:r>
            <a:r>
              <a:rPr lang="en-US" sz="1700" dirty="0" err="1">
                <a:solidFill>
                  <a:schemeClr val="tx1"/>
                </a:solidFill>
              </a:rPr>
              <a:t>Perruccio</a:t>
            </a:r>
            <a:r>
              <a:rPr lang="en-US" sz="1700" dirty="0">
                <a:solidFill>
                  <a:schemeClr val="tx1"/>
                </a:solidFill>
              </a:rPr>
              <a:t>, A.V. (2019). The Status of Arthritis in Canada:  National Report. </a:t>
            </a: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6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7" y="1600200"/>
            <a:ext cx="7772400" cy="533400"/>
          </a:xfrm>
        </p:spPr>
        <p:txBody>
          <a:bodyPr/>
          <a:lstStyle/>
          <a:p>
            <a:r>
              <a:rPr lang="en-US" dirty="0"/>
              <a:t>Bilingual Arthritis &amp; Work Resource Hub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8A56-E69E-45F6-87AC-A904FE2A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Some resources created with support from the Government of Ontario’s </a:t>
            </a:r>
            <a:r>
              <a:rPr lang="en-US" sz="2000" dirty="0" err="1">
                <a:solidFill>
                  <a:schemeClr val="tx1"/>
                </a:solidFill>
              </a:rPr>
              <a:t>EnAbling</a:t>
            </a:r>
            <a:r>
              <a:rPr lang="en-US" sz="2000" dirty="0">
                <a:solidFill>
                  <a:schemeClr val="tx1"/>
                </a:solidFill>
              </a:rPr>
              <a:t> Change program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Draw on the extensive work and expertise of Dr. Gignac and colleagues, including Dr. Arif Jetha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4400" dirty="0">
                <a:solidFill>
                  <a:schemeClr val="tx1"/>
                </a:solidFill>
                <a:hlinkClick r:id="rId3"/>
              </a:rPr>
              <a:t>www.arthritis.ca/work</a:t>
            </a:r>
            <a:endParaRPr lang="en-US" sz="44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4400" dirty="0">
                <a:solidFill>
                  <a:schemeClr val="tx1"/>
                </a:solidFill>
                <a:hlinkClick r:id="rId4"/>
              </a:rPr>
              <a:t>www.arthrite.ca/travail</a:t>
            </a:r>
            <a:endParaRPr lang="en-US" sz="4400" dirty="0">
              <a:solidFill>
                <a:schemeClr val="tx1"/>
              </a:solidFill>
            </a:endParaRPr>
          </a:p>
          <a:p>
            <a:pPr algn="ctr"/>
            <a:endParaRPr lang="en-US" sz="4400" dirty="0">
              <a:solidFill>
                <a:schemeClr val="tx1"/>
              </a:solidFill>
              <a:latin typeface="+mn-lt"/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  <p:pic>
        <p:nvPicPr>
          <p:cNvPr id="6" name="Picture 5" descr="Government of Ontario logo with the word Ontario and image of a trillium flower">
            <a:extLst>
              <a:ext uri="{FF2B5EF4-FFF2-40B4-BE49-F238E27FC236}">
                <a16:creationId xmlns:a16="http://schemas.microsoft.com/office/drawing/2014/main" id="{0E2605D0-E23F-48BE-A8E8-A65E77D761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69029"/>
            <a:ext cx="1641231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8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7" y="1600200"/>
            <a:ext cx="7772400" cy="533400"/>
          </a:xfrm>
        </p:spPr>
        <p:txBody>
          <a:bodyPr/>
          <a:lstStyle/>
          <a:p>
            <a:r>
              <a:rPr lang="en-US" dirty="0"/>
              <a:t>Resource Hub Key Objectives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8A56-E69E-45F6-87AC-A904FE2A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chemeClr val="tx1"/>
                </a:solidFill>
              </a:rPr>
              <a:t>Increase</a:t>
            </a:r>
            <a:r>
              <a:rPr lang="en-CA" sz="2000" dirty="0">
                <a:solidFill>
                  <a:schemeClr val="tx1"/>
                </a:solidFill>
              </a:rPr>
              <a:t> employee knowledge of arthritis management strategies</a:t>
            </a:r>
          </a:p>
          <a:p>
            <a:pPr marL="0" indent="0"/>
            <a:endParaRPr lang="en-CA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chemeClr val="tx1"/>
                </a:solidFill>
              </a:rPr>
              <a:t>Empower</a:t>
            </a:r>
            <a:r>
              <a:rPr lang="en-CA" sz="2000" dirty="0">
                <a:solidFill>
                  <a:schemeClr val="tx1"/>
                </a:solidFill>
              </a:rPr>
              <a:t> employers to take a proactive approach</a:t>
            </a:r>
          </a:p>
          <a:p>
            <a:pPr lvl="0"/>
            <a:endParaRPr lang="en-US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chemeClr val="tx1"/>
                </a:solidFill>
              </a:rPr>
              <a:t>Inform</a:t>
            </a:r>
            <a:r>
              <a:rPr lang="en-CA" sz="2000" dirty="0">
                <a:solidFill>
                  <a:schemeClr val="tx1"/>
                </a:solidFill>
              </a:rPr>
              <a:t> employees and employers of their rights and responsibilities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8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32772"/>
            <a:ext cx="7772400" cy="533400"/>
          </a:xfrm>
        </p:spPr>
        <p:txBody>
          <a:bodyPr/>
          <a:lstStyle/>
          <a:p>
            <a:r>
              <a:rPr lang="en-US" dirty="0"/>
              <a:t>Arthritis &amp; Work Resources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8A56-E69E-45F6-87AC-A904FE2A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8458200" cy="35814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Multi-format resources for both Employees &amp; Employers: </a:t>
            </a:r>
          </a:p>
          <a:p>
            <a:pPr marL="900113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Rockwell" panose="02060603020205020403" pitchFamily="18" charset="0"/>
              </a:rPr>
              <a:t>What is arthritis?</a:t>
            </a:r>
          </a:p>
          <a:p>
            <a:pPr marL="900113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Rockwell" panose="02060603020205020403" pitchFamily="18" charset="0"/>
              </a:rPr>
              <a:t>Strategies for the Workplace (including accommodations)</a:t>
            </a:r>
          </a:p>
          <a:p>
            <a:pPr marL="900113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Rockwell" panose="02060603020205020403" pitchFamily="18" charset="0"/>
              </a:rPr>
              <a:t>Your Rights &amp; Responsibilities</a:t>
            </a:r>
          </a:p>
          <a:p>
            <a:pPr marL="900113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Rockwell" panose="02060603020205020403" pitchFamily="18" charset="0"/>
              </a:rPr>
              <a:t>Managing Arthritis Beyond the Workplace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For Employees:  Disclosing Your Condition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For Employers:  Creating an Arthritis-Friendly Workplace; 				 Accommodating Employees with Arthritis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5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7" y="1600200"/>
            <a:ext cx="7772400" cy="533400"/>
          </a:xfrm>
        </p:spPr>
        <p:txBody>
          <a:bodyPr/>
          <a:lstStyle/>
          <a:p>
            <a:r>
              <a:rPr lang="en-US" dirty="0"/>
              <a:t>Implementation Strategy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8A56-E69E-45F6-87AC-A904FE2A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Resource launch event hosted by TD Bank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Outreach to 36 organizations in the financial, manufacturing, construction and other sectors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Organizational emails and newsletters (internal and external)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In-person presentations and info fairs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Paid promotion on Facebook and Google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0&quot;/&gt;&lt;/object&gt;&lt;object type=&quot;3&quot; unique_id=&quot;10005&quot;&gt;&lt;property id=&quot;20148&quot; value=&quot;5&quot;/&gt;&lt;property id=&quot;20300&quot; value=&quot;Slide 2&quot;/&gt;&lt;property id=&quot;20307&quot; value=&quot;263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56&quot;&gt;&lt;property id=&quot;20148&quot; value=&quot;5&quot;/&gt;&lt;property id=&quot;20300&quot; value=&quot;Slide 3&quot;/&gt;&lt;property id=&quot;20307&quot; value=&quot;264&quot;/&gt;&lt;/object&gt;&lt;/object&gt;&lt;/object&gt;&lt;/database&gt;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mphis LT Std Medium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mphis LT Std Medium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2FCA4ADE46424C9476821243479927" ma:contentTypeVersion="13" ma:contentTypeDescription="Create a new document." ma:contentTypeScope="" ma:versionID="0b0ab4e307ef911f3233a50312d41a78">
  <xsd:schema xmlns:xsd="http://www.w3.org/2001/XMLSchema" xmlns:xs="http://www.w3.org/2001/XMLSchema" xmlns:p="http://schemas.microsoft.com/office/2006/metadata/properties" xmlns:ns3="8d180348-19de-4bb4-a484-2a2172088f79" xmlns:ns4="4873bcfc-6177-48d9-abc0-0e7ed4e1e01d" targetNamespace="http://schemas.microsoft.com/office/2006/metadata/properties" ma:root="true" ma:fieldsID="da17817849cf6a0adb61ffb17650160d" ns3:_="" ns4:_="">
    <xsd:import namespace="8d180348-19de-4bb4-a484-2a2172088f79"/>
    <xsd:import namespace="4873bcfc-6177-48d9-abc0-0e7ed4e1e0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180348-19de-4bb4-a484-2a2172088f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cfc-6177-48d9-abc0-0e7ed4e1e01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7E8BDF-B94C-4234-9AC9-490FCC5615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0DD89F-3EE5-4414-9B94-21BC97C570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180348-19de-4bb4-a484-2a2172088f79"/>
    <ds:schemaRef ds:uri="4873bcfc-6177-48d9-abc0-0e7ed4e1e0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588F49-CE3F-4BF0-B897-2B1F4E5DF6F2}">
  <ds:schemaRefs>
    <ds:schemaRef ds:uri="http://purl.org/dc/terms/"/>
    <ds:schemaRef ds:uri="http://schemas.microsoft.com/office/2006/documentManagement/types"/>
    <ds:schemaRef ds:uri="http://www.w3.org/XML/1998/namespace"/>
    <ds:schemaRef ds:uri="8d180348-19de-4bb4-a484-2a2172088f79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873bcfc-6177-48d9-abc0-0e7ed4e1e01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9539</TotalTime>
  <Words>663</Words>
  <Application>Microsoft Office PowerPoint</Application>
  <PresentationFormat>On-screen Show (4:3)</PresentationFormat>
  <Paragraphs>179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Corbel</vt:lpstr>
      <vt:lpstr>Memphis LT Std Medium</vt:lpstr>
      <vt:lpstr>Rockwell</vt:lpstr>
      <vt:lpstr>Verdana</vt:lpstr>
      <vt:lpstr>Blank Presentation</vt:lpstr>
      <vt:lpstr>1_Custom Design</vt:lpstr>
      <vt:lpstr>Custom Design</vt:lpstr>
      <vt:lpstr>Acrobat Document</vt:lpstr>
      <vt:lpstr>PowerPoint Presentation</vt:lpstr>
      <vt:lpstr>Arthritis &amp; Work Resource Hub</vt:lpstr>
      <vt:lpstr>About the Arthritis Society</vt:lpstr>
      <vt:lpstr>About Arthritis</vt:lpstr>
      <vt:lpstr>The Larger Context</vt:lpstr>
      <vt:lpstr>Bilingual Arthritis &amp; Work Resource Hub</vt:lpstr>
      <vt:lpstr>Resource Hub Key Objectives</vt:lpstr>
      <vt:lpstr>Arthritis &amp; Work Resources</vt:lpstr>
      <vt:lpstr>Implementation Strategy</vt:lpstr>
      <vt:lpstr>Reach</vt:lpstr>
      <vt:lpstr>Impact</vt:lpstr>
      <vt:lpstr>Challenges</vt:lpstr>
      <vt:lpstr>Next Steps</vt:lpstr>
      <vt:lpstr>Contact</vt:lpstr>
      <vt:lpstr>Thank you!</vt:lpstr>
    </vt:vector>
  </TitlesOfParts>
  <Company>Institute for Work &amp; Health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Institute for Work &amp; Health</dc:creator>
  <cp:lastModifiedBy>Helen Anderson</cp:lastModifiedBy>
  <cp:revision>493</cp:revision>
  <cp:lastPrinted>2014-05-26T20:27:59Z</cp:lastPrinted>
  <dcterms:created xsi:type="dcterms:W3CDTF">2007-05-24T18:31:47Z</dcterms:created>
  <dcterms:modified xsi:type="dcterms:W3CDTF">2020-10-30T16:04:49Z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0x010100A12FCA4ADE46424C9476821243479927</vt:lpwstr>
  </property>
</Properties>
</file>