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78" r:id="rId5"/>
    <p:sldMasterId id="2147483661" r:id="rId6"/>
  </p:sldMasterIdLst>
  <p:notesMasterIdLst>
    <p:notesMasterId r:id="rId14"/>
  </p:notesMasterIdLst>
  <p:handoutMasterIdLst>
    <p:handoutMasterId r:id="rId15"/>
  </p:handoutMasterIdLst>
  <p:sldIdLst>
    <p:sldId id="287" r:id="rId7"/>
    <p:sldId id="322" r:id="rId8"/>
    <p:sldId id="328" r:id="rId9"/>
    <p:sldId id="324" r:id="rId10"/>
    <p:sldId id="326" r:id="rId11"/>
    <p:sldId id="327" r:id="rId12"/>
    <p:sldId id="323" r:id="rId13"/>
  </p:sldIdLst>
  <p:sldSz cx="9144000" cy="6858000" type="screen4x3"/>
  <p:notesSz cx="6797675" cy="9928225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Memphis LT Std Medium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Couto" initials="PC" lastIdx="8" clrIdx="0"/>
  <p:cmAuthor id="1" name="Emile Tompa" initials="E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61B58"/>
    <a:srgbClr val="008000"/>
    <a:srgbClr val="003366"/>
    <a:srgbClr val="660066"/>
    <a:srgbClr val="003399"/>
    <a:srgbClr val="33CC33"/>
    <a:srgbClr val="00CC00"/>
    <a:srgbClr val="7C1251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83592" autoAdjust="0"/>
  </p:normalViewPr>
  <p:slideViewPr>
    <p:cSldViewPr>
      <p:cViewPr varScale="1">
        <p:scale>
          <a:sx n="67" d="100"/>
          <a:sy n="67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178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2934C-1111-4339-829F-D08D3CB69F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3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BCA01F3-F363-4798-88D4-4A09DA334B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06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 SLIDE 1 – WILL BE DISPLAYED FOR 4 SECONDS BEFORE SESSION RECORDING STARTS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3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 SLIDE 2 - WILL BE DISPLAYED FOR 5 SECONDS BEFORE SESSION RECORDING STARTS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6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8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0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2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2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WILL BE DISPLAYED AT THE END OF THE SESSION RECORDING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01F3-F363-4798-88D4-4A09DA334B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914400"/>
          </a:xfrm>
        </p:spPr>
        <p:txBody>
          <a:bodyPr anchor="b"/>
          <a:lstStyle>
            <a:lvl1pPr algn="ctr">
              <a:defRPr sz="2400" b="1">
                <a:solidFill>
                  <a:srgbClr val="660066"/>
                </a:solidFill>
                <a:latin typeface="+mj-lt"/>
              </a:defRPr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2438400"/>
          </a:xfrm>
        </p:spPr>
        <p:txBody>
          <a:bodyPr/>
          <a:lstStyle>
            <a:lvl1pPr marL="0" indent="0">
              <a:defRPr sz="1800" baseline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endParaRPr lang="en-CA" noProof="0" dirty="0"/>
          </a:p>
          <a:p>
            <a:r>
              <a:rPr lang="en-CA" noProof="0" dirty="0"/>
              <a:t>Name</a:t>
            </a:r>
          </a:p>
          <a:p>
            <a:endParaRPr lang="en-CA" noProof="0" dirty="0"/>
          </a:p>
          <a:p>
            <a:r>
              <a:rPr lang="en-CA" noProof="0" dirty="0"/>
              <a:t>Scientific Advisory Committee Meeting</a:t>
            </a:r>
          </a:p>
          <a:p>
            <a:r>
              <a:rPr lang="en-CA" noProof="0" dirty="0"/>
              <a:t>May 13 – 14, 2009</a:t>
            </a:r>
          </a:p>
          <a:p>
            <a:endParaRPr lang="en-CA" noProof="0" dirty="0"/>
          </a:p>
          <a:p>
            <a:endParaRPr lang="en-CA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057400"/>
            <a:ext cx="3810000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2057400"/>
            <a:ext cx="3811587" cy="3657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www.crwdp.ca</a:t>
            </a:r>
            <a:endParaRPr lang="en-US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3061A-5F4D-4FA3-92ED-3ECEE64D9CDD}" type="slidenum">
              <a:rPr lang="en-US"/>
              <a:pPr/>
              <a:t>‹#›</a:t>
            </a:fld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131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131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www.crwdp.ca</a:t>
            </a:r>
            <a:endParaRPr lang="en-US" sz="10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BA940-613A-4A47-BC01-D650091AA9DA}" type="slidenum">
              <a:rPr lang="en-US"/>
              <a:pPr/>
              <a:t>‹#›</a:t>
            </a:fld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57AE-CC75-471A-98F7-3356DF7E0091}" type="slidenum">
              <a:rPr lang="en-CA" noProof="0" smtClean="0"/>
              <a:pPr/>
              <a:t>‹#›</a:t>
            </a:fld>
            <a:endParaRPr lang="en-CA" sz="1050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849C4-4951-4921-BCB4-FC5070572543}" type="slidenum">
              <a:rPr lang="en-CA" noProof="0" smtClean="0"/>
              <a:pPr/>
              <a:t>‹#›</a:t>
            </a:fld>
            <a:endParaRPr lang="en-CA" sz="1050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050"/>
            <a:ext cx="27797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48831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435102"/>
            <a:ext cx="27797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346C-71B0-4D76-A011-C88ED8C07A13}" type="slidenum">
              <a:rPr lang="en-CA" noProof="0" smtClean="0"/>
              <a:pPr/>
              <a:t>‹#›</a:t>
            </a:fld>
            <a:endParaRPr lang="en-CA" sz="1050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9B58-B748-41B5-84B4-2F6429249B03}" type="slidenum">
              <a:rPr lang="en-CA" noProof="0" smtClean="0"/>
              <a:pPr/>
              <a:t>‹#›</a:t>
            </a:fld>
            <a:endParaRPr lang="en-CA" sz="1050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114CF-8787-44C7-9F6F-6706CAE65825}" type="slidenum">
              <a:rPr lang="en-CA" noProof="0" smtClean="0"/>
              <a:pPr/>
              <a:t>‹#›</a:t>
            </a:fld>
            <a:endParaRPr lang="en-CA" sz="1050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0015"/>
            <a:ext cx="1943100" cy="4344987"/>
          </a:xfrm>
        </p:spPr>
        <p:txBody>
          <a:bodyPr vert="eaVert"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4" y="1370015"/>
            <a:ext cx="5678487" cy="4344987"/>
          </a:xfrm>
        </p:spPr>
        <p:txBody>
          <a:bodyPr vert="eaVert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B9D24-A8EE-49A9-90EF-D7A4DC851347}" type="slidenum">
              <a:rPr lang="en-CA" noProof="0" smtClean="0"/>
              <a:pPr/>
              <a:t>‹#›</a:t>
            </a:fld>
            <a:endParaRPr lang="en-CA" sz="1050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886200"/>
            <a:ext cx="77724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endParaRPr lang="en-US" dirty="0"/>
          </a:p>
          <a:p>
            <a:r>
              <a:rPr lang="en-US" dirty="0"/>
              <a:t>Scientific Advisory Committee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2286000"/>
            <a:ext cx="7772401" cy="3429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685800"/>
          </a:xfrm>
        </p:spPr>
        <p:txBody>
          <a:bodyPr/>
          <a:lstStyle>
            <a:lvl1pPr algn="ctr">
              <a:defRPr sz="2400" b="1">
                <a:solidFill>
                  <a:srgbClr val="660066"/>
                </a:solidFill>
                <a:latin typeface="+mj-lt"/>
              </a:defRPr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  <a:latin typeface="+mj-lt"/>
              </a:defRPr>
            </a:lvl1pPr>
          </a:lstStyle>
          <a:p>
            <a:fld id="{F2277E5E-F1C0-4E18-B07D-A6D982F3D0AA}" type="slidenum">
              <a:rPr lang="en-CA" smtClean="0"/>
              <a:pPr/>
              <a:t>‹#›</a:t>
            </a:fld>
            <a:endParaRPr lang="en-CA" sz="105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0D0C8D3-DB5D-4AC6-BD5C-D1095F1EEBF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04800" y="76200"/>
            <a:ext cx="5029200" cy="117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defRPr sz="1800" baseline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2pPr>
            <a:lvl3pPr marL="814388" indent="-17145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656565"/>
                </a:solidFill>
                <a:latin typeface="+mn-lt"/>
                <a:ea typeface="+mn-ea"/>
              </a:defRPr>
            </a:lvl3pPr>
            <a:lvl4pPr marL="1071563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56565"/>
                </a:solidFill>
                <a:latin typeface="+mn-lt"/>
                <a:ea typeface="+mn-ea"/>
              </a:defRPr>
            </a:lvl4pPr>
            <a:lvl5pPr marL="13287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5pPr>
            <a:lvl6pPr marL="16716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6pPr>
            <a:lvl7pPr marL="20145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7pPr>
            <a:lvl8pPr marL="23574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8pPr>
            <a:lvl9pPr marL="2700338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56565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CA" sz="2000" b="1" kern="1200" dirty="0">
                <a:solidFill>
                  <a:schemeClr val="tx1"/>
                </a:solidFill>
                <a:latin typeface="Corbel" panose="020B0503020204020204" pitchFamily="34" charset="0"/>
              </a:rPr>
              <a:t>National Conference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CA" sz="2000" b="1" kern="1200" dirty="0">
                <a:solidFill>
                  <a:srgbClr val="FF0000"/>
                </a:solidFill>
                <a:latin typeface="Corbel" panose="020B0503020204020204" pitchFamily="34" charset="0"/>
              </a:rPr>
              <a:t>DISABILITY AND WORK IN CANADA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CA" sz="1600" b="1" kern="1200" dirty="0">
                <a:solidFill>
                  <a:schemeClr val="tx1"/>
                </a:solidFill>
                <a:latin typeface="Corbel" panose="020B0503020204020204" pitchFamily="34" charset="0"/>
              </a:rPr>
              <a:t>A Partnering Strategy for Moving Forward</a:t>
            </a:r>
            <a:endParaRPr lang="en-CA" sz="900" b="1" kern="1200" dirty="0">
              <a:ln>
                <a:solidFill>
                  <a:srgbClr val="006600"/>
                </a:solidFill>
              </a:ln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eaLnBrk="1" hangingPunct="1"/>
            <a:endParaRPr lang="en-CA" sz="2000" kern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EFCD812-EE23-4782-9D26-841BC4C9F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2"/>
            <a:ext cx="7772400" cy="1362075"/>
          </a:xfrm>
        </p:spPr>
        <p:txBody>
          <a:bodyPr anchor="b" anchorCtr="0"/>
          <a:lstStyle>
            <a:lvl1pPr algn="ctr">
              <a:defRPr sz="2400" b="1" cap="none" baseline="0">
                <a:latin typeface="Memphis LT Std Medium" pitchFamily="18" charset="0"/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29002"/>
            <a:ext cx="7772400" cy="1500187"/>
          </a:xfrm>
        </p:spPr>
        <p:txBody>
          <a:bodyPr anchor="t" anchorCtr="0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2E97C-DFA0-4650-834F-F7A0F760B046}" type="slidenum">
              <a:rPr lang="en-CA" noProof="0" smtClean="0"/>
              <a:pPr/>
              <a:t>‹#›</a:t>
            </a:fld>
            <a:endParaRPr lang="en-CA" sz="1050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BA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514600"/>
            <a:ext cx="7772400" cy="914400"/>
          </a:xfrm>
        </p:spPr>
        <p:txBody>
          <a:bodyPr anchor="b"/>
          <a:lstStyle>
            <a:lvl1pPr>
              <a:defRPr sz="1800" b="1">
                <a:latin typeface="Rockwell" pitchFamily="18" charset="0"/>
              </a:defRPr>
            </a:lvl1pPr>
          </a:lstStyle>
          <a:p>
            <a:r>
              <a:rPr lang="en-CA" noProof="0" dirty="0"/>
              <a:t>Click to edit Master sub title style</a:t>
            </a:r>
          </a:p>
        </p:txBody>
      </p:sp>
      <p:pic>
        <p:nvPicPr>
          <p:cNvPr id="18441" name="Picture 9" descr="powerpoint-template-title-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2"/>
            <a:ext cx="9145588" cy="1146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smtClean="0"/>
              <a:pPr/>
              <a:t>‹#›</a:t>
            </a:fld>
            <a:endParaRPr lang="en-CA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www.crwdp.ca</a:t>
            </a:r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77E5E-F1C0-4E18-B07D-A6D982F3D0AA}" type="slidenum">
              <a:rPr lang="en-CA" noProof="0" smtClean="0"/>
              <a:pPr/>
              <a:t>‹#›</a:t>
            </a:fld>
            <a:endParaRPr lang="en-CA" sz="1050" noProof="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0013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4" y="2057400"/>
            <a:ext cx="77739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172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660066"/>
                </a:solidFill>
                <a:latin typeface="+mj-lt"/>
              </a:defRPr>
            </a:lvl1pPr>
          </a:lstStyle>
          <a:p>
            <a:fld id="{F2277E5E-F1C0-4E18-B07D-A6D982F3D0AA}" type="slidenum">
              <a:rPr lang="en-CA" smtClean="0"/>
              <a:pPr/>
              <a:t>‹#›</a:t>
            </a:fld>
            <a:endParaRPr lang="en-CA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51" r:id="rId4"/>
    <p:sldLayoutId id="2147483660" r:id="rId5"/>
    <p:sldLayoutId id="2147483675" r:id="rId6"/>
    <p:sldLayoutId id="2147483690" r:id="rId7"/>
    <p:sldLayoutId id="2147483674" r:id="rId8"/>
    <p:sldLayoutId id="2147483673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1800" b="1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rgbClr val="0034AB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defRPr>
          <a:solidFill>
            <a:srgbClr val="656565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defRPr>
          <a:solidFill>
            <a:srgbClr val="656565"/>
          </a:solidFill>
          <a:latin typeface="+mn-lt"/>
          <a:ea typeface="+mn-ea"/>
        </a:defRPr>
      </a:lvl2pPr>
      <a:lvl3pPr marL="814388" indent="-171450" algn="l" rtl="0" fontAlgn="base">
        <a:spcBef>
          <a:spcPct val="20000"/>
        </a:spcBef>
        <a:spcAft>
          <a:spcPct val="0"/>
        </a:spcAft>
        <a:defRPr>
          <a:solidFill>
            <a:srgbClr val="656565"/>
          </a:solidFill>
          <a:latin typeface="+mn-lt"/>
          <a:ea typeface="+mn-ea"/>
        </a:defRPr>
      </a:lvl3pPr>
      <a:lvl4pPr marL="1071563" indent="-1714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656565"/>
          </a:solidFill>
          <a:latin typeface="+mn-lt"/>
          <a:ea typeface="+mn-ea"/>
        </a:defRPr>
      </a:lvl4pPr>
      <a:lvl5pPr marL="13287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5pPr>
      <a:lvl6pPr marL="16716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6pPr>
      <a:lvl7pPr marL="20145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7pPr>
      <a:lvl8pPr marL="23574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8pPr>
      <a:lvl9pPr marL="2700338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5656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9DD7-2BA2-4128-BBFB-E6A80CCC8F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www.crwdp.ca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4D5AA-FE77-4E61-B135-8A5D007B6E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CA56F2-3971-4969-B496-6AEBDC6B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71601"/>
            <a:ext cx="7772400" cy="4495800"/>
          </a:xfrm>
        </p:spPr>
        <p:txBody>
          <a:bodyPr/>
          <a:lstStyle/>
          <a:p>
            <a:pPr algn="ctr">
              <a:spcAft>
                <a:spcPts val="660"/>
              </a:spcAft>
            </a:pPr>
            <a:r>
              <a:rPr lang="en-US" sz="2800" b="1" i="0" dirty="0">
                <a:solidFill>
                  <a:srgbClr val="561B58"/>
                </a:solidFill>
                <a:effectLst/>
                <a:latin typeface="Verdana" panose="020B0604030504040204" pitchFamily="34" charset="0"/>
              </a:rPr>
              <a:t>Disability and Work in Canada 2020</a:t>
            </a:r>
          </a:p>
          <a:p>
            <a:pPr algn="ctr">
              <a:spcAft>
                <a:spcPts val="660"/>
              </a:spcAft>
            </a:pPr>
            <a:r>
              <a:rPr lang="en-CA" sz="2800" b="1" dirty="0">
                <a:solidFill>
                  <a:srgbClr val="561B58"/>
                </a:solidFill>
                <a:latin typeface="Verdana" panose="020B0604030504040204" pitchFamily="34" charset="0"/>
              </a:rPr>
              <a:t>Virtual Conference</a:t>
            </a:r>
          </a:p>
          <a:p>
            <a:pPr algn="ctr"/>
            <a:r>
              <a:rPr lang="en-US" sz="2800" b="1" kern="1200" dirty="0">
                <a:solidFill>
                  <a:srgbClr val="00B050"/>
                </a:solidFill>
                <a:latin typeface="Corbel" panose="020B0503020204020204" pitchFamily="34" charset="0"/>
              </a:rPr>
              <a:t>The Strategy in Action—Pathways and Impacts</a:t>
            </a:r>
            <a:endParaRPr lang="en-CA" sz="2800" b="1" kern="1200" dirty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endParaRPr lang="en-CA" sz="2400" b="1" kern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/>
            <a:r>
              <a:rPr lang="en-CA" sz="20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Conference </a:t>
            </a:r>
            <a:r>
              <a:rPr lang="en-CA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Day 1: November 25</a:t>
            </a:r>
            <a:r>
              <a:rPr lang="en-CA" sz="20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2020</a:t>
            </a:r>
          </a:p>
          <a:p>
            <a:pPr algn="ctr"/>
            <a:endParaRPr lang="en-CA" sz="2000" b="1" kern="12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Corbel" panose="020B0503020204020204" pitchFamily="34" charset="0"/>
              </a:rPr>
              <a:t>Conference Twitter Hashtag </a:t>
            </a:r>
            <a:r>
              <a:rPr lang="en-CA" sz="2800" b="1" kern="1200" dirty="0">
                <a:solidFill>
                  <a:srgbClr val="00B050"/>
                </a:solidFill>
                <a:latin typeface="Corbel" panose="020B0503020204020204" pitchFamily="34" charset="0"/>
              </a:rPr>
              <a:t>#DWCanada</a:t>
            </a:r>
          </a:p>
          <a:p>
            <a:pPr algn="ctr"/>
            <a:endParaRPr lang="en-CA" sz="2000" kern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5E144-F015-40A3-B871-9EA3400A7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33500" y="43585"/>
            <a:ext cx="6477000" cy="11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US" dirty="0"/>
              <a:t>Major Initiatives from Selected Provinces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35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Moderator: Mary Reid, Vice Chairperson of Accessibility Standards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Ron Saunders, Institute for Work &amp; Health and DWC Steering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Yutta Fricke, Executive Director, Disability Issues Office, Province of Manitoba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Catherine Shortall, Acting Director, Disability Policy Office, Province of Newfoundland and Labrador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Joseph Giulione, Director, L’Arrimage, Quebec </a:t>
            </a:r>
          </a:p>
          <a:p>
            <a:endParaRPr lang="en-C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031" y="1794392"/>
            <a:ext cx="7772400" cy="1676400"/>
          </a:xfrm>
        </p:spPr>
        <p:txBody>
          <a:bodyPr/>
          <a:lstStyle/>
          <a:p>
            <a:r>
              <a:rPr lang="en-CA" sz="2800" dirty="0"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Highlights of the June Policy Roundtable </a:t>
            </a:r>
            <a:endParaRPr lang="en-CA" sz="2800" dirty="0">
              <a:latin typeface="Rockwell" panose="02060603020205020403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1600200"/>
            <a:ext cx="7772400" cy="533400"/>
          </a:xfrm>
        </p:spPr>
        <p:txBody>
          <a:bodyPr/>
          <a:lstStyle/>
          <a:p>
            <a:r>
              <a:rPr lang="en-CA" dirty="0">
                <a:latin typeface="Rockwell" panose="02060603020205020403" pitchFamily="18" charset="0"/>
                <a:ea typeface="Calibri" panose="020F0502020204030204" pitchFamily="34" charset="0"/>
              </a:rPr>
              <a:t>Goals</a:t>
            </a:r>
            <a:r>
              <a:rPr lang="en-CA" dirty="0"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 of the June Policy Roundtable 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35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DWC Policy Roundtable 2020 was held with government policy officials from across the country to: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Exchange ideas for implementation Pan-Canadian Strategy for Disability and Work in November 2019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Share information about how governments are addressing the implications of COVID-19 for persons with disabilities</a:t>
            </a:r>
          </a:p>
          <a:p>
            <a:pPr marL="842963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Share information about important work underway relevant to the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533400"/>
          </a:xfrm>
        </p:spPr>
        <p:txBody>
          <a:bodyPr/>
          <a:lstStyle/>
          <a:p>
            <a:r>
              <a:rPr lang="en-CA" dirty="0">
                <a:latin typeface="Rockwell" panose="02060603020205020403" pitchFamily="18" charset="0"/>
                <a:ea typeface="Calibri" panose="020F0502020204030204" pitchFamily="34" charset="0"/>
              </a:rPr>
              <a:t>Key initiatives and issues </a:t>
            </a:r>
            <a:br>
              <a:rPr lang="en-CA" dirty="0">
                <a:latin typeface="Rockwell" panose="02060603020205020403" pitchFamily="18" charset="0"/>
                <a:ea typeface="Calibri" panose="020F0502020204030204" pitchFamily="34" charset="0"/>
              </a:rPr>
            </a:br>
            <a:r>
              <a:rPr lang="en-CA" dirty="0">
                <a:latin typeface="Rockwell" panose="02060603020205020403" pitchFamily="18" charset="0"/>
                <a:ea typeface="Calibri" panose="020F0502020204030204" pitchFamily="34" charset="0"/>
              </a:rPr>
              <a:t>identified at the Roundtable</a:t>
            </a:r>
            <a:r>
              <a:rPr lang="en-CA" dirty="0"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 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335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importance of ongoing forums for consultation with persons with disabilities and community organizations serving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Examining and addressing the impacts of COVID-19 on persons with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Use or active consideration of a centralized fund within government to support costs of providing accommodations to public sector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Coordination of programs/services across multiple departments within a jurisdiction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Consideration of the idea of a one-stop-shop or “no wrong door: to facilitate access to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Issues related to the growth in working from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533400"/>
          </a:xfrm>
        </p:spPr>
        <p:txBody>
          <a:bodyPr/>
          <a:lstStyle/>
          <a:p>
            <a:r>
              <a:rPr lang="en-CA" dirty="0">
                <a:latin typeface="Rockwell" panose="02060603020205020403" pitchFamily="18" charset="0"/>
              </a:rPr>
              <a:t>Remote work and persons with disabilities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8A56-E69E-45F6-87AC-A904FE2AB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087" y="2239856"/>
            <a:ext cx="7772400" cy="335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For some persons with disabilities, accommodation of needs may be easier with remote work. E.g., remote work avoids barriers in physically getting to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However, some people, including people with cognitive,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behavioural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or emotional disabilities, may experience negative impacts from isolation.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Some persons with disabilities lack access to high-speed internet and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is important not to treat persons with disabilities as a homogeneous group; needs should be addressed on an individualized basis. 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48DF-6449-4594-8129-6859F9CC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7770"/>
            <a:ext cx="7772400" cy="533400"/>
          </a:xfrm>
        </p:spPr>
        <p:txBody>
          <a:bodyPr/>
          <a:lstStyle/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6ED60-C924-4D25-8EBB-E21914B15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/>
          <a:stretch/>
        </p:blipFill>
        <p:spPr>
          <a:xfrm flipV="1">
            <a:off x="4539231" y="4352"/>
            <a:ext cx="4604769" cy="1032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B6C660-2851-41FC-9873-FEA0168B4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30" y="5715000"/>
            <a:ext cx="4162170" cy="7927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1C91AC-9E5D-4869-8880-72AEB496F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00"/>
            <a:ext cx="2514600" cy="841473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6592D9F-32E4-4826-9668-0ED1D945D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39032"/>
              </p:ext>
            </p:extLst>
          </p:nvPr>
        </p:nvGraphicFramePr>
        <p:xfrm>
          <a:off x="2971800" y="5425597"/>
          <a:ext cx="182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7" imgW="1828800" imgH="1371600" progId="Acrobat.Document.11">
                  <p:embed/>
                </p:oleObj>
              </mc:Choice>
              <mc:Fallback>
                <p:oleObj name="Acrobat Document" r:id="rId7" imgW="1828800" imgH="1371600" progId="Acrobat.Document.11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6592D9F-32E4-4826-9668-0ED1D945D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0" y="5425597"/>
                        <a:ext cx="18288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56&quot;&gt;&lt;property id=&quot;20148&quot; value=&quot;5&quot;/&gt;&lt;property id=&quot;20300&quot; value=&quot;Slide 3&quot;/&gt;&lt;property id=&quot;20307&quot; value=&quot;264&quot;/&gt;&lt;/object&gt;&lt;/object&gt;&lt;/object&gt;&lt;/database&gt;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mphis LT Std Medium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mphis LT Std Medium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FCA4ADE46424C9476821243479927" ma:contentTypeVersion="13" ma:contentTypeDescription="Create a new document." ma:contentTypeScope="" ma:versionID="0b0ab4e307ef911f3233a50312d41a78">
  <xsd:schema xmlns:xsd="http://www.w3.org/2001/XMLSchema" xmlns:xs="http://www.w3.org/2001/XMLSchema" xmlns:p="http://schemas.microsoft.com/office/2006/metadata/properties" xmlns:ns3="8d180348-19de-4bb4-a484-2a2172088f79" xmlns:ns4="4873bcfc-6177-48d9-abc0-0e7ed4e1e01d" targetNamespace="http://schemas.microsoft.com/office/2006/metadata/properties" ma:root="true" ma:fieldsID="da17817849cf6a0adb61ffb17650160d" ns3:_="" ns4:_="">
    <xsd:import namespace="8d180348-19de-4bb4-a484-2a2172088f79"/>
    <xsd:import namespace="4873bcfc-6177-48d9-abc0-0e7ed4e1e0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80348-19de-4bb4-a484-2a2172088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cfc-6177-48d9-abc0-0e7ed4e1e01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588F49-CE3F-4BF0-B897-2B1F4E5DF6F2}">
  <ds:schemaRefs>
    <ds:schemaRef ds:uri="http://purl.org/dc/terms/"/>
    <ds:schemaRef ds:uri="http://schemas.microsoft.com/office/2006/documentManagement/types"/>
    <ds:schemaRef ds:uri="http://www.w3.org/XML/1998/namespace"/>
    <ds:schemaRef ds:uri="8d180348-19de-4bb4-a484-2a2172088f79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cfc-6177-48d9-abc0-0e7ed4e1e01d"/>
  </ds:schemaRefs>
</ds:datastoreItem>
</file>

<file path=customXml/itemProps2.xml><?xml version="1.0" encoding="utf-8"?>
<ds:datastoreItem xmlns:ds="http://schemas.openxmlformats.org/officeDocument/2006/customXml" ds:itemID="{647E8BDF-B94C-4234-9AC9-490FCC5615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0DD89F-3EE5-4414-9B94-21BC97C57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80348-19de-4bb4-a484-2a2172088f79"/>
    <ds:schemaRef ds:uri="4873bcfc-6177-48d9-abc0-0e7ed4e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8553</TotalTime>
  <Words>401</Words>
  <Application>Microsoft Office PowerPoint</Application>
  <PresentationFormat>On-screen Show (4:3)</PresentationFormat>
  <Paragraphs>44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Corbel</vt:lpstr>
      <vt:lpstr>Memphis LT Std Medium</vt:lpstr>
      <vt:lpstr>Rockwell</vt:lpstr>
      <vt:lpstr>Verdana</vt:lpstr>
      <vt:lpstr>Blank Presentation</vt:lpstr>
      <vt:lpstr>1_Custom Design</vt:lpstr>
      <vt:lpstr>Custom Design</vt:lpstr>
      <vt:lpstr>Acrobat Document</vt:lpstr>
      <vt:lpstr>PowerPoint Presentation</vt:lpstr>
      <vt:lpstr>Major Initiatives from Selected Provinces</vt:lpstr>
      <vt:lpstr>Highlights of the June Policy Roundtable </vt:lpstr>
      <vt:lpstr>Goals of the June Policy Roundtable </vt:lpstr>
      <vt:lpstr>Key initiatives and issues  identified at the Roundtable </vt:lpstr>
      <vt:lpstr>Remote work and persons with disabilities</vt:lpstr>
      <vt:lpstr>Thank you!</vt:lpstr>
    </vt:vector>
  </TitlesOfParts>
  <Company>Institute for Work &amp; Health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Institute for Work &amp; Health</dc:creator>
  <cp:lastModifiedBy>Ron Saunders</cp:lastModifiedBy>
  <cp:revision>506</cp:revision>
  <cp:lastPrinted>2014-05-26T20:27:59Z</cp:lastPrinted>
  <dcterms:created xsi:type="dcterms:W3CDTF">2007-05-24T18:31:47Z</dcterms:created>
  <dcterms:modified xsi:type="dcterms:W3CDTF">2020-11-02T15:55:11Z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0x010100A12FCA4ADE46424C9476821243479927</vt:lpwstr>
  </property>
</Properties>
</file>