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8" r:id="rId5"/>
    <p:sldMasterId id="2147483661" r:id="rId6"/>
  </p:sldMasterIdLst>
  <p:notesMasterIdLst>
    <p:notesMasterId r:id="rId16"/>
  </p:notesMasterIdLst>
  <p:handoutMasterIdLst>
    <p:handoutMasterId r:id="rId17"/>
  </p:handoutMasterIdLst>
  <p:sldIdLst>
    <p:sldId id="287" r:id="rId7"/>
    <p:sldId id="322" r:id="rId8"/>
    <p:sldId id="324" r:id="rId9"/>
    <p:sldId id="326" r:id="rId10"/>
    <p:sldId id="327" r:id="rId11"/>
    <p:sldId id="329" r:id="rId12"/>
    <p:sldId id="328" r:id="rId13"/>
    <p:sldId id="330" r:id="rId14"/>
    <p:sldId id="323" r:id="rId15"/>
  </p:sldIdLst>
  <p:sldSz cx="9144000" cy="6858000" type="screen4x3"/>
  <p:notesSz cx="6797675" cy="9928225"/>
  <p:custDataLst>
    <p:tags r:id="rId18"/>
  </p:custDataLst>
  <p:defaultTextStyle>
    <a:defPPr>
      <a:defRPr lang="en-US"/>
    </a:defPPr>
    <a:lvl1pPr algn="l" rtl="0" eaLnBrk="0" fontAlgn="base" hangingPunct="0">
      <a:spcBef>
        <a:spcPct val="0"/>
      </a:spcBef>
      <a:spcAft>
        <a:spcPct val="0"/>
      </a:spcAft>
      <a:defRPr sz="1600" kern="1200">
        <a:solidFill>
          <a:schemeClr val="tx1"/>
        </a:solidFill>
        <a:latin typeface="Memphis LT Std Medium" pitchFamily="1" charset="0"/>
        <a:ea typeface="ＭＳ Ｐゴシック" pitchFamily="1" charset="-128"/>
        <a:cs typeface="+mn-cs"/>
      </a:defRPr>
    </a:lvl1pPr>
    <a:lvl2pPr marL="457200" algn="l" rtl="0" eaLnBrk="0" fontAlgn="base" hangingPunct="0">
      <a:spcBef>
        <a:spcPct val="0"/>
      </a:spcBef>
      <a:spcAft>
        <a:spcPct val="0"/>
      </a:spcAft>
      <a:defRPr sz="1600" kern="1200">
        <a:solidFill>
          <a:schemeClr val="tx1"/>
        </a:solidFill>
        <a:latin typeface="Memphis LT Std Medium" pitchFamily="1" charset="0"/>
        <a:ea typeface="ＭＳ Ｐゴシック" pitchFamily="1" charset="-128"/>
        <a:cs typeface="+mn-cs"/>
      </a:defRPr>
    </a:lvl2pPr>
    <a:lvl3pPr marL="914400" algn="l" rtl="0" eaLnBrk="0" fontAlgn="base" hangingPunct="0">
      <a:spcBef>
        <a:spcPct val="0"/>
      </a:spcBef>
      <a:spcAft>
        <a:spcPct val="0"/>
      </a:spcAft>
      <a:defRPr sz="1600" kern="1200">
        <a:solidFill>
          <a:schemeClr val="tx1"/>
        </a:solidFill>
        <a:latin typeface="Memphis LT Std Medium" pitchFamily="1" charset="0"/>
        <a:ea typeface="ＭＳ Ｐゴシック" pitchFamily="1" charset="-128"/>
        <a:cs typeface="+mn-cs"/>
      </a:defRPr>
    </a:lvl3pPr>
    <a:lvl4pPr marL="1371600" algn="l" rtl="0" eaLnBrk="0" fontAlgn="base" hangingPunct="0">
      <a:spcBef>
        <a:spcPct val="0"/>
      </a:spcBef>
      <a:spcAft>
        <a:spcPct val="0"/>
      </a:spcAft>
      <a:defRPr sz="1600" kern="1200">
        <a:solidFill>
          <a:schemeClr val="tx1"/>
        </a:solidFill>
        <a:latin typeface="Memphis LT Std Medium" pitchFamily="1" charset="0"/>
        <a:ea typeface="ＭＳ Ｐゴシック" pitchFamily="1" charset="-128"/>
        <a:cs typeface="+mn-cs"/>
      </a:defRPr>
    </a:lvl4pPr>
    <a:lvl5pPr marL="1828800" algn="l" rtl="0" eaLnBrk="0" fontAlgn="base" hangingPunct="0">
      <a:spcBef>
        <a:spcPct val="0"/>
      </a:spcBef>
      <a:spcAft>
        <a:spcPct val="0"/>
      </a:spcAft>
      <a:defRPr sz="1600" kern="1200">
        <a:solidFill>
          <a:schemeClr val="tx1"/>
        </a:solidFill>
        <a:latin typeface="Memphis LT Std Medium" pitchFamily="1" charset="0"/>
        <a:ea typeface="ＭＳ Ｐゴシック" pitchFamily="1" charset="-128"/>
        <a:cs typeface="+mn-cs"/>
      </a:defRPr>
    </a:lvl5pPr>
    <a:lvl6pPr marL="2286000" algn="l" defTabSz="914400" rtl="0" eaLnBrk="1" latinLnBrk="0" hangingPunct="1">
      <a:defRPr sz="1600" kern="1200">
        <a:solidFill>
          <a:schemeClr val="tx1"/>
        </a:solidFill>
        <a:latin typeface="Memphis LT Std Medium" pitchFamily="1" charset="0"/>
        <a:ea typeface="ＭＳ Ｐゴシック" pitchFamily="1" charset="-128"/>
        <a:cs typeface="+mn-cs"/>
      </a:defRPr>
    </a:lvl6pPr>
    <a:lvl7pPr marL="2743200" algn="l" defTabSz="914400" rtl="0" eaLnBrk="1" latinLnBrk="0" hangingPunct="1">
      <a:defRPr sz="1600" kern="1200">
        <a:solidFill>
          <a:schemeClr val="tx1"/>
        </a:solidFill>
        <a:latin typeface="Memphis LT Std Medium" pitchFamily="1" charset="0"/>
        <a:ea typeface="ＭＳ Ｐゴシック" pitchFamily="1" charset="-128"/>
        <a:cs typeface="+mn-cs"/>
      </a:defRPr>
    </a:lvl7pPr>
    <a:lvl8pPr marL="3200400" algn="l" defTabSz="914400" rtl="0" eaLnBrk="1" latinLnBrk="0" hangingPunct="1">
      <a:defRPr sz="1600" kern="1200">
        <a:solidFill>
          <a:schemeClr val="tx1"/>
        </a:solidFill>
        <a:latin typeface="Memphis LT Std Medium" pitchFamily="1" charset="0"/>
        <a:ea typeface="ＭＳ Ｐゴシック" pitchFamily="1" charset="-128"/>
        <a:cs typeface="+mn-cs"/>
      </a:defRPr>
    </a:lvl8pPr>
    <a:lvl9pPr marL="3657600" algn="l" defTabSz="914400" rtl="0" eaLnBrk="1" latinLnBrk="0" hangingPunct="1">
      <a:defRPr sz="1600" kern="1200">
        <a:solidFill>
          <a:schemeClr val="tx1"/>
        </a:solidFill>
        <a:latin typeface="Memphis LT Std Medium"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Couto" initials="PC" lastIdx="8" clrIdx="0"/>
  <p:cmAuthor id="1" name="Emile Tompa" initials="E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2F92"/>
    <a:srgbClr val="FF9300"/>
    <a:srgbClr val="00B050"/>
    <a:srgbClr val="561B58"/>
    <a:srgbClr val="008000"/>
    <a:srgbClr val="003366"/>
    <a:srgbClr val="003399"/>
    <a:srgbClr val="33CC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78917" autoAdjust="0"/>
  </p:normalViewPr>
  <p:slideViewPr>
    <p:cSldViewPr>
      <p:cViewPr varScale="1">
        <p:scale>
          <a:sx n="95" d="100"/>
          <a:sy n="95" d="100"/>
        </p:scale>
        <p:origin x="9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178"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751"/>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9779"/>
            <a:ext cx="2945659"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9779"/>
            <a:ext cx="2945659" cy="496751"/>
          </a:xfrm>
          <a:prstGeom prst="rect">
            <a:avLst/>
          </a:prstGeom>
        </p:spPr>
        <p:txBody>
          <a:bodyPr vert="horz" lIns="91440" tIns="45720" rIns="91440" bIns="45720" rtlCol="0" anchor="b"/>
          <a:lstStyle>
            <a:lvl1pPr algn="r">
              <a:defRPr sz="1200"/>
            </a:lvl1pPr>
          </a:lstStyle>
          <a:p>
            <a:fld id="{8312934C-1111-4339-829F-D08D3CB69F64}" type="slidenum">
              <a:rPr lang="en-US" smtClean="0"/>
              <a:pPr/>
              <a:t>‹#›</a:t>
            </a:fld>
            <a:endParaRPr lang="en-US"/>
          </a:p>
        </p:txBody>
      </p:sp>
    </p:spTree>
    <p:extLst>
      <p:ext uri="{BB962C8B-B14F-4D97-AF65-F5344CB8AC3E}">
        <p14:creationId xmlns:p14="http://schemas.microsoft.com/office/powerpoint/2010/main" val="351133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dirty="0"/>
          </a:p>
        </p:txBody>
      </p:sp>
      <p:sp>
        <p:nvSpPr>
          <p:cNvPr id="6147"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BCA01F3-F363-4798-88D4-4A09DA334BF4}" type="slidenum">
              <a:rPr lang="en-US"/>
              <a:pPr/>
              <a:t>‹#›</a:t>
            </a:fld>
            <a:endParaRPr lang="en-US" dirty="0"/>
          </a:p>
        </p:txBody>
      </p:sp>
    </p:spTree>
    <p:extLst>
      <p:ext uri="{BB962C8B-B14F-4D97-AF65-F5344CB8AC3E}">
        <p14:creationId xmlns:p14="http://schemas.microsoft.com/office/powerpoint/2010/main" val="1758206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SLIDE 1 – WILL BE DISPLAYED FOR 4 SECONDS BEFORE SESSION RECORDING STARTS</a:t>
            </a:r>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1</a:t>
            </a:fld>
            <a:endParaRPr lang="en-US" dirty="0"/>
          </a:p>
        </p:txBody>
      </p:sp>
    </p:spTree>
    <p:extLst>
      <p:ext uri="{BB962C8B-B14F-4D97-AF65-F5344CB8AC3E}">
        <p14:creationId xmlns:p14="http://schemas.microsoft.com/office/powerpoint/2010/main" val="226833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SLIDE 2 - WILL BE DISPLAYED FOR 5 SECONDS BEFORE SESSION RECORDING STARTS</a:t>
            </a:r>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2</a:t>
            </a:fld>
            <a:endParaRPr lang="en-US" dirty="0"/>
          </a:p>
        </p:txBody>
      </p:sp>
    </p:spTree>
    <p:extLst>
      <p:ext uri="{BB962C8B-B14F-4D97-AF65-F5344CB8AC3E}">
        <p14:creationId xmlns:p14="http://schemas.microsoft.com/office/powerpoint/2010/main" val="422896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3</a:t>
            </a:fld>
            <a:endParaRPr lang="en-US" dirty="0"/>
          </a:p>
        </p:txBody>
      </p:sp>
    </p:spTree>
    <p:extLst>
      <p:ext uri="{BB962C8B-B14F-4D97-AF65-F5344CB8AC3E}">
        <p14:creationId xmlns:p14="http://schemas.microsoft.com/office/powerpoint/2010/main" val="60430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Realize has been leading work in episodic disabilities for 22 years.</a:t>
            </a:r>
          </a:p>
          <a:p>
            <a:r>
              <a:rPr lang="en-CA" dirty="0"/>
              <a:t>The EDF is a strong group of engaged people who are working towards awareness building and policy change.</a:t>
            </a:r>
          </a:p>
          <a:p>
            <a:r>
              <a:rPr lang="en-CA" dirty="0"/>
              <a:t>We have multiple online course offerings with more to come in the new year!</a:t>
            </a:r>
          </a:p>
        </p:txBody>
      </p:sp>
      <p:sp>
        <p:nvSpPr>
          <p:cNvPr id="4" name="Slide Number Placeholder 3"/>
          <p:cNvSpPr>
            <a:spLocks noGrp="1"/>
          </p:cNvSpPr>
          <p:nvPr>
            <p:ph type="sldNum" sz="quarter" idx="5"/>
          </p:nvPr>
        </p:nvSpPr>
        <p:spPr/>
        <p:txBody>
          <a:bodyPr/>
          <a:lstStyle/>
          <a:p>
            <a:fld id="{1BCA01F3-F363-4798-88D4-4A09DA334BF4}" type="slidenum">
              <a:rPr lang="en-US" smtClean="0"/>
              <a:pPr/>
              <a:t>4</a:t>
            </a:fld>
            <a:endParaRPr lang="en-US" dirty="0"/>
          </a:p>
        </p:txBody>
      </p:sp>
    </p:spTree>
    <p:extLst>
      <p:ext uri="{BB962C8B-B14F-4D97-AF65-F5344CB8AC3E}">
        <p14:creationId xmlns:p14="http://schemas.microsoft.com/office/powerpoint/2010/main" val="187391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a:solidFill>
                  <a:schemeClr val="tx1"/>
                </a:solidFill>
                <a:effectLst/>
                <a:latin typeface="Arial" charset="0"/>
                <a:ea typeface="ＭＳ Ｐゴシック" pitchFamily="1" charset="-128"/>
                <a:cs typeface="+mn-cs"/>
              </a:rPr>
              <a:t>Realize</a:t>
            </a:r>
            <a:r>
              <a:rPr lang="en-CA" sz="1200" kern="1200" dirty="0">
                <a:solidFill>
                  <a:schemeClr val="tx1"/>
                </a:solidFill>
                <a:effectLst/>
                <a:latin typeface="Arial" charset="0"/>
                <a:ea typeface="ＭＳ Ｐゴシック" pitchFamily="1" charset="-128"/>
                <a:cs typeface="+mn-cs"/>
              </a:rPr>
              <a:t> has been undertaking targeted projects on episodic disabilities and employment for the past 15 years and for those targeted in this work, knowledge of episodic disabilities has increased significantly. However, the sheer numbers of people living with episodic disabilities requires expansion of this work. </a:t>
            </a:r>
          </a:p>
          <a:p>
            <a:endParaRPr lang="en-CA" sz="1200" kern="1200" dirty="0">
              <a:solidFill>
                <a:schemeClr val="tx1"/>
              </a:solidFill>
              <a:effectLst/>
              <a:latin typeface="Arial" charset="0"/>
              <a:ea typeface="ＭＳ Ｐゴシック" pitchFamily="1" charset="-128"/>
              <a:cs typeface="+mn-cs"/>
            </a:endParaRPr>
          </a:p>
          <a:p>
            <a:r>
              <a:rPr lang="en-CA" sz="1200" kern="1200" dirty="0">
                <a:solidFill>
                  <a:schemeClr val="tx1"/>
                </a:solidFill>
                <a:effectLst/>
                <a:latin typeface="Arial" charset="0"/>
                <a:ea typeface="ＭＳ Ｐゴシック" pitchFamily="1" charset="-128"/>
                <a:cs typeface="+mn-cs"/>
              </a:rPr>
              <a:t>Workplaces REVAMPED (</a:t>
            </a:r>
            <a:r>
              <a:rPr lang="en-CA" sz="1200" b="1" kern="1200" dirty="0">
                <a:solidFill>
                  <a:schemeClr val="tx1"/>
                </a:solidFill>
                <a:effectLst/>
                <a:latin typeface="Arial" charset="0"/>
                <a:ea typeface="ＭＳ Ｐゴシック" pitchFamily="1" charset="-128"/>
                <a:cs typeface="+mn-cs"/>
              </a:rPr>
              <a:t>R</a:t>
            </a:r>
            <a:r>
              <a:rPr lang="en-CA" sz="1200" kern="1200" dirty="0">
                <a:solidFill>
                  <a:schemeClr val="tx1"/>
                </a:solidFill>
                <a:effectLst/>
                <a:latin typeface="Arial" charset="0"/>
                <a:ea typeface="ＭＳ Ｐゴシック" pitchFamily="1" charset="-128"/>
                <a:cs typeface="+mn-cs"/>
              </a:rPr>
              <a:t>ecognizing the </a:t>
            </a:r>
            <a:r>
              <a:rPr lang="en-CA" sz="1200" b="1" kern="1200" dirty="0">
                <a:solidFill>
                  <a:schemeClr val="tx1"/>
                </a:solidFill>
                <a:effectLst/>
                <a:latin typeface="Arial" charset="0"/>
                <a:ea typeface="ＭＳ Ｐゴシック" pitchFamily="1" charset="-128"/>
                <a:cs typeface="+mn-cs"/>
              </a:rPr>
              <a:t>V</a:t>
            </a:r>
            <a:r>
              <a:rPr lang="en-CA" sz="1200" kern="1200" dirty="0">
                <a:solidFill>
                  <a:schemeClr val="tx1"/>
                </a:solidFill>
                <a:effectLst/>
                <a:latin typeface="Arial" charset="0"/>
                <a:ea typeface="ＭＳ Ｐゴシック" pitchFamily="1" charset="-128"/>
                <a:cs typeface="+mn-cs"/>
              </a:rPr>
              <a:t>alue of </a:t>
            </a:r>
            <a:r>
              <a:rPr lang="en-CA" sz="1200" kern="1200" dirty="0" err="1">
                <a:solidFill>
                  <a:schemeClr val="tx1"/>
                </a:solidFill>
                <a:effectLst/>
                <a:latin typeface="Arial" charset="0"/>
                <a:ea typeface="ＭＳ Ｐゴシック" pitchFamily="1" charset="-128"/>
                <a:cs typeface="+mn-cs"/>
              </a:rPr>
              <a:t>e</a:t>
            </a:r>
            <a:r>
              <a:rPr lang="en-CA" sz="1200" b="1" kern="1200" dirty="0" err="1">
                <a:solidFill>
                  <a:schemeClr val="tx1"/>
                </a:solidFill>
                <a:effectLst/>
                <a:latin typeface="Arial" charset="0"/>
                <a:ea typeface="ＭＳ Ｐゴシック" pitchFamily="1" charset="-128"/>
                <a:cs typeface="+mn-cs"/>
              </a:rPr>
              <a:t>MP</a:t>
            </a:r>
            <a:r>
              <a:rPr lang="en-CA" sz="1200" kern="1200" dirty="0" err="1">
                <a:solidFill>
                  <a:schemeClr val="tx1"/>
                </a:solidFill>
                <a:effectLst/>
                <a:latin typeface="Arial" charset="0"/>
                <a:ea typeface="ＭＳ Ｐゴシック" pitchFamily="1" charset="-128"/>
                <a:cs typeface="+mn-cs"/>
              </a:rPr>
              <a:t>loyees</a:t>
            </a:r>
            <a:r>
              <a:rPr lang="en-CA" sz="1200" kern="1200" dirty="0">
                <a:solidFill>
                  <a:schemeClr val="tx1"/>
                </a:solidFill>
                <a:effectLst/>
                <a:latin typeface="Arial" charset="0"/>
                <a:ea typeface="ＭＳ Ｐゴシック" pitchFamily="1" charset="-128"/>
                <a:cs typeface="+mn-cs"/>
              </a:rPr>
              <a:t> with </a:t>
            </a:r>
            <a:r>
              <a:rPr lang="en-CA" sz="1200" b="1" kern="1200" dirty="0">
                <a:solidFill>
                  <a:schemeClr val="tx1"/>
                </a:solidFill>
                <a:effectLst/>
                <a:latin typeface="Arial" charset="0"/>
                <a:ea typeface="ＭＳ Ｐゴシック" pitchFamily="1" charset="-128"/>
                <a:cs typeface="+mn-cs"/>
              </a:rPr>
              <a:t>E</a:t>
            </a:r>
            <a:r>
              <a:rPr lang="en-CA" sz="1200" kern="1200" dirty="0">
                <a:solidFill>
                  <a:schemeClr val="tx1"/>
                </a:solidFill>
                <a:effectLst/>
                <a:latin typeface="Arial" charset="0"/>
                <a:ea typeface="ＭＳ Ｐゴシック" pitchFamily="1" charset="-128"/>
                <a:cs typeface="+mn-cs"/>
              </a:rPr>
              <a:t>pisodic </a:t>
            </a:r>
            <a:r>
              <a:rPr lang="en-CA" sz="1200" b="1" kern="1200" dirty="0">
                <a:solidFill>
                  <a:schemeClr val="tx1"/>
                </a:solidFill>
                <a:effectLst/>
                <a:latin typeface="Arial" charset="0"/>
                <a:ea typeface="ＭＳ Ｐゴシック" pitchFamily="1" charset="-128"/>
                <a:cs typeface="+mn-cs"/>
              </a:rPr>
              <a:t>D</a:t>
            </a:r>
            <a:r>
              <a:rPr lang="en-CA" sz="1200" kern="1200" dirty="0">
                <a:solidFill>
                  <a:schemeClr val="tx1"/>
                </a:solidFill>
                <a:effectLst/>
                <a:latin typeface="Arial" charset="0"/>
                <a:ea typeface="ＭＳ Ｐゴシック" pitchFamily="1" charset="-128"/>
                <a:cs typeface="+mn-cs"/>
              </a:rPr>
              <a:t>isabilities) will draw together diverse stakeholders to forge partnerships with new employers and stakeholders in an effort to foster a groundswell of awareness of episodic disabilities and employment. </a:t>
            </a:r>
          </a:p>
          <a:p>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5</a:t>
            </a:fld>
            <a:endParaRPr lang="en-US" dirty="0"/>
          </a:p>
        </p:txBody>
      </p:sp>
    </p:spTree>
    <p:extLst>
      <p:ext uri="{BB962C8B-B14F-4D97-AF65-F5344CB8AC3E}">
        <p14:creationId xmlns:p14="http://schemas.microsoft.com/office/powerpoint/2010/main" val="312501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chemeClr val="tx1"/>
                </a:solidFill>
              </a:rPr>
              <a:t>Strong partnerships created through the Employers’ Network on Episodic Disability (ENED) will lead to employment-related services such as needs assessments and counselling, as well as program interventions tailored to meet individual needs. </a:t>
            </a:r>
          </a:p>
          <a:p>
            <a:endParaRPr lang="en-CA" dirty="0">
              <a:solidFill>
                <a:schemeClr val="tx1"/>
              </a:solidFill>
            </a:endParaRPr>
          </a:p>
          <a:p>
            <a:r>
              <a:rPr lang="en-CA" dirty="0">
                <a:solidFill>
                  <a:schemeClr val="tx1"/>
                </a:solidFill>
              </a:rPr>
              <a:t>Storytelling workshops and opportunities to co-present the Episodic Disabilities @ Work </a:t>
            </a:r>
            <a:r>
              <a:rPr lang="en-CA" dirty="0" err="1">
                <a:solidFill>
                  <a:schemeClr val="tx1"/>
                </a:solidFill>
              </a:rPr>
              <a:t>workship</a:t>
            </a:r>
            <a:r>
              <a:rPr lang="en-CA" dirty="0">
                <a:solidFill>
                  <a:schemeClr val="tx1"/>
                </a:solidFill>
              </a:rPr>
              <a:t> build skills and confidence while also connecting people with lived experience to employers in a unique way.</a:t>
            </a:r>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6</a:t>
            </a:fld>
            <a:endParaRPr lang="en-US" dirty="0"/>
          </a:p>
        </p:txBody>
      </p:sp>
    </p:spTree>
    <p:extLst>
      <p:ext uri="{BB962C8B-B14F-4D97-AF65-F5344CB8AC3E}">
        <p14:creationId xmlns:p14="http://schemas.microsoft.com/office/powerpoint/2010/main" val="128715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dirty="0"/>
              <a:t>The Advisory Committee is comprised of people with lived experience of Episodic Disabilities from around the country. They will participate in an online storytelling workshop this year and will soon be presenting about episodic disabilities whenever they can.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dirty="0"/>
          </a:p>
          <a:p>
            <a:r>
              <a:rPr lang="en-CA" dirty="0"/>
              <a:t>The Employers Network on Episodic Disabilities has 12 active members that include a human resource professional, an occupational health nurse, someone from the Diversity Office at a university, 3 Executive Directors from non-profit organizations, and folks from both a major bank and a pharmaceutical company.</a:t>
            </a:r>
          </a:p>
          <a:p>
            <a:endParaRPr lang="en-CA" dirty="0"/>
          </a:p>
          <a:p>
            <a:r>
              <a:rPr lang="en-CA" dirty="0"/>
              <a:t>Both groups have reviewed our newest workshop “Episodic Disabilities at Work” and members of the Advisory Committee will be guest speakers telling their stories during these workshops.</a:t>
            </a:r>
          </a:p>
        </p:txBody>
      </p:sp>
      <p:sp>
        <p:nvSpPr>
          <p:cNvPr id="4" name="Slide Number Placeholder 3"/>
          <p:cNvSpPr>
            <a:spLocks noGrp="1"/>
          </p:cNvSpPr>
          <p:nvPr>
            <p:ph type="sldNum" sz="quarter" idx="5"/>
          </p:nvPr>
        </p:nvSpPr>
        <p:spPr/>
        <p:txBody>
          <a:bodyPr/>
          <a:lstStyle/>
          <a:p>
            <a:fld id="{1BCA01F3-F363-4798-88D4-4A09DA334BF4}" type="slidenum">
              <a:rPr lang="en-US" smtClean="0"/>
              <a:pPr/>
              <a:t>7</a:t>
            </a:fld>
            <a:endParaRPr lang="en-US" dirty="0"/>
          </a:p>
        </p:txBody>
      </p:sp>
    </p:spTree>
    <p:extLst>
      <p:ext uri="{BB962C8B-B14F-4D97-AF65-F5344CB8AC3E}">
        <p14:creationId xmlns:p14="http://schemas.microsoft.com/office/powerpoint/2010/main" val="306166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ready and looking forward to presenting this workshop around the country (via Zoom, of course)</a:t>
            </a:r>
          </a:p>
          <a:p>
            <a:r>
              <a:rPr lang="en-CA" dirty="0"/>
              <a:t>The Policy Brief is available in both French and English and ready for download on our website NOW!</a:t>
            </a:r>
          </a:p>
          <a:p>
            <a:endParaRPr lang="en-CA" dirty="0"/>
          </a:p>
          <a:p>
            <a:r>
              <a:rPr lang="en-CA" dirty="0"/>
              <a:t>The National Episodic Disabilities Summit is still in the planning phase, but we will be sharing more news very soon. Please keep an eye on </a:t>
            </a:r>
            <a:r>
              <a:rPr lang="en-CA" dirty="0" err="1"/>
              <a:t>Realize’s</a:t>
            </a:r>
            <a:r>
              <a:rPr lang="en-CA" dirty="0"/>
              <a:t> social media and get on our </a:t>
            </a:r>
            <a:r>
              <a:rPr lang="en-CA"/>
              <a:t>mailing list! </a:t>
            </a:r>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8</a:t>
            </a:fld>
            <a:endParaRPr lang="en-US" dirty="0"/>
          </a:p>
        </p:txBody>
      </p:sp>
    </p:spTree>
    <p:extLst>
      <p:ext uri="{BB962C8B-B14F-4D97-AF65-F5344CB8AC3E}">
        <p14:creationId xmlns:p14="http://schemas.microsoft.com/office/powerpoint/2010/main" val="420999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DISPLAYED AT THE END OF THE SESSION RECORDING</a:t>
            </a:r>
            <a:endParaRPr lang="en-CA" dirty="0"/>
          </a:p>
        </p:txBody>
      </p:sp>
      <p:sp>
        <p:nvSpPr>
          <p:cNvPr id="4" name="Slide Number Placeholder 3"/>
          <p:cNvSpPr>
            <a:spLocks noGrp="1"/>
          </p:cNvSpPr>
          <p:nvPr>
            <p:ph type="sldNum" sz="quarter" idx="5"/>
          </p:nvPr>
        </p:nvSpPr>
        <p:spPr/>
        <p:txBody>
          <a:bodyPr/>
          <a:lstStyle/>
          <a:p>
            <a:fld id="{1BCA01F3-F363-4798-88D4-4A09DA334BF4}" type="slidenum">
              <a:rPr lang="en-US" smtClean="0"/>
              <a:pPr/>
              <a:t>9</a:t>
            </a:fld>
            <a:endParaRPr lang="en-US" dirty="0"/>
          </a:p>
        </p:txBody>
      </p:sp>
    </p:spTree>
    <p:extLst>
      <p:ext uri="{BB962C8B-B14F-4D97-AF65-F5344CB8AC3E}">
        <p14:creationId xmlns:p14="http://schemas.microsoft.com/office/powerpoint/2010/main" val="329527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685800" y="2514600"/>
            <a:ext cx="7772400" cy="914400"/>
          </a:xfrm>
        </p:spPr>
        <p:txBody>
          <a:bodyPr anchor="b"/>
          <a:lstStyle>
            <a:lvl1pPr algn="ctr">
              <a:defRPr sz="2400" b="1">
                <a:solidFill>
                  <a:srgbClr val="660066"/>
                </a:solidFill>
                <a:latin typeface="+mj-lt"/>
              </a:defRPr>
            </a:lvl1pPr>
          </a:lstStyle>
          <a:p>
            <a:r>
              <a:rPr lang="en-CA" noProof="0" dirty="0"/>
              <a:t>Click to edit Master title style</a:t>
            </a:r>
          </a:p>
        </p:txBody>
      </p:sp>
      <p:sp>
        <p:nvSpPr>
          <p:cNvPr id="18436" name="Rectangle 4"/>
          <p:cNvSpPr>
            <a:spLocks noGrp="1" noChangeArrowheads="1"/>
          </p:cNvSpPr>
          <p:nvPr>
            <p:ph type="subTitle" idx="1"/>
          </p:nvPr>
        </p:nvSpPr>
        <p:spPr>
          <a:xfrm>
            <a:off x="685800" y="3429000"/>
            <a:ext cx="7772400" cy="2438400"/>
          </a:xfrm>
        </p:spPr>
        <p:txBody>
          <a:bodyPr/>
          <a:lstStyle>
            <a:lvl1pPr marL="0" indent="0">
              <a:defRPr sz="1800" baseline="0">
                <a:solidFill>
                  <a:schemeClr val="bg1"/>
                </a:solidFill>
                <a:latin typeface="Rockwell" pitchFamily="18" charset="0"/>
              </a:defRPr>
            </a:lvl1pPr>
          </a:lstStyle>
          <a:p>
            <a:endParaRPr lang="en-CA" noProof="0" dirty="0"/>
          </a:p>
          <a:p>
            <a:r>
              <a:rPr lang="en-CA" noProof="0" dirty="0"/>
              <a:t>Name</a:t>
            </a:r>
          </a:p>
          <a:p>
            <a:endParaRPr lang="en-CA" noProof="0" dirty="0"/>
          </a:p>
          <a:p>
            <a:r>
              <a:rPr lang="en-CA" noProof="0" dirty="0"/>
              <a:t>Scientific Advisory Committee Meeting</a:t>
            </a:r>
          </a:p>
          <a:p>
            <a:r>
              <a:rPr lang="en-CA" noProof="0" dirty="0"/>
              <a:t>May 13 – 14, 2009</a:t>
            </a:r>
          </a:p>
          <a:p>
            <a:endParaRPr lang="en-CA" noProof="0" dirty="0"/>
          </a:p>
          <a:p>
            <a:endParaRPr lang="en-CA" noProof="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2057400"/>
            <a:ext cx="38100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4" y="2057400"/>
            <a:ext cx="3811587"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172200"/>
            <a:ext cx="3886200" cy="457200"/>
          </a:xfrm>
          <a:prstGeom prst="rect">
            <a:avLst/>
          </a:prstGeom>
        </p:spPr>
        <p:txBody>
          <a:bodyPr/>
          <a:lstStyle>
            <a:lvl1pPr>
              <a:defRPr/>
            </a:lvl1pPr>
          </a:lstStyle>
          <a:p>
            <a:r>
              <a:rPr lang="en-US" dirty="0"/>
              <a:t>www.crwdp.ca</a:t>
            </a:r>
            <a:endParaRPr lang="en-US" sz="1050" dirty="0"/>
          </a:p>
        </p:txBody>
      </p:sp>
      <p:sp>
        <p:nvSpPr>
          <p:cNvPr id="7" name="Slide Number Placeholder 6"/>
          <p:cNvSpPr>
            <a:spLocks noGrp="1"/>
          </p:cNvSpPr>
          <p:nvPr>
            <p:ph type="sldNum" sz="quarter" idx="12"/>
          </p:nvPr>
        </p:nvSpPr>
        <p:spPr/>
        <p:txBody>
          <a:bodyPr/>
          <a:lstStyle>
            <a:lvl1pPr>
              <a:defRPr/>
            </a:lvl1pPr>
          </a:lstStyle>
          <a:p>
            <a:fld id="{0FF3061A-5F4D-4FA3-92ED-3ECEE64D9CDD}" type="slidenum">
              <a:rPr lang="en-US"/>
              <a:pPr/>
              <a:t>‹#›</a:t>
            </a:fld>
            <a:endParaRPr lang="en-US" sz="105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8115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0" y="2174875"/>
            <a:ext cx="38115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38131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38131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a:xfrm>
            <a:off x="685800" y="6172200"/>
            <a:ext cx="3886200" cy="457200"/>
          </a:xfrm>
          <a:prstGeom prst="rect">
            <a:avLst/>
          </a:prstGeom>
        </p:spPr>
        <p:txBody>
          <a:bodyPr/>
          <a:lstStyle>
            <a:lvl1pPr>
              <a:defRPr/>
            </a:lvl1pPr>
          </a:lstStyle>
          <a:p>
            <a:r>
              <a:rPr lang="en-US" dirty="0"/>
              <a:t>www.crwdp.ca</a:t>
            </a:r>
            <a:endParaRPr lang="en-US" sz="1050" dirty="0"/>
          </a:p>
        </p:txBody>
      </p:sp>
      <p:sp>
        <p:nvSpPr>
          <p:cNvPr id="9" name="Slide Number Placeholder 8"/>
          <p:cNvSpPr>
            <a:spLocks noGrp="1"/>
          </p:cNvSpPr>
          <p:nvPr>
            <p:ph type="sldNum" sz="quarter" idx="12"/>
          </p:nvPr>
        </p:nvSpPr>
        <p:spPr/>
        <p:txBody>
          <a:bodyPr/>
          <a:lstStyle>
            <a:lvl1pPr>
              <a:defRPr/>
            </a:lvl1pPr>
          </a:lstStyle>
          <a:p>
            <a:fld id="{3B0BA940-613A-4A47-BC01-D650091AA9DA}" type="slidenum">
              <a:rPr lang="en-US"/>
              <a:pPr/>
              <a:t>‹#›</a:t>
            </a:fld>
            <a:endParaRPr lang="en-US" sz="105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noProof="0" dirty="0"/>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5" name="Slide Number Placeholder 4"/>
          <p:cNvSpPr>
            <a:spLocks noGrp="1"/>
          </p:cNvSpPr>
          <p:nvPr>
            <p:ph type="sldNum" sz="quarter" idx="12"/>
          </p:nvPr>
        </p:nvSpPr>
        <p:spPr/>
        <p:txBody>
          <a:bodyPr/>
          <a:lstStyle>
            <a:lvl1pPr>
              <a:defRPr/>
            </a:lvl1pPr>
          </a:lstStyle>
          <a:p>
            <a:fld id="{3B5657AE-CC75-471A-98F7-3356DF7E0091}"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4" name="Slide Number Placeholder 3"/>
          <p:cNvSpPr>
            <a:spLocks noGrp="1"/>
          </p:cNvSpPr>
          <p:nvPr>
            <p:ph type="sldNum" sz="quarter" idx="12"/>
          </p:nvPr>
        </p:nvSpPr>
        <p:spPr/>
        <p:txBody>
          <a:bodyPr/>
          <a:lstStyle>
            <a:lvl1pPr>
              <a:defRPr/>
            </a:lvl1pPr>
          </a:lstStyle>
          <a:p>
            <a:fld id="{9DA849C4-4951-4921-BCB4-FC5070572543}"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2779713" cy="1162050"/>
          </a:xfrm>
        </p:spPr>
        <p:txBody>
          <a:bodyPr anchor="b"/>
          <a:lstStyle>
            <a:lvl1pPr algn="l">
              <a:defRPr sz="1500" b="1"/>
            </a:lvl1pPr>
          </a:lstStyle>
          <a:p>
            <a:r>
              <a:rPr lang="en-CA" noProof="0"/>
              <a:t>Click to edit Master title style</a:t>
            </a:r>
          </a:p>
        </p:txBody>
      </p:sp>
      <p:sp>
        <p:nvSpPr>
          <p:cNvPr id="3" name="Content Placeholder 2"/>
          <p:cNvSpPr>
            <a:spLocks noGrp="1"/>
          </p:cNvSpPr>
          <p:nvPr>
            <p:ph idx="1"/>
          </p:nvPr>
        </p:nvSpPr>
        <p:spPr>
          <a:xfrm>
            <a:off x="3575050" y="273052"/>
            <a:ext cx="48831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3"/>
          <p:cNvSpPr>
            <a:spLocks noGrp="1"/>
          </p:cNvSpPr>
          <p:nvPr>
            <p:ph type="body" sz="half" idx="2"/>
          </p:nvPr>
        </p:nvSpPr>
        <p:spPr>
          <a:xfrm>
            <a:off x="685801" y="1435102"/>
            <a:ext cx="27797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noProof="0"/>
              <a:t>Click to edit Master text styles</a:t>
            </a:r>
          </a:p>
        </p:txBody>
      </p:sp>
      <p:sp>
        <p:nvSpPr>
          <p:cNvPr id="5" name="Footer Placeholder 4"/>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7" name="Slide Number Placeholder 6"/>
          <p:cNvSpPr>
            <a:spLocks noGrp="1"/>
          </p:cNvSpPr>
          <p:nvPr>
            <p:ph type="sldNum" sz="quarter" idx="12"/>
          </p:nvPr>
        </p:nvSpPr>
        <p:spPr/>
        <p:txBody>
          <a:bodyPr/>
          <a:lstStyle>
            <a:lvl1pPr>
              <a:defRPr/>
            </a:lvl1pPr>
          </a:lstStyle>
          <a:p>
            <a:fld id="{938D346C-71B0-4D76-A011-C88ED8C07A13}"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CA"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noProof="0"/>
              <a:t>Click to edit Master text styles</a:t>
            </a:r>
          </a:p>
        </p:txBody>
      </p:sp>
      <p:sp>
        <p:nvSpPr>
          <p:cNvPr id="5" name="Footer Placeholder 4"/>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7" name="Slide Number Placeholder 6"/>
          <p:cNvSpPr>
            <a:spLocks noGrp="1"/>
          </p:cNvSpPr>
          <p:nvPr>
            <p:ph type="sldNum" sz="quarter" idx="12"/>
          </p:nvPr>
        </p:nvSpPr>
        <p:spPr/>
        <p:txBody>
          <a:bodyPr/>
          <a:lstStyle>
            <a:lvl1pPr>
              <a:defRPr/>
            </a:lvl1pPr>
          </a:lstStyle>
          <a:p>
            <a:fld id="{E6C79B58-B748-41B5-84B4-2F6429249B03}"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noProof="0"/>
              <a:t>Click to edit Master title style</a:t>
            </a:r>
          </a:p>
        </p:txBody>
      </p:sp>
      <p:sp>
        <p:nvSpPr>
          <p:cNvPr id="3" name="Vertical Text Placeholder 2"/>
          <p:cNvSpPr>
            <a:spLocks noGrp="1"/>
          </p:cNvSpPr>
          <p:nvPr>
            <p:ph type="body" orient="vert" idx="1"/>
          </p:nvPr>
        </p:nvSpPr>
        <p:spPr/>
        <p:txBody>
          <a:bodyPr vert="eaVert"/>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Footer Placeholder 3"/>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6" name="Slide Number Placeholder 5"/>
          <p:cNvSpPr>
            <a:spLocks noGrp="1"/>
          </p:cNvSpPr>
          <p:nvPr>
            <p:ph type="sldNum" sz="quarter" idx="12"/>
          </p:nvPr>
        </p:nvSpPr>
        <p:spPr/>
        <p:txBody>
          <a:bodyPr/>
          <a:lstStyle>
            <a:lvl1pPr>
              <a:defRPr/>
            </a:lvl1pPr>
          </a:lstStyle>
          <a:p>
            <a:fld id="{E22114CF-8787-44C7-9F6F-6706CAE65825}"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70015"/>
            <a:ext cx="1943100" cy="4344987"/>
          </a:xfrm>
        </p:spPr>
        <p:txBody>
          <a:bodyPr vert="eaVert"/>
          <a:lstStyle/>
          <a:p>
            <a:r>
              <a:rPr lang="en-CA" noProof="0"/>
              <a:t>Click to edit Master title style</a:t>
            </a:r>
          </a:p>
        </p:txBody>
      </p:sp>
      <p:sp>
        <p:nvSpPr>
          <p:cNvPr id="3" name="Vertical Text Placeholder 2"/>
          <p:cNvSpPr>
            <a:spLocks noGrp="1"/>
          </p:cNvSpPr>
          <p:nvPr>
            <p:ph type="body" orient="vert" idx="1"/>
          </p:nvPr>
        </p:nvSpPr>
        <p:spPr>
          <a:xfrm>
            <a:off x="684214" y="1370015"/>
            <a:ext cx="5678487" cy="4344987"/>
          </a:xfrm>
        </p:spPr>
        <p:txBody>
          <a:bodyPr vert="eaVert"/>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Footer Placeholder 3"/>
          <p:cNvSpPr>
            <a:spLocks noGrp="1"/>
          </p:cNvSpPr>
          <p:nvPr>
            <p:ph type="ftr" sz="quarter" idx="10"/>
          </p:nvPr>
        </p:nvSpPr>
        <p:spPr>
          <a:xfrm>
            <a:off x="685800" y="6172200"/>
            <a:ext cx="3886200" cy="457200"/>
          </a:xfrm>
          <a:prstGeom prst="rect">
            <a:avLst/>
          </a:prstGeom>
        </p:spPr>
        <p:txBody>
          <a:bodyPr/>
          <a:lstStyle>
            <a:lvl1pPr>
              <a:defRPr/>
            </a:lvl1pPr>
          </a:lstStyle>
          <a:p>
            <a:r>
              <a:rPr lang="en-CA" dirty="0"/>
              <a:t>www.crwdp.ca</a:t>
            </a:r>
            <a:endParaRPr lang="en-CA" sz="1050" dirty="0"/>
          </a:p>
        </p:txBody>
      </p:sp>
      <p:sp>
        <p:nvSpPr>
          <p:cNvPr id="6" name="Slide Number Placeholder 5"/>
          <p:cNvSpPr>
            <a:spLocks noGrp="1"/>
          </p:cNvSpPr>
          <p:nvPr>
            <p:ph type="sldNum" sz="quarter" idx="12"/>
          </p:nvPr>
        </p:nvSpPr>
        <p:spPr/>
        <p:txBody>
          <a:bodyPr/>
          <a:lstStyle>
            <a:lvl1pPr>
              <a:defRPr/>
            </a:lvl1pPr>
          </a:lstStyle>
          <a:p>
            <a:fld id="{25DB9D24-A8EE-49A9-90EF-D7A4DC851347}"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hasCustomPrompt="1"/>
          </p:nvPr>
        </p:nvSpPr>
        <p:spPr>
          <a:xfrm>
            <a:off x="762000" y="3886200"/>
            <a:ext cx="777240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a:t>
            </a:r>
          </a:p>
          <a:p>
            <a:endParaRPr lang="en-US" dirty="0"/>
          </a:p>
          <a:p>
            <a:r>
              <a:rPr lang="en-US" dirty="0"/>
              <a:t>Scientific Advisory Committee Meeting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660066"/>
                </a:solidFill>
              </a:defRPr>
            </a:lvl1pPr>
          </a:lstStyle>
          <a:p>
            <a:r>
              <a:rPr lang="en-US" dirty="0"/>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p>
            <a:r>
              <a:rPr lang="en-CA" dirty="0"/>
              <a:t>www.crwdp.ca</a:t>
            </a:r>
            <a:endParaRPr lang="en-CA" sz="1050" dirty="0"/>
          </a:p>
        </p:txBody>
      </p:sp>
      <p:sp>
        <p:nvSpPr>
          <p:cNvPr id="4" name="Slide Number Placeholder 3"/>
          <p:cNvSpPr>
            <a:spLocks noGrp="1"/>
          </p:cNvSpPr>
          <p:nvPr>
            <p:ph type="sldNum" sz="quarter" idx="11"/>
          </p:nvPr>
        </p:nvSpPr>
        <p:spPr/>
        <p:txBody>
          <a:bodyPr/>
          <a:lstStyle/>
          <a:p>
            <a:fld id="{F2277E5E-F1C0-4E18-B07D-A6D982F3D0AA}" type="slidenum">
              <a:rPr lang="en-CA" noProof="0" smtClean="0"/>
              <a:pPr/>
              <a:t>‹#›</a:t>
            </a:fld>
            <a:endParaRPr lang="en-CA" sz="1050" noProof="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www.crwdp.ca</a:t>
            </a:r>
          </a:p>
        </p:txBody>
      </p:sp>
      <p:sp>
        <p:nvSpPr>
          <p:cNvPr id="9" name="Slide Number Placeholder 8"/>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www.crwdp.ca</a:t>
            </a:r>
          </a:p>
        </p:txBody>
      </p:sp>
      <p:sp>
        <p:nvSpPr>
          <p:cNvPr id="5" name="Slide Number Placeholder 4"/>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www.crwdp.ca</a:t>
            </a:r>
          </a:p>
        </p:txBody>
      </p:sp>
      <p:sp>
        <p:nvSpPr>
          <p:cNvPr id="4" name="Slide Number Placeholder 3"/>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20779DD7-2BA2-4128-BBFB-E6A80CCC8F2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2286000"/>
            <a:ext cx="7772401" cy="3429000"/>
          </a:xfrm>
        </p:spPr>
        <p:txBody>
          <a:bodyPr/>
          <a:lstStyle>
            <a:lvl1pPr>
              <a:defRPr sz="2400">
                <a:solidFill>
                  <a:schemeClr val="tx1"/>
                </a:solidFill>
                <a:latin typeface="Rockwell" panose="02060603020205020403" pitchFamily="18" charset="0"/>
              </a:defRPr>
            </a:lvl1pPr>
            <a:lvl2pPr>
              <a:defRPr sz="2000">
                <a:solidFill>
                  <a:schemeClr val="tx1"/>
                </a:solidFill>
                <a:latin typeface="Rockwell" panose="02060603020205020403" pitchFamily="18"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CA" noProof="0" dirty="0"/>
              <a:t>Click to edit Master text styles</a:t>
            </a:r>
          </a:p>
          <a:p>
            <a:pPr lvl="1"/>
            <a:r>
              <a:rPr lang="en-CA" noProof="0" dirty="0"/>
              <a:t>Second level</a:t>
            </a:r>
          </a:p>
        </p:txBody>
      </p:sp>
      <p:sp>
        <p:nvSpPr>
          <p:cNvPr id="11" name="Title 10"/>
          <p:cNvSpPr>
            <a:spLocks noGrp="1"/>
          </p:cNvSpPr>
          <p:nvPr>
            <p:ph type="title"/>
          </p:nvPr>
        </p:nvSpPr>
        <p:spPr>
          <a:xfrm>
            <a:off x="685800" y="1371600"/>
            <a:ext cx="7772400" cy="685800"/>
          </a:xfrm>
        </p:spPr>
        <p:txBody>
          <a:bodyPr/>
          <a:lstStyle>
            <a:lvl1pPr algn="ctr">
              <a:defRPr sz="2400" b="1">
                <a:solidFill>
                  <a:srgbClr val="660066"/>
                </a:solidFill>
                <a:latin typeface="+mj-lt"/>
              </a:defRPr>
            </a:lvl1pPr>
          </a:lstStyle>
          <a:p>
            <a:r>
              <a:rPr lang="en-CA" noProof="0" dirty="0"/>
              <a:t>Click to edit Master title style</a:t>
            </a:r>
          </a:p>
        </p:txBody>
      </p:sp>
      <p:sp>
        <p:nvSpPr>
          <p:cNvPr id="16" name="Slide Number Placeholder 15"/>
          <p:cNvSpPr>
            <a:spLocks noGrp="1"/>
          </p:cNvSpPr>
          <p:nvPr>
            <p:ph type="sldNum" sz="quarter" idx="11"/>
          </p:nvPr>
        </p:nvSpPr>
        <p:spPr/>
        <p:txBody>
          <a:bodyPr/>
          <a:lstStyle>
            <a:lvl1pPr>
              <a:defRPr>
                <a:solidFill>
                  <a:srgbClr val="660066"/>
                </a:solidFill>
                <a:latin typeface="+mj-lt"/>
              </a:defRPr>
            </a:lvl1pPr>
          </a:lstStyle>
          <a:p>
            <a:fld id="{F2277E5E-F1C0-4E18-B07D-A6D982F3D0AA}" type="slidenum">
              <a:rPr lang="en-CA" smtClean="0"/>
              <a:pPr/>
              <a:t>‹#›</a:t>
            </a:fld>
            <a:endParaRPr lang="en-CA" sz="1050" dirty="0"/>
          </a:p>
        </p:txBody>
      </p:sp>
      <p:sp>
        <p:nvSpPr>
          <p:cNvPr id="7" name="Subtitle 2">
            <a:extLst>
              <a:ext uri="{FF2B5EF4-FFF2-40B4-BE49-F238E27FC236}">
                <a16:creationId xmlns:a16="http://schemas.microsoft.com/office/drawing/2014/main" id="{70D0C8D3-DB5D-4AC6-BD5C-D1095F1EEBF2}"/>
              </a:ext>
            </a:extLst>
          </p:cNvPr>
          <p:cNvSpPr txBox="1">
            <a:spLocks/>
          </p:cNvSpPr>
          <p:nvPr userDrawn="1"/>
        </p:nvSpPr>
        <p:spPr bwMode="auto">
          <a:xfrm>
            <a:off x="304800" y="76200"/>
            <a:ext cx="5029200" cy="11740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defRPr sz="1800" baseline="0">
                <a:solidFill>
                  <a:schemeClr val="bg1"/>
                </a:solidFill>
                <a:latin typeface="Rockwell" pitchFamily="18" charset="0"/>
                <a:ea typeface="+mn-ea"/>
                <a:cs typeface="+mn-cs"/>
              </a:defRPr>
            </a:lvl1pPr>
            <a:lvl2pPr marL="557213" indent="-214313" algn="l" rtl="0" fontAlgn="base">
              <a:spcBef>
                <a:spcPct val="20000"/>
              </a:spcBef>
              <a:spcAft>
                <a:spcPct val="0"/>
              </a:spcAft>
              <a:defRPr>
                <a:solidFill>
                  <a:srgbClr val="656565"/>
                </a:solidFill>
                <a:latin typeface="+mn-lt"/>
                <a:ea typeface="+mn-ea"/>
              </a:defRPr>
            </a:lvl2pPr>
            <a:lvl3pPr marL="814388" indent="-171450" algn="l" rtl="0" fontAlgn="base">
              <a:spcBef>
                <a:spcPct val="20000"/>
              </a:spcBef>
              <a:spcAft>
                <a:spcPct val="0"/>
              </a:spcAft>
              <a:defRPr>
                <a:solidFill>
                  <a:srgbClr val="656565"/>
                </a:solidFill>
                <a:latin typeface="+mn-lt"/>
                <a:ea typeface="+mn-ea"/>
              </a:defRPr>
            </a:lvl3pPr>
            <a:lvl4pPr marL="1071563" indent="-171450" algn="l" rtl="0" fontAlgn="base">
              <a:spcBef>
                <a:spcPct val="20000"/>
              </a:spcBef>
              <a:spcAft>
                <a:spcPct val="0"/>
              </a:spcAft>
              <a:buChar char="–"/>
              <a:defRPr>
                <a:solidFill>
                  <a:srgbClr val="656565"/>
                </a:solidFill>
                <a:latin typeface="+mn-lt"/>
                <a:ea typeface="+mn-ea"/>
              </a:defRPr>
            </a:lvl4pPr>
            <a:lvl5pPr marL="1328738" indent="-171450" algn="l" rtl="0" fontAlgn="base">
              <a:spcBef>
                <a:spcPct val="20000"/>
              </a:spcBef>
              <a:spcAft>
                <a:spcPct val="0"/>
              </a:spcAft>
              <a:buChar char="»"/>
              <a:defRPr>
                <a:solidFill>
                  <a:srgbClr val="656565"/>
                </a:solidFill>
                <a:latin typeface="+mn-lt"/>
                <a:ea typeface="+mn-ea"/>
              </a:defRPr>
            </a:lvl5pPr>
            <a:lvl6pPr marL="1671638" indent="-171450" algn="l" rtl="0" fontAlgn="base">
              <a:spcBef>
                <a:spcPct val="20000"/>
              </a:spcBef>
              <a:spcAft>
                <a:spcPct val="0"/>
              </a:spcAft>
              <a:buChar char="»"/>
              <a:defRPr>
                <a:solidFill>
                  <a:srgbClr val="656565"/>
                </a:solidFill>
                <a:latin typeface="+mn-lt"/>
                <a:ea typeface="+mn-ea"/>
              </a:defRPr>
            </a:lvl6pPr>
            <a:lvl7pPr marL="2014538" indent="-171450" algn="l" rtl="0" fontAlgn="base">
              <a:spcBef>
                <a:spcPct val="20000"/>
              </a:spcBef>
              <a:spcAft>
                <a:spcPct val="0"/>
              </a:spcAft>
              <a:buChar char="»"/>
              <a:defRPr>
                <a:solidFill>
                  <a:srgbClr val="656565"/>
                </a:solidFill>
                <a:latin typeface="+mn-lt"/>
                <a:ea typeface="+mn-ea"/>
              </a:defRPr>
            </a:lvl7pPr>
            <a:lvl8pPr marL="2357438" indent="-171450" algn="l" rtl="0" fontAlgn="base">
              <a:spcBef>
                <a:spcPct val="20000"/>
              </a:spcBef>
              <a:spcAft>
                <a:spcPct val="0"/>
              </a:spcAft>
              <a:buChar char="»"/>
              <a:defRPr>
                <a:solidFill>
                  <a:srgbClr val="656565"/>
                </a:solidFill>
                <a:latin typeface="+mn-lt"/>
                <a:ea typeface="+mn-ea"/>
              </a:defRPr>
            </a:lvl8pPr>
            <a:lvl9pPr marL="2700338" indent="-171450" algn="l" rtl="0" fontAlgn="base">
              <a:spcBef>
                <a:spcPct val="20000"/>
              </a:spcBef>
              <a:spcAft>
                <a:spcPct val="0"/>
              </a:spcAft>
              <a:buChar char="»"/>
              <a:defRPr>
                <a:solidFill>
                  <a:srgbClr val="656565"/>
                </a:solidFill>
                <a:latin typeface="+mn-lt"/>
                <a:ea typeface="+mn-ea"/>
              </a:defRPr>
            </a:lvl9pPr>
          </a:lstStyle>
          <a:p>
            <a:pPr eaLnBrk="1" hangingPunct="1">
              <a:spcBef>
                <a:spcPts val="0"/>
              </a:spcBef>
              <a:spcAft>
                <a:spcPts val="300"/>
              </a:spcAft>
            </a:pPr>
            <a:r>
              <a:rPr lang="en-CA" sz="2000" b="1" kern="1200" dirty="0">
                <a:solidFill>
                  <a:schemeClr val="tx1"/>
                </a:solidFill>
                <a:latin typeface="Corbel" panose="020B0503020204020204" pitchFamily="34" charset="0"/>
              </a:rPr>
              <a:t>National Conference</a:t>
            </a:r>
          </a:p>
          <a:p>
            <a:pPr eaLnBrk="1" hangingPunct="1">
              <a:spcBef>
                <a:spcPts val="0"/>
              </a:spcBef>
              <a:spcAft>
                <a:spcPts val="300"/>
              </a:spcAft>
            </a:pPr>
            <a:r>
              <a:rPr lang="en-CA" sz="2000" b="1" kern="1200" dirty="0">
                <a:solidFill>
                  <a:srgbClr val="FF0000"/>
                </a:solidFill>
                <a:latin typeface="Corbel" panose="020B0503020204020204" pitchFamily="34" charset="0"/>
              </a:rPr>
              <a:t>DISABILITY AND WORK IN CANADA</a:t>
            </a:r>
          </a:p>
          <a:p>
            <a:pPr eaLnBrk="1" hangingPunct="1">
              <a:spcBef>
                <a:spcPts val="0"/>
              </a:spcBef>
              <a:spcAft>
                <a:spcPts val="300"/>
              </a:spcAft>
            </a:pPr>
            <a:r>
              <a:rPr lang="en-CA" sz="1600" b="1" kern="1200" dirty="0">
                <a:solidFill>
                  <a:schemeClr val="tx1"/>
                </a:solidFill>
                <a:latin typeface="Corbel" panose="020B0503020204020204" pitchFamily="34" charset="0"/>
              </a:rPr>
              <a:t>A Partnering Strategy for Moving Forward</a:t>
            </a:r>
            <a:endParaRPr lang="en-CA" sz="900" b="1" kern="1200" dirty="0">
              <a:ln>
                <a:solidFill>
                  <a:srgbClr val="006600"/>
                </a:solidFill>
              </a:ln>
              <a:solidFill>
                <a:srgbClr val="00B050"/>
              </a:solidFill>
              <a:latin typeface="Corbel" panose="020B0503020204020204" pitchFamily="34" charset="0"/>
            </a:endParaRPr>
          </a:p>
          <a:p>
            <a:pPr eaLnBrk="1" hangingPunct="1"/>
            <a:endParaRPr lang="en-CA" sz="2000" kern="1200" dirty="0">
              <a:solidFill>
                <a:schemeClr val="tx1"/>
              </a:solidFill>
              <a:latin typeface="Corbel" panose="020B0503020204020204" pitchFamily="34" charset="0"/>
            </a:endParaRPr>
          </a:p>
        </p:txBody>
      </p:sp>
      <p:pic>
        <p:nvPicPr>
          <p:cNvPr id="8" name="Content Placeholder 4">
            <a:extLst>
              <a:ext uri="{FF2B5EF4-FFF2-40B4-BE49-F238E27FC236}">
                <a16:creationId xmlns:a16="http://schemas.microsoft.com/office/drawing/2014/main" id="{1EFCD812-EE23-4782-9D26-841BC4C9F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www.crwdp.ca</a:t>
            </a:r>
          </a:p>
        </p:txBody>
      </p:sp>
      <p:sp>
        <p:nvSpPr>
          <p:cNvPr id="9" name="Slide Number Placeholder 8"/>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www.crwdp.ca</a:t>
            </a:r>
          </a:p>
        </p:txBody>
      </p:sp>
      <p:sp>
        <p:nvSpPr>
          <p:cNvPr id="5" name="Slide Number Placeholder 4"/>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www.crwdp.ca</a:t>
            </a:r>
          </a:p>
        </p:txBody>
      </p:sp>
      <p:sp>
        <p:nvSpPr>
          <p:cNvPr id="4" name="Slide Number Placeholder 3"/>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www.crwdp.ca</a:t>
            </a:r>
          </a:p>
        </p:txBody>
      </p:sp>
      <p:sp>
        <p:nvSpPr>
          <p:cNvPr id="7" name="Slide Number Placeholder 6"/>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www.crwdp.ca</a:t>
            </a:r>
          </a:p>
        </p:txBody>
      </p:sp>
      <p:sp>
        <p:nvSpPr>
          <p:cNvPr id="6" name="Slide Number Placeholder 5"/>
          <p:cNvSpPr>
            <a:spLocks noGrp="1"/>
          </p:cNvSpPr>
          <p:nvPr>
            <p:ph type="sldNum" sz="quarter" idx="12"/>
          </p:nvPr>
        </p:nvSpPr>
        <p:spPr/>
        <p:txBody>
          <a:bodyPr/>
          <a:lstStyle/>
          <a:p>
            <a:fld id="{E9C4D5AA-FE77-4E61-B135-8A5D007B6E5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2"/>
            <a:ext cx="7772400" cy="1362075"/>
          </a:xfrm>
        </p:spPr>
        <p:txBody>
          <a:bodyPr anchor="b" anchorCtr="0"/>
          <a:lstStyle>
            <a:lvl1pPr algn="ctr">
              <a:defRPr sz="2400" b="1" cap="none" baseline="0">
                <a:latin typeface="Memphis LT Std Medium" pitchFamily="18" charset="0"/>
              </a:defRPr>
            </a:lvl1pPr>
          </a:lstStyle>
          <a:p>
            <a:r>
              <a:rPr lang="en-CA" noProof="0"/>
              <a:t>Click to edit Master title style</a:t>
            </a:r>
          </a:p>
        </p:txBody>
      </p:sp>
      <p:sp>
        <p:nvSpPr>
          <p:cNvPr id="3" name="Text Placeholder 2"/>
          <p:cNvSpPr>
            <a:spLocks noGrp="1"/>
          </p:cNvSpPr>
          <p:nvPr>
            <p:ph type="body" idx="1"/>
          </p:nvPr>
        </p:nvSpPr>
        <p:spPr>
          <a:xfrm>
            <a:off x="685800" y="3429002"/>
            <a:ext cx="7772400" cy="1500187"/>
          </a:xfrm>
        </p:spPr>
        <p:txBody>
          <a:bodyPr anchor="t" anchorCtr="0"/>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CA" noProof="0"/>
              <a:t>Click to edit Master text styles</a:t>
            </a:r>
          </a:p>
        </p:txBody>
      </p:sp>
      <p:sp>
        <p:nvSpPr>
          <p:cNvPr id="6" name="Slide Number Placeholder 5"/>
          <p:cNvSpPr>
            <a:spLocks noGrp="1"/>
          </p:cNvSpPr>
          <p:nvPr>
            <p:ph type="sldNum" sz="quarter" idx="12"/>
          </p:nvPr>
        </p:nvSpPr>
        <p:spPr/>
        <p:txBody>
          <a:bodyPr/>
          <a:lstStyle>
            <a:lvl1pPr>
              <a:defRPr/>
            </a:lvl1pPr>
          </a:lstStyle>
          <a:p>
            <a:fld id="{F7F2E97C-DFA0-4650-834F-F7A0F760B046}" type="slidenum">
              <a:rPr lang="en-CA" noProof="0" smtClean="0"/>
              <a:pPr/>
              <a:t>‹#›</a:t>
            </a:fld>
            <a:endParaRPr lang="en-CA" sz="1050" noProof="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BA321"/>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hasCustomPrompt="1"/>
          </p:nvPr>
        </p:nvSpPr>
        <p:spPr>
          <a:xfrm>
            <a:off x="685800" y="2514600"/>
            <a:ext cx="7772400" cy="914400"/>
          </a:xfrm>
        </p:spPr>
        <p:txBody>
          <a:bodyPr anchor="b"/>
          <a:lstStyle>
            <a:lvl1pPr>
              <a:defRPr sz="1800" b="1">
                <a:latin typeface="Rockwell" pitchFamily="18" charset="0"/>
              </a:defRPr>
            </a:lvl1pPr>
          </a:lstStyle>
          <a:p>
            <a:r>
              <a:rPr lang="en-CA" noProof="0" dirty="0"/>
              <a:t>Click to edit Master sub title style</a:t>
            </a:r>
          </a:p>
        </p:txBody>
      </p:sp>
      <p:pic>
        <p:nvPicPr>
          <p:cNvPr id="18441" name="Picture 9" descr="powerpoint-template-title-image"/>
          <p:cNvPicPr>
            <a:picLocks noChangeAspect="1" noChangeArrowheads="1"/>
          </p:cNvPicPr>
          <p:nvPr userDrawn="1"/>
        </p:nvPicPr>
        <p:blipFill>
          <a:blip r:embed="rId2" cstate="print"/>
          <a:srcRect/>
          <a:stretch>
            <a:fillRect/>
          </a:stretch>
        </p:blipFill>
        <p:spPr bwMode="auto">
          <a:xfrm>
            <a:off x="-1588" y="2"/>
            <a:ext cx="9145588" cy="11461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p>
            <a:r>
              <a:rPr lang="en-CA" dirty="0"/>
              <a:t>www.crwdp.ca</a:t>
            </a:r>
            <a:endParaRPr lang="en-CA" sz="1050" dirty="0"/>
          </a:p>
        </p:txBody>
      </p:sp>
      <p:sp>
        <p:nvSpPr>
          <p:cNvPr id="4" name="Slide Number Placeholder 3"/>
          <p:cNvSpPr>
            <a:spLocks noGrp="1"/>
          </p:cNvSpPr>
          <p:nvPr>
            <p:ph type="sldNum" sz="quarter" idx="11"/>
          </p:nvPr>
        </p:nvSpPr>
        <p:spPr/>
        <p:txBody>
          <a:bodyPr/>
          <a:lstStyle/>
          <a:p>
            <a:fld id="{F2277E5E-F1C0-4E18-B07D-A6D982F3D0AA}" type="slidenum">
              <a:rPr lang="en-CA" noProof="0" smtClean="0"/>
              <a:pPr/>
              <a:t>‹#›</a:t>
            </a:fld>
            <a:endParaRPr lang="en-CA" sz="1050" noProof="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p>
            <a:r>
              <a:rPr lang="en-CA"/>
              <a:t>www.crwdp.ca</a:t>
            </a:r>
            <a:endParaRPr lang="en-CA" sz="1050" dirty="0"/>
          </a:p>
        </p:txBody>
      </p:sp>
      <p:sp>
        <p:nvSpPr>
          <p:cNvPr id="4" name="Slide Number Placeholder 3"/>
          <p:cNvSpPr>
            <a:spLocks noGrp="1"/>
          </p:cNvSpPr>
          <p:nvPr>
            <p:ph type="sldNum" sz="quarter" idx="11"/>
          </p:nvPr>
        </p:nvSpPr>
        <p:spPr/>
        <p:txBody>
          <a:bodyPr/>
          <a:lstStyle/>
          <a:p>
            <a:fld id="{F2277E5E-F1C0-4E18-B07D-A6D982F3D0AA}" type="slidenum">
              <a:rPr lang="en-CA" smtClean="0"/>
              <a:pPr/>
              <a:t>‹#›</a:t>
            </a:fld>
            <a:endParaRPr lang="en-CA" sz="1050" dirty="0"/>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p>
            <a:r>
              <a:rPr lang="en-CA" dirty="0"/>
              <a:t>www.crwdp.ca</a:t>
            </a:r>
            <a:endParaRPr lang="en-CA" sz="1050" dirty="0"/>
          </a:p>
        </p:txBody>
      </p:sp>
      <p:sp>
        <p:nvSpPr>
          <p:cNvPr id="4" name="Slide Number Placeholder 3"/>
          <p:cNvSpPr>
            <a:spLocks noGrp="1"/>
          </p:cNvSpPr>
          <p:nvPr>
            <p:ph type="sldNum" sz="quarter" idx="11"/>
          </p:nvPr>
        </p:nvSpPr>
        <p:spPr/>
        <p:txBody>
          <a:bodyPr/>
          <a:lstStyle/>
          <a:p>
            <a:fld id="{F2277E5E-F1C0-4E18-B07D-A6D982F3D0AA}" type="slidenum">
              <a:rPr lang="en-CA" noProof="0" smtClean="0"/>
              <a:pPr/>
              <a:t>‹#›</a:t>
            </a:fld>
            <a:endParaRPr lang="en-CA" sz="1050" noProof="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85800" y="6172200"/>
            <a:ext cx="3886200" cy="457200"/>
          </a:xfrm>
          <a:prstGeom prst="rect">
            <a:avLst/>
          </a:prstGeom>
        </p:spPr>
        <p:txBody>
          <a:bodyPr/>
          <a:lstStyle/>
          <a:p>
            <a:r>
              <a:rPr lang="en-CA" dirty="0"/>
              <a:t>www.crwdp.ca</a:t>
            </a:r>
            <a:endParaRPr lang="en-CA" sz="1050" dirty="0"/>
          </a:p>
        </p:txBody>
      </p:sp>
      <p:sp>
        <p:nvSpPr>
          <p:cNvPr id="4" name="Slide Number Placeholder 3"/>
          <p:cNvSpPr>
            <a:spLocks noGrp="1"/>
          </p:cNvSpPr>
          <p:nvPr>
            <p:ph type="sldNum" sz="quarter" idx="11"/>
          </p:nvPr>
        </p:nvSpPr>
        <p:spPr/>
        <p:txBody>
          <a:bodyPr/>
          <a:lstStyle/>
          <a:p>
            <a:fld id="{F2277E5E-F1C0-4E18-B07D-A6D982F3D0AA}" type="slidenum">
              <a:rPr lang="en-CA" noProof="0" smtClean="0"/>
              <a:pPr/>
              <a:t>‹#›</a:t>
            </a:fld>
            <a:endParaRPr lang="en-CA" sz="1050" noProof="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685800" y="1370013"/>
            <a:ext cx="77724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CA" noProof="0"/>
              <a:t>Click to edit Master title style</a:t>
            </a:r>
          </a:p>
        </p:txBody>
      </p:sp>
      <p:sp>
        <p:nvSpPr>
          <p:cNvPr id="1034" name="Rectangle 10"/>
          <p:cNvSpPr>
            <a:spLocks noGrp="1" noChangeArrowheads="1"/>
          </p:cNvSpPr>
          <p:nvPr>
            <p:ph type="body" idx="1"/>
          </p:nvPr>
        </p:nvSpPr>
        <p:spPr bwMode="auto">
          <a:xfrm>
            <a:off x="684214" y="2057400"/>
            <a:ext cx="7773987" cy="36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051" name="Rectangle 27"/>
          <p:cNvSpPr>
            <a:spLocks noGrp="1" noChangeArrowheads="1"/>
          </p:cNvSpPr>
          <p:nvPr>
            <p:ph type="sldNum" sz="quarter" idx="4"/>
          </p:nvPr>
        </p:nvSpPr>
        <p:spPr bwMode="auto">
          <a:xfrm>
            <a:off x="7772400" y="6172200"/>
            <a:ext cx="685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a:solidFill>
                  <a:srgbClr val="660066"/>
                </a:solidFill>
                <a:latin typeface="+mj-lt"/>
              </a:defRPr>
            </a:lvl1pPr>
          </a:lstStyle>
          <a:p>
            <a:fld id="{F2277E5E-F1C0-4E18-B07D-A6D982F3D0AA}" type="slidenum">
              <a:rPr lang="en-CA" smtClean="0"/>
              <a:pPr/>
              <a:t>‹#›</a:t>
            </a:fld>
            <a:endParaRPr lang="en-CA" sz="1050" dirty="0"/>
          </a:p>
        </p:txBody>
      </p:sp>
    </p:spTree>
  </p:cSld>
  <p:clrMap bg1="lt1" tx1="dk1" bg2="lt2" tx2="dk2" accent1="accent1" accent2="accent2" accent3="accent3" accent4="accent4" accent5="accent5" accent6="accent6" hlink="hlink" folHlink="folHlink"/>
  <p:sldLayoutIdLst>
    <p:sldLayoutId id="2147483649" r:id="rId1"/>
    <p:sldLayoutId id="2147483676" r:id="rId2"/>
    <p:sldLayoutId id="2147483650" r:id="rId3"/>
    <p:sldLayoutId id="2147483651" r:id="rId4"/>
    <p:sldLayoutId id="2147483660" r:id="rId5"/>
    <p:sldLayoutId id="2147483675" r:id="rId6"/>
    <p:sldLayoutId id="2147483690" r:id="rId7"/>
    <p:sldLayoutId id="2147483674" r:id="rId8"/>
    <p:sldLayoutId id="2147483673"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hf hdr="0" ftr="0" dt="0"/>
  <p:txStyles>
    <p:titleStyle>
      <a:lvl1pPr algn="ctr" rtl="0" fontAlgn="base">
        <a:spcBef>
          <a:spcPct val="0"/>
        </a:spcBef>
        <a:spcAft>
          <a:spcPct val="0"/>
        </a:spcAft>
        <a:defRPr sz="1800" b="1">
          <a:solidFill>
            <a:srgbClr val="660066"/>
          </a:solidFill>
          <a:latin typeface="+mj-lt"/>
          <a:ea typeface="+mj-ea"/>
          <a:cs typeface="+mj-cs"/>
        </a:defRPr>
      </a:lvl1pPr>
      <a:lvl2pPr algn="l" rtl="0" fontAlgn="base">
        <a:spcBef>
          <a:spcPct val="0"/>
        </a:spcBef>
        <a:spcAft>
          <a:spcPct val="0"/>
        </a:spcAft>
        <a:defRPr sz="1800">
          <a:solidFill>
            <a:srgbClr val="0034AB"/>
          </a:solidFill>
          <a:latin typeface="Arial" charset="0"/>
          <a:ea typeface="ＭＳ Ｐゴシック" pitchFamily="1" charset="-128"/>
        </a:defRPr>
      </a:lvl2pPr>
      <a:lvl3pPr algn="l" rtl="0" fontAlgn="base">
        <a:spcBef>
          <a:spcPct val="0"/>
        </a:spcBef>
        <a:spcAft>
          <a:spcPct val="0"/>
        </a:spcAft>
        <a:defRPr sz="1800">
          <a:solidFill>
            <a:srgbClr val="0034AB"/>
          </a:solidFill>
          <a:latin typeface="Arial" charset="0"/>
          <a:ea typeface="ＭＳ Ｐゴシック" pitchFamily="1" charset="-128"/>
        </a:defRPr>
      </a:lvl3pPr>
      <a:lvl4pPr algn="l" rtl="0" fontAlgn="base">
        <a:spcBef>
          <a:spcPct val="0"/>
        </a:spcBef>
        <a:spcAft>
          <a:spcPct val="0"/>
        </a:spcAft>
        <a:defRPr sz="1800">
          <a:solidFill>
            <a:srgbClr val="0034AB"/>
          </a:solidFill>
          <a:latin typeface="Arial" charset="0"/>
          <a:ea typeface="ＭＳ Ｐゴシック" pitchFamily="1" charset="-128"/>
        </a:defRPr>
      </a:lvl4pPr>
      <a:lvl5pPr algn="l" rtl="0" fontAlgn="base">
        <a:spcBef>
          <a:spcPct val="0"/>
        </a:spcBef>
        <a:spcAft>
          <a:spcPct val="0"/>
        </a:spcAft>
        <a:defRPr sz="1800">
          <a:solidFill>
            <a:srgbClr val="0034AB"/>
          </a:solidFill>
          <a:latin typeface="Arial" charset="0"/>
          <a:ea typeface="ＭＳ Ｐゴシック" pitchFamily="1" charset="-128"/>
        </a:defRPr>
      </a:lvl5pPr>
      <a:lvl6pPr marL="342900" algn="l" rtl="0" fontAlgn="base">
        <a:spcBef>
          <a:spcPct val="0"/>
        </a:spcBef>
        <a:spcAft>
          <a:spcPct val="0"/>
        </a:spcAft>
        <a:defRPr sz="1800">
          <a:solidFill>
            <a:srgbClr val="0034AB"/>
          </a:solidFill>
          <a:latin typeface="Arial" charset="0"/>
          <a:ea typeface="ＭＳ Ｐゴシック" pitchFamily="1" charset="-128"/>
        </a:defRPr>
      </a:lvl6pPr>
      <a:lvl7pPr marL="685800" algn="l" rtl="0" fontAlgn="base">
        <a:spcBef>
          <a:spcPct val="0"/>
        </a:spcBef>
        <a:spcAft>
          <a:spcPct val="0"/>
        </a:spcAft>
        <a:defRPr sz="1800">
          <a:solidFill>
            <a:srgbClr val="0034AB"/>
          </a:solidFill>
          <a:latin typeface="Arial" charset="0"/>
          <a:ea typeface="ＭＳ Ｐゴシック" pitchFamily="1" charset="-128"/>
        </a:defRPr>
      </a:lvl7pPr>
      <a:lvl8pPr marL="1028700" algn="l" rtl="0" fontAlgn="base">
        <a:spcBef>
          <a:spcPct val="0"/>
        </a:spcBef>
        <a:spcAft>
          <a:spcPct val="0"/>
        </a:spcAft>
        <a:defRPr sz="1800">
          <a:solidFill>
            <a:srgbClr val="0034AB"/>
          </a:solidFill>
          <a:latin typeface="Arial" charset="0"/>
          <a:ea typeface="ＭＳ Ｐゴシック" pitchFamily="1" charset="-128"/>
        </a:defRPr>
      </a:lvl8pPr>
      <a:lvl9pPr marL="1371600" algn="l" rtl="0" fontAlgn="base">
        <a:spcBef>
          <a:spcPct val="0"/>
        </a:spcBef>
        <a:spcAft>
          <a:spcPct val="0"/>
        </a:spcAft>
        <a:defRPr sz="1800">
          <a:solidFill>
            <a:srgbClr val="0034AB"/>
          </a:solidFill>
          <a:latin typeface="Arial" charset="0"/>
          <a:ea typeface="ＭＳ Ｐゴシック" pitchFamily="1" charset="-128"/>
        </a:defRPr>
      </a:lvl9pPr>
    </p:titleStyle>
    <p:bodyStyle>
      <a:lvl1pPr marL="257175" indent="-257175" algn="l" rtl="0" fontAlgn="base">
        <a:spcBef>
          <a:spcPct val="20000"/>
        </a:spcBef>
        <a:spcAft>
          <a:spcPct val="0"/>
        </a:spcAft>
        <a:defRPr>
          <a:solidFill>
            <a:srgbClr val="656565"/>
          </a:solidFill>
          <a:latin typeface="+mn-lt"/>
          <a:ea typeface="+mn-ea"/>
          <a:cs typeface="+mn-cs"/>
        </a:defRPr>
      </a:lvl1pPr>
      <a:lvl2pPr marL="557213" indent="-214313" algn="l" rtl="0" fontAlgn="base">
        <a:spcBef>
          <a:spcPct val="20000"/>
        </a:spcBef>
        <a:spcAft>
          <a:spcPct val="0"/>
        </a:spcAft>
        <a:defRPr>
          <a:solidFill>
            <a:srgbClr val="656565"/>
          </a:solidFill>
          <a:latin typeface="+mn-lt"/>
          <a:ea typeface="+mn-ea"/>
        </a:defRPr>
      </a:lvl2pPr>
      <a:lvl3pPr marL="814388" indent="-171450" algn="l" rtl="0" fontAlgn="base">
        <a:spcBef>
          <a:spcPct val="20000"/>
        </a:spcBef>
        <a:spcAft>
          <a:spcPct val="0"/>
        </a:spcAft>
        <a:defRPr>
          <a:solidFill>
            <a:srgbClr val="656565"/>
          </a:solidFill>
          <a:latin typeface="+mn-lt"/>
          <a:ea typeface="+mn-ea"/>
        </a:defRPr>
      </a:lvl3pPr>
      <a:lvl4pPr marL="1071563" indent="-171450" algn="l" rtl="0" fontAlgn="base">
        <a:spcBef>
          <a:spcPct val="20000"/>
        </a:spcBef>
        <a:spcAft>
          <a:spcPct val="0"/>
        </a:spcAft>
        <a:buChar char="–"/>
        <a:defRPr>
          <a:solidFill>
            <a:srgbClr val="656565"/>
          </a:solidFill>
          <a:latin typeface="+mn-lt"/>
          <a:ea typeface="+mn-ea"/>
        </a:defRPr>
      </a:lvl4pPr>
      <a:lvl5pPr marL="1328738" indent="-171450" algn="l" rtl="0" fontAlgn="base">
        <a:spcBef>
          <a:spcPct val="20000"/>
        </a:spcBef>
        <a:spcAft>
          <a:spcPct val="0"/>
        </a:spcAft>
        <a:buChar char="»"/>
        <a:defRPr>
          <a:solidFill>
            <a:srgbClr val="656565"/>
          </a:solidFill>
          <a:latin typeface="+mn-lt"/>
          <a:ea typeface="+mn-ea"/>
        </a:defRPr>
      </a:lvl5pPr>
      <a:lvl6pPr marL="1671638" indent="-171450" algn="l" rtl="0" fontAlgn="base">
        <a:spcBef>
          <a:spcPct val="20000"/>
        </a:spcBef>
        <a:spcAft>
          <a:spcPct val="0"/>
        </a:spcAft>
        <a:buChar char="»"/>
        <a:defRPr>
          <a:solidFill>
            <a:srgbClr val="656565"/>
          </a:solidFill>
          <a:latin typeface="+mn-lt"/>
          <a:ea typeface="+mn-ea"/>
        </a:defRPr>
      </a:lvl6pPr>
      <a:lvl7pPr marL="2014538" indent="-171450" algn="l" rtl="0" fontAlgn="base">
        <a:spcBef>
          <a:spcPct val="20000"/>
        </a:spcBef>
        <a:spcAft>
          <a:spcPct val="0"/>
        </a:spcAft>
        <a:buChar char="»"/>
        <a:defRPr>
          <a:solidFill>
            <a:srgbClr val="656565"/>
          </a:solidFill>
          <a:latin typeface="+mn-lt"/>
          <a:ea typeface="+mn-ea"/>
        </a:defRPr>
      </a:lvl7pPr>
      <a:lvl8pPr marL="2357438" indent="-171450" algn="l" rtl="0" fontAlgn="base">
        <a:spcBef>
          <a:spcPct val="20000"/>
        </a:spcBef>
        <a:spcAft>
          <a:spcPct val="0"/>
        </a:spcAft>
        <a:buChar char="»"/>
        <a:defRPr>
          <a:solidFill>
            <a:srgbClr val="656565"/>
          </a:solidFill>
          <a:latin typeface="+mn-lt"/>
          <a:ea typeface="+mn-ea"/>
        </a:defRPr>
      </a:lvl8pPr>
      <a:lvl9pPr marL="2700338" indent="-171450" algn="l" rtl="0" fontAlgn="base">
        <a:spcBef>
          <a:spcPct val="20000"/>
        </a:spcBef>
        <a:spcAft>
          <a:spcPct val="0"/>
        </a:spcAft>
        <a:buChar char="»"/>
        <a:defRPr>
          <a:solidFill>
            <a:srgbClr val="656565"/>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www.crwdp.ca</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779DD7-2BA2-4128-BBFB-E6A80CCC8F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www.crwdp.ca</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C4D5AA-FE77-4E61-B135-8A5D007B6E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CA56F2-3971-4969-B496-6AEBDC6BDDCE}"/>
              </a:ext>
            </a:extLst>
          </p:cNvPr>
          <p:cNvSpPr>
            <a:spLocks noGrp="1"/>
          </p:cNvSpPr>
          <p:nvPr>
            <p:ph type="subTitle" idx="1"/>
          </p:nvPr>
        </p:nvSpPr>
        <p:spPr>
          <a:xfrm>
            <a:off x="685800" y="1371601"/>
            <a:ext cx="7772400" cy="4495800"/>
          </a:xfrm>
        </p:spPr>
        <p:txBody>
          <a:bodyPr/>
          <a:lstStyle/>
          <a:p>
            <a:pPr algn="ctr">
              <a:spcAft>
                <a:spcPts val="660"/>
              </a:spcAft>
            </a:pPr>
            <a:r>
              <a:rPr lang="en-US" sz="2800" b="1" i="0" dirty="0">
                <a:solidFill>
                  <a:srgbClr val="561B58"/>
                </a:solidFill>
                <a:effectLst/>
                <a:latin typeface="Verdana" panose="020B0604030504040204" pitchFamily="34" charset="0"/>
              </a:rPr>
              <a:t>Disability and Work in Canada 2020</a:t>
            </a:r>
          </a:p>
          <a:p>
            <a:pPr algn="ctr">
              <a:spcAft>
                <a:spcPts val="660"/>
              </a:spcAft>
            </a:pPr>
            <a:r>
              <a:rPr lang="en-CA" sz="2800" b="1" dirty="0">
                <a:solidFill>
                  <a:srgbClr val="561B58"/>
                </a:solidFill>
                <a:latin typeface="Verdana" panose="020B0604030504040204" pitchFamily="34" charset="0"/>
              </a:rPr>
              <a:t>Virtual Conference</a:t>
            </a:r>
          </a:p>
          <a:p>
            <a:pPr algn="ctr"/>
            <a:r>
              <a:rPr lang="en-US" sz="2800" b="1" kern="1200" dirty="0">
                <a:solidFill>
                  <a:srgbClr val="00B050"/>
                </a:solidFill>
                <a:latin typeface="Corbel" panose="020B0503020204020204" pitchFamily="34" charset="0"/>
              </a:rPr>
              <a:t>The Strategy in Action—Pathways and Impacts</a:t>
            </a:r>
            <a:endParaRPr lang="en-CA" sz="2800" b="1" kern="1200" dirty="0">
              <a:solidFill>
                <a:srgbClr val="00B050"/>
              </a:solidFill>
              <a:latin typeface="Corbel" panose="020B0503020204020204" pitchFamily="34" charset="0"/>
            </a:endParaRPr>
          </a:p>
          <a:p>
            <a:endParaRPr lang="en-CA" sz="2400" b="1" kern="1200" dirty="0">
              <a:solidFill>
                <a:schemeClr val="tx1"/>
              </a:solidFill>
              <a:latin typeface="Corbel" panose="020B0503020204020204" pitchFamily="34" charset="0"/>
            </a:endParaRPr>
          </a:p>
          <a:p>
            <a:pPr algn="ctr"/>
            <a:r>
              <a:rPr lang="en-CA" sz="2000" b="1" i="0" dirty="0">
                <a:solidFill>
                  <a:srgbClr val="333333"/>
                </a:solidFill>
                <a:effectLst/>
                <a:latin typeface="Verdana" panose="020B0604030504040204" pitchFamily="34" charset="0"/>
              </a:rPr>
              <a:t>Conference dates:</a:t>
            </a:r>
          </a:p>
          <a:p>
            <a:pPr algn="ctr"/>
            <a:endParaRPr lang="en-CA" sz="2000" b="1" dirty="0">
              <a:solidFill>
                <a:srgbClr val="333333"/>
              </a:solidFill>
              <a:latin typeface="Verdana" panose="020B0604030504040204" pitchFamily="34" charset="0"/>
            </a:endParaRPr>
          </a:p>
          <a:p>
            <a:pPr algn="ctr"/>
            <a:r>
              <a:rPr lang="en-CA" sz="2000" b="1" i="0" dirty="0">
                <a:solidFill>
                  <a:srgbClr val="333333"/>
                </a:solidFill>
                <a:effectLst/>
                <a:latin typeface="Verdana" panose="020B0604030504040204" pitchFamily="34" charset="0"/>
              </a:rPr>
              <a:t>November 25 &amp; 26 and December 1 &amp; 2</a:t>
            </a:r>
          </a:p>
          <a:p>
            <a:pPr algn="ctr"/>
            <a:endParaRPr lang="en-CA" sz="2000" b="1" kern="1200" dirty="0">
              <a:solidFill>
                <a:schemeClr val="tx1"/>
              </a:solidFill>
              <a:latin typeface="Verdana" panose="020B0604030504040204" pitchFamily="34" charset="0"/>
            </a:endParaRPr>
          </a:p>
          <a:p>
            <a:pPr algn="ctr"/>
            <a:r>
              <a:rPr lang="en-CA" sz="2000" dirty="0">
                <a:solidFill>
                  <a:schemeClr val="tx1"/>
                </a:solidFill>
                <a:latin typeface="Corbel" panose="020B0503020204020204" pitchFamily="34" charset="0"/>
              </a:rPr>
              <a:t>Conference Twitter Hashtag </a:t>
            </a:r>
            <a:r>
              <a:rPr lang="en-CA" sz="2800" b="1" kern="1200" dirty="0">
                <a:solidFill>
                  <a:srgbClr val="00B050"/>
                </a:solidFill>
                <a:latin typeface="Corbel" panose="020B0503020204020204" pitchFamily="34" charset="0"/>
              </a:rPr>
              <a:t>#DWCanada</a:t>
            </a:r>
          </a:p>
          <a:p>
            <a:pPr algn="ctr"/>
            <a:endParaRPr lang="en-CA" sz="2000" kern="1200" dirty="0">
              <a:solidFill>
                <a:schemeClr val="tx1"/>
              </a:solidFill>
              <a:latin typeface="Corbel" panose="020B0503020204020204" pitchFamily="34" charset="0"/>
            </a:endParaRPr>
          </a:p>
        </p:txBody>
      </p:sp>
      <p:pic>
        <p:nvPicPr>
          <p:cNvPr id="5" name="Content Placeholder 4">
            <a:extLst>
              <a:ext uri="{FF2B5EF4-FFF2-40B4-BE49-F238E27FC236}">
                <a16:creationId xmlns:a16="http://schemas.microsoft.com/office/drawing/2014/main" id="{8635E144-F015-40A3-B871-9EA3400A7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333500" y="43585"/>
            <a:ext cx="6477000" cy="1179004"/>
          </a:xfrm>
          <a:prstGeom prst="rect">
            <a:avLst/>
          </a:prstGeom>
        </p:spPr>
      </p:pic>
    </p:spTree>
    <p:extLst>
      <p:ext uri="{BB962C8B-B14F-4D97-AF65-F5344CB8AC3E}">
        <p14:creationId xmlns:p14="http://schemas.microsoft.com/office/powerpoint/2010/main" val="95903106"/>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119631" y="1371600"/>
            <a:ext cx="8839199" cy="1600200"/>
          </a:xfrm>
        </p:spPr>
        <p:txBody>
          <a:bodyPr/>
          <a:lstStyle/>
          <a:p>
            <a:r>
              <a:rPr lang="en-CA" dirty="0"/>
              <a:t>R</a:t>
            </a:r>
            <a:r>
              <a:rPr lang="en-CA" b="0" dirty="0"/>
              <a:t>ecognizing the </a:t>
            </a:r>
            <a:r>
              <a:rPr lang="en-CA" dirty="0"/>
              <a:t>V</a:t>
            </a:r>
            <a:r>
              <a:rPr lang="en-CA" b="0" dirty="0"/>
              <a:t>alue of </a:t>
            </a:r>
            <a:r>
              <a:rPr lang="en-CA" b="0" dirty="0" err="1"/>
              <a:t>e</a:t>
            </a:r>
            <a:r>
              <a:rPr lang="en-CA" dirty="0" err="1"/>
              <a:t>MP</a:t>
            </a:r>
            <a:r>
              <a:rPr lang="en-CA" b="0" dirty="0" err="1"/>
              <a:t>loyees</a:t>
            </a:r>
            <a:r>
              <a:rPr lang="en-CA" dirty="0"/>
              <a:t> </a:t>
            </a:r>
            <a:br>
              <a:rPr lang="en-CA" dirty="0"/>
            </a:br>
            <a:r>
              <a:rPr lang="en-CA" b="0" dirty="0"/>
              <a:t>with </a:t>
            </a:r>
            <a:r>
              <a:rPr lang="en-CA" dirty="0"/>
              <a:t>E</a:t>
            </a:r>
            <a:r>
              <a:rPr lang="en-CA" b="0" dirty="0"/>
              <a:t>pisodic</a:t>
            </a:r>
            <a:r>
              <a:rPr lang="en-CA" dirty="0"/>
              <a:t> D</a:t>
            </a:r>
            <a:r>
              <a:rPr lang="en-CA" b="0" dirty="0"/>
              <a:t>isabilities</a:t>
            </a:r>
            <a:br>
              <a:rPr lang="en-CA" b="0" dirty="0"/>
            </a:br>
            <a:br>
              <a:rPr lang="en-CA" b="0" dirty="0"/>
            </a:br>
            <a:r>
              <a:rPr lang="en-CA" sz="2800" dirty="0"/>
              <a:t>REVAMPED</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533400" y="3657600"/>
            <a:ext cx="4191001" cy="1600200"/>
          </a:xfrm>
        </p:spPr>
        <p:txBody>
          <a:bodyPr/>
          <a:lstStyle/>
          <a:p>
            <a:r>
              <a:rPr lang="en-US" dirty="0">
                <a:solidFill>
                  <a:schemeClr val="tx1"/>
                </a:solidFill>
              </a:rPr>
              <a:t>Melissa Egan</a:t>
            </a:r>
          </a:p>
          <a:p>
            <a:r>
              <a:rPr lang="en-US" dirty="0">
                <a:solidFill>
                  <a:schemeClr val="tx1"/>
                </a:solidFill>
              </a:rPr>
              <a:t>National Lead, Episodic Disabilities</a:t>
            </a:r>
          </a:p>
          <a:p>
            <a:r>
              <a:rPr lang="en-US" sz="2000" b="1" i="1" dirty="0">
                <a:solidFill>
                  <a:schemeClr val="tx1"/>
                </a:solidFill>
              </a:rPr>
              <a:t>Realize, </a:t>
            </a:r>
            <a:r>
              <a:rPr lang="en-US" b="1" dirty="0" err="1">
                <a:solidFill>
                  <a:srgbClr val="660066"/>
                </a:solidFill>
                <a:latin typeface="Rockwell" panose="02060603020205020403" pitchFamily="18" charset="77"/>
                <a:ea typeface="+mj-ea"/>
                <a:cs typeface="+mj-cs"/>
              </a:rPr>
              <a:t>www.realizecanada.org</a:t>
            </a:r>
            <a:endParaRPr lang="en-US" b="1" dirty="0">
              <a:solidFill>
                <a:srgbClr val="660066"/>
              </a:solidFill>
              <a:latin typeface="Rockwell" panose="02060603020205020403" pitchFamily="18" charset="77"/>
              <a:ea typeface="+mj-ea"/>
              <a:cs typeface="+mj-cs"/>
            </a:endParaRPr>
          </a:p>
          <a:p>
            <a:r>
              <a:rPr lang="en-US" dirty="0" err="1">
                <a:solidFill>
                  <a:schemeClr val="tx1"/>
                </a:solidFill>
              </a:rPr>
              <a:t>melissae@realizecanada.org</a:t>
            </a:r>
            <a:endParaRPr lang="en-CA" b="1" i="1" dirty="0">
              <a:solidFill>
                <a:schemeClr val="tx1"/>
              </a:solidFill>
            </a:endParaRP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pic>
        <p:nvPicPr>
          <p:cNvPr id="6" name="Picture 5" descr="Realize_E_VER_POSC.jpg">
            <a:extLst>
              <a:ext uri="{FF2B5EF4-FFF2-40B4-BE49-F238E27FC236}">
                <a16:creationId xmlns:a16="http://schemas.microsoft.com/office/drawing/2014/main" id="{03A466EB-6A5C-7D46-8B2D-448EDF83D8B2}"/>
              </a:ext>
            </a:extLst>
          </p:cNvPr>
          <p:cNvPicPr/>
          <p:nvPr/>
        </p:nvPicPr>
        <p:blipFill>
          <a:blip r:embed="rId4"/>
          <a:stretch>
            <a:fillRect/>
          </a:stretch>
        </p:blipFill>
        <p:spPr>
          <a:xfrm>
            <a:off x="6681795" y="4800600"/>
            <a:ext cx="2286000" cy="1905000"/>
          </a:xfrm>
          <a:prstGeom prst="rect">
            <a:avLst/>
          </a:prstGeom>
        </p:spPr>
      </p:pic>
    </p:spTree>
    <p:extLst>
      <p:ext uri="{BB962C8B-B14F-4D97-AF65-F5344CB8AC3E}">
        <p14:creationId xmlns:p14="http://schemas.microsoft.com/office/powerpoint/2010/main" val="3895901475"/>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85800" y="1752600"/>
            <a:ext cx="7772400" cy="533400"/>
          </a:xfrm>
        </p:spPr>
        <p:txBody>
          <a:bodyPr/>
          <a:lstStyle/>
          <a:p>
            <a:r>
              <a:rPr lang="en-US" b="0" dirty="0"/>
              <a:t>Who is </a:t>
            </a:r>
            <a:r>
              <a:rPr lang="en-US" i="1" dirty="0"/>
              <a:t>Realize</a:t>
            </a:r>
            <a:r>
              <a:rPr lang="en-US" dirty="0"/>
              <a:t>?</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85800" y="2514600"/>
            <a:ext cx="7772400" cy="3657600"/>
          </a:xfrm>
        </p:spPr>
        <p:txBody>
          <a:bodyPr/>
          <a:lstStyle/>
          <a:p>
            <a:pPr>
              <a:spcBef>
                <a:spcPts val="0"/>
              </a:spcBef>
              <a:defRPr sz="2000"/>
            </a:pPr>
            <a:r>
              <a:rPr lang="en-US" b="1" i="1" dirty="0">
                <a:solidFill>
                  <a:schemeClr val="tx1"/>
                </a:solidFill>
              </a:rPr>
              <a:t>Realize</a:t>
            </a:r>
            <a:r>
              <a:rPr lang="en-US" dirty="0">
                <a:solidFill>
                  <a:schemeClr val="tx1"/>
                </a:solidFill>
              </a:rPr>
              <a:t> is a national non-profit with the aim of fostering positive change for people living with HIV and other episodic disabilities. </a:t>
            </a:r>
          </a:p>
          <a:p>
            <a:pPr>
              <a:spcBef>
                <a:spcPts val="0"/>
              </a:spcBef>
              <a:defRPr sz="2000"/>
            </a:pPr>
            <a:endParaRPr lang="en-US" dirty="0">
              <a:solidFill>
                <a:schemeClr val="tx1"/>
              </a:solidFill>
            </a:endParaRPr>
          </a:p>
          <a:p>
            <a:pPr>
              <a:spcBef>
                <a:spcPts val="0"/>
              </a:spcBef>
              <a:defRPr sz="2000"/>
            </a:pPr>
            <a:r>
              <a:rPr lang="en-US" dirty="0">
                <a:solidFill>
                  <a:schemeClr val="tx1"/>
                </a:solidFill>
              </a:rPr>
              <a:t>Established in 1998, </a:t>
            </a:r>
            <a:r>
              <a:rPr lang="en-US" b="1" i="1" dirty="0">
                <a:solidFill>
                  <a:schemeClr val="tx1"/>
                </a:solidFill>
              </a:rPr>
              <a:t>Realize</a:t>
            </a:r>
            <a:r>
              <a:rPr lang="en-US" dirty="0">
                <a:solidFill>
                  <a:schemeClr val="tx1"/>
                </a:solidFill>
              </a:rPr>
              <a:t> (formerly known as the Canadian Working Group on HIV and Rehabilitation) emerged as an innovator in bridging the traditionally separate worlds of HIV, disability and rehabilitation</a:t>
            </a:r>
          </a:p>
          <a:p>
            <a:pPr>
              <a:spcBef>
                <a:spcPts val="0"/>
              </a:spcBef>
              <a:defRPr sz="2000"/>
            </a:pPr>
            <a:endParaRPr lang="en-US" dirty="0">
              <a:solidFill>
                <a:schemeClr val="tx1"/>
              </a:solidFill>
            </a:endParaRPr>
          </a:p>
          <a:p>
            <a:pPr>
              <a:spcBef>
                <a:spcPts val="0"/>
              </a:spcBef>
              <a:defRPr sz="2000"/>
            </a:pPr>
            <a:r>
              <a:rPr lang="en-US" dirty="0">
                <a:solidFill>
                  <a:schemeClr val="tx1"/>
                </a:solidFill>
              </a:rPr>
              <a:t>Our goal is that through our work, the daily lives of people living with episodic disabilities are improved in direct and meaningful ways by research, education, and policy and practice change. </a:t>
            </a: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extLst>
      <p:ext uri="{BB962C8B-B14F-4D97-AF65-F5344CB8AC3E}">
        <p14:creationId xmlns:p14="http://schemas.microsoft.com/office/powerpoint/2010/main" val="2166110979"/>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94267" y="1600200"/>
            <a:ext cx="7772400" cy="533400"/>
          </a:xfrm>
        </p:spPr>
        <p:txBody>
          <a:bodyPr/>
          <a:lstStyle/>
          <a:p>
            <a:r>
              <a:rPr lang="en-US" dirty="0"/>
              <a:t>Our Work in Episodic Disability</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85799" y="2514600"/>
            <a:ext cx="7780867" cy="3810000"/>
          </a:xfrm>
        </p:spPr>
        <p:txBody>
          <a:bodyPr/>
          <a:lstStyle/>
          <a:p>
            <a:pPr marL="285750" indent="-285750">
              <a:buFont typeface="Arial" panose="020B0604020202020204" pitchFamily="34" charset="0"/>
              <a:buChar char="•"/>
            </a:pPr>
            <a:r>
              <a:rPr lang="en-CA" dirty="0">
                <a:solidFill>
                  <a:schemeClr val="tx1"/>
                </a:solidFill>
              </a:rPr>
              <a:t>Secretariat for the National Episodic Disability Forum (EDF)</a:t>
            </a:r>
          </a:p>
          <a:p>
            <a:pPr marL="285750" indent="-285750">
              <a:buFont typeface="Arial" panose="020B0604020202020204" pitchFamily="34" charset="0"/>
              <a:buChar char="•"/>
            </a:pPr>
            <a:endParaRPr lang="en-CA" dirty="0">
              <a:solidFill>
                <a:schemeClr val="tx1"/>
              </a:solidFill>
            </a:endParaRPr>
          </a:p>
          <a:p>
            <a:pPr marL="285750" indent="-285750">
              <a:buFont typeface="Arial" panose="020B0604020202020204" pitchFamily="34" charset="0"/>
              <a:buChar char="•"/>
            </a:pPr>
            <a:r>
              <a:rPr lang="en-CA" dirty="0">
                <a:solidFill>
                  <a:schemeClr val="tx1"/>
                </a:solidFill>
              </a:rPr>
              <a:t>Development of reports, policy briefs, white papers, statements of common concern, and committee presentations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Knowledge Mobilization Partner on national and provincial grants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Active policy change work with government representatives and advocacy groups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Accredited online training for HR Professionals</a:t>
            </a:r>
            <a:endParaRPr lang="en-CA" sz="1600" dirty="0">
              <a:solidFill>
                <a:schemeClr val="tx1"/>
              </a:solidFill>
            </a:endParaRP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extLst>
      <p:ext uri="{BB962C8B-B14F-4D97-AF65-F5344CB8AC3E}">
        <p14:creationId xmlns:p14="http://schemas.microsoft.com/office/powerpoint/2010/main" val="3681772259"/>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94267" y="1219200"/>
            <a:ext cx="7772400" cy="533400"/>
          </a:xfrm>
        </p:spPr>
        <p:txBody>
          <a:bodyPr/>
          <a:lstStyle/>
          <a:p>
            <a:r>
              <a:rPr lang="en-US" dirty="0"/>
              <a:t>About the REVAMPED Project</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94267" y="1981200"/>
            <a:ext cx="7916333" cy="4648200"/>
          </a:xfrm>
        </p:spPr>
        <p:txBody>
          <a:bodyPr/>
          <a:lstStyle/>
          <a:p>
            <a:pPr marL="285750" lvl="0" indent="-285750">
              <a:buFont typeface="Arial" panose="020B0604020202020204" pitchFamily="34" charset="0"/>
              <a:buChar char="•"/>
            </a:pPr>
            <a:r>
              <a:rPr lang="en-CA" dirty="0">
                <a:solidFill>
                  <a:schemeClr val="tx1"/>
                </a:solidFill>
              </a:rPr>
              <a:t>Our primary intention is to increase awareness of episodic disabilities amongst employers</a:t>
            </a:r>
          </a:p>
          <a:p>
            <a:pPr marL="285750" lvl="0" indent="-285750">
              <a:buFont typeface="Arial" panose="020B0604020202020204" pitchFamily="34" charset="0"/>
              <a:buChar char="•"/>
            </a:pPr>
            <a:endParaRPr lang="en-CA" dirty="0">
              <a:solidFill>
                <a:schemeClr val="tx1"/>
              </a:solidFill>
            </a:endParaRPr>
          </a:p>
          <a:p>
            <a:pPr marL="285750" lvl="0" indent="-285750">
              <a:buFont typeface="Arial" panose="020B0604020202020204" pitchFamily="34" charset="0"/>
              <a:buChar char="•"/>
            </a:pPr>
            <a:r>
              <a:rPr lang="en-CA" dirty="0">
                <a:solidFill>
                  <a:schemeClr val="tx1"/>
                </a:solidFill>
              </a:rPr>
              <a:t> Through project work, we hope to increase the understanding of employers about the challenges related to working and living with episodic disabilities</a:t>
            </a:r>
          </a:p>
          <a:p>
            <a:pPr marL="285750" lvl="0" indent="-285750">
              <a:buFont typeface="Arial" panose="020B0604020202020204" pitchFamily="34" charset="0"/>
              <a:buChar char="•"/>
            </a:pPr>
            <a:endParaRPr lang="en-CA" dirty="0">
              <a:solidFill>
                <a:schemeClr val="tx1"/>
              </a:solidFill>
            </a:endParaRPr>
          </a:p>
          <a:p>
            <a:pPr marL="285750" lvl="0" indent="-285750">
              <a:buFont typeface="Arial" panose="020B0604020202020204" pitchFamily="34" charset="0"/>
              <a:buChar char="•"/>
            </a:pPr>
            <a:r>
              <a:rPr lang="en-CA" dirty="0">
                <a:solidFill>
                  <a:schemeClr val="tx1"/>
                </a:solidFill>
              </a:rPr>
              <a:t>We will build the capacity of employers to respond effectively to the challenges facing people living with episodic disabilities</a:t>
            </a:r>
          </a:p>
          <a:p>
            <a:pPr marL="285750" lvl="0" indent="-285750">
              <a:buFont typeface="Arial" panose="020B0604020202020204" pitchFamily="34" charset="0"/>
              <a:buChar char="•"/>
            </a:pPr>
            <a:endParaRPr lang="en-CA" dirty="0">
              <a:solidFill>
                <a:schemeClr val="tx1"/>
              </a:solidFill>
            </a:endParaRPr>
          </a:p>
          <a:p>
            <a:pPr marL="285750" lvl="0" indent="-285750">
              <a:buFont typeface="Arial" panose="020B0604020202020204" pitchFamily="34" charset="0"/>
              <a:buChar char="•"/>
            </a:pPr>
            <a:r>
              <a:rPr lang="en-CA" dirty="0">
                <a:solidFill>
                  <a:schemeClr val="tx1"/>
                </a:solidFill>
              </a:rPr>
              <a:t>We facilitate professional networking opportunities for employers on leading accommodation practices </a:t>
            </a:r>
          </a:p>
          <a:p>
            <a:pPr marL="285750" lvl="0" indent="-285750">
              <a:buFont typeface="Arial" panose="020B0604020202020204" pitchFamily="34" charset="0"/>
              <a:buChar char="•"/>
            </a:pPr>
            <a:endParaRPr lang="en-CA" dirty="0">
              <a:solidFill>
                <a:schemeClr val="tx1"/>
              </a:solidFill>
            </a:endParaRPr>
          </a:p>
          <a:p>
            <a:pPr marL="285750" lvl="0" indent="-285750">
              <a:buFont typeface="Arial" panose="020B0604020202020204" pitchFamily="34" charset="0"/>
              <a:buChar char="•"/>
            </a:pPr>
            <a:r>
              <a:rPr lang="en-CA" dirty="0">
                <a:solidFill>
                  <a:schemeClr val="tx1"/>
                </a:solidFill>
              </a:rPr>
              <a:t>REVAMPED will also support people living with episodic disabilities to communicate effectively about their lived experience</a:t>
            </a: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extLst>
      <p:ext uri="{BB962C8B-B14F-4D97-AF65-F5344CB8AC3E}">
        <p14:creationId xmlns:p14="http://schemas.microsoft.com/office/powerpoint/2010/main" val="1814854390"/>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94267" y="1600200"/>
            <a:ext cx="7772400" cy="533400"/>
          </a:xfrm>
        </p:spPr>
        <p:txBody>
          <a:bodyPr/>
          <a:lstStyle/>
          <a:p>
            <a:r>
              <a:rPr lang="en-US" dirty="0"/>
              <a:t>What are the goals of the REVAMPED Project?</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94267" y="2697056"/>
            <a:ext cx="7772400" cy="2713144"/>
          </a:xfrm>
        </p:spPr>
        <p:txBody>
          <a:bodyPr/>
          <a:lstStyle/>
          <a:p>
            <a:pPr>
              <a:spcBef>
                <a:spcPts val="600"/>
              </a:spcBef>
            </a:pPr>
            <a:r>
              <a:rPr lang="en-CA" dirty="0">
                <a:solidFill>
                  <a:schemeClr val="tx1"/>
                </a:solidFill>
              </a:rPr>
              <a:t>These interventions will enhance the skills of participants, and connect them with employers who could provide them with work experience or enable them to start their own business. </a:t>
            </a:r>
          </a:p>
          <a:p>
            <a:pPr>
              <a:spcBef>
                <a:spcPts val="600"/>
              </a:spcBef>
            </a:pPr>
            <a:endParaRPr lang="en-CA" dirty="0">
              <a:solidFill>
                <a:schemeClr val="tx1"/>
              </a:solidFill>
            </a:endParaRPr>
          </a:p>
          <a:p>
            <a:pPr>
              <a:spcBef>
                <a:spcPts val="600"/>
              </a:spcBef>
            </a:pPr>
            <a:r>
              <a:rPr lang="en-CA" dirty="0">
                <a:solidFill>
                  <a:schemeClr val="tx1"/>
                </a:solidFill>
              </a:rPr>
              <a:t>Alliances between employers, and employees with episodic disabilities will serve to enhance the economic and social well-being of persons with disabilities, their families and communities by helping them improve their employability through increasing and facilitating access to job opportunities and ultimately enabling their labour market integration.</a:t>
            </a: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extLst>
      <p:ext uri="{BB962C8B-B14F-4D97-AF65-F5344CB8AC3E}">
        <p14:creationId xmlns:p14="http://schemas.microsoft.com/office/powerpoint/2010/main" val="3632801289"/>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94267" y="1600200"/>
            <a:ext cx="7772400" cy="533400"/>
          </a:xfrm>
        </p:spPr>
        <p:txBody>
          <a:bodyPr/>
          <a:lstStyle/>
          <a:p>
            <a:r>
              <a:rPr lang="en-US" dirty="0"/>
              <a:t>How are we doing this?</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85800" y="2514600"/>
            <a:ext cx="7543800" cy="3352800"/>
          </a:xfrm>
        </p:spPr>
        <p:txBody>
          <a:bodyPr/>
          <a:lstStyle/>
          <a:p>
            <a:pPr marL="285750" indent="-285750">
              <a:buFont typeface="Arial" panose="020B0604020202020204" pitchFamily="34" charset="0"/>
              <a:buChar char="•"/>
            </a:pPr>
            <a:r>
              <a:rPr lang="en-CA" dirty="0">
                <a:solidFill>
                  <a:schemeClr val="tx1"/>
                </a:solidFill>
              </a:rPr>
              <a:t>By convening both an Advisory Committee of people living with episodic disabilities and a Network of diverse employers.</a:t>
            </a:r>
          </a:p>
          <a:p>
            <a:pPr marL="285750" indent="-285750">
              <a:buFont typeface="Arial" panose="020B0604020202020204" pitchFamily="34" charset="0"/>
              <a:buChar char="•"/>
            </a:pPr>
            <a:endParaRPr lang="en-CA" dirty="0">
              <a:solidFill>
                <a:schemeClr val="tx1"/>
              </a:solidFill>
            </a:endParaRPr>
          </a:p>
          <a:p>
            <a:pPr marL="285750" indent="-285750">
              <a:buFont typeface="Arial" panose="020B0604020202020204" pitchFamily="34" charset="0"/>
              <a:buChar char="•"/>
            </a:pPr>
            <a:r>
              <a:rPr lang="en-CA" dirty="0">
                <a:solidFill>
                  <a:schemeClr val="tx1"/>
                </a:solidFill>
              </a:rPr>
              <a:t>Workplaces REVAMPED aims to facilitate connections and learning between workplaces and individuals seeking work. </a:t>
            </a:r>
          </a:p>
          <a:p>
            <a:pPr marL="285750" indent="-285750">
              <a:buFont typeface="Arial" panose="020B0604020202020204" pitchFamily="34" charset="0"/>
              <a:buChar char="•"/>
            </a:pPr>
            <a:endParaRPr lang="en-CA" dirty="0">
              <a:solidFill>
                <a:schemeClr val="tx1"/>
              </a:solidFill>
            </a:endParaRPr>
          </a:p>
          <a:p>
            <a:pPr marL="285750" indent="-285750">
              <a:buFont typeface="Arial" panose="020B0604020202020204" pitchFamily="34" charset="0"/>
              <a:buChar char="•"/>
            </a:pPr>
            <a:r>
              <a:rPr lang="en-CA" dirty="0">
                <a:solidFill>
                  <a:schemeClr val="tx1"/>
                </a:solidFill>
              </a:rPr>
              <a:t>REVAMPED assists individuals with episodic disabilities to develop additional self-advocacy skills and connects them with employers</a:t>
            </a:r>
          </a:p>
          <a:p>
            <a:r>
              <a:rPr lang="en-CA" dirty="0">
                <a:solidFill>
                  <a:schemeClr val="tx1"/>
                </a:solidFill>
              </a:rPr>
              <a:t> </a:t>
            </a: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Tree>
    <p:extLst>
      <p:ext uri="{BB962C8B-B14F-4D97-AF65-F5344CB8AC3E}">
        <p14:creationId xmlns:p14="http://schemas.microsoft.com/office/powerpoint/2010/main" val="210982681"/>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80820" y="1231066"/>
            <a:ext cx="7772400" cy="533400"/>
          </a:xfrm>
        </p:spPr>
        <p:txBody>
          <a:bodyPr/>
          <a:lstStyle/>
          <a:p>
            <a:r>
              <a:rPr lang="en-US" dirty="0"/>
              <a:t>What we’ve done so far…</a:t>
            </a:r>
            <a:endParaRPr lang="en-CA" dirty="0"/>
          </a:p>
        </p:txBody>
      </p:sp>
      <p:sp>
        <p:nvSpPr>
          <p:cNvPr id="3" name="Subtitle 2">
            <a:extLst>
              <a:ext uri="{FF2B5EF4-FFF2-40B4-BE49-F238E27FC236}">
                <a16:creationId xmlns:a16="http://schemas.microsoft.com/office/drawing/2014/main" id="{510D8A56-E69E-45F6-87AC-A904FE2ABF4A}"/>
              </a:ext>
            </a:extLst>
          </p:cNvPr>
          <p:cNvSpPr>
            <a:spLocks noGrp="1"/>
          </p:cNvSpPr>
          <p:nvPr>
            <p:ph type="subTitle" idx="1"/>
          </p:nvPr>
        </p:nvSpPr>
        <p:spPr>
          <a:xfrm>
            <a:off x="694267" y="1958788"/>
            <a:ext cx="7772400" cy="1905000"/>
          </a:xfrm>
        </p:spPr>
        <p:txBody>
          <a:bodyPr/>
          <a:lstStyle/>
          <a:p>
            <a:pPr marL="285750" indent="-285750">
              <a:buFont typeface="Arial" panose="020B0604020202020204" pitchFamily="34" charset="0"/>
              <a:buChar char="•"/>
            </a:pPr>
            <a:r>
              <a:rPr lang="en-CA" dirty="0">
                <a:solidFill>
                  <a:schemeClr val="tx1"/>
                </a:solidFill>
              </a:rPr>
              <a:t>Developed the workshop, “Episodic Disabilities @ Work” for any interested organization that includes a presentation from a person with lived experience of episodic disability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Created a Policy Brief entitled “Should I Tell Them?: </a:t>
            </a:r>
            <a:r>
              <a:rPr lang="en-CA" dirty="0">
                <a:solidFill>
                  <a:schemeClr val="tx1"/>
                </a:solidFill>
              </a:rPr>
              <a:t>Working Towards Barrier-Free Recruitment in the Canadian Labour Market</a:t>
            </a:r>
            <a:endParaRPr lang="en-US" dirty="0">
              <a:solidFill>
                <a:schemeClr val="tx1"/>
              </a:solidFill>
            </a:endParaRPr>
          </a:p>
          <a:p>
            <a:pPr marL="285750" indent="-285750">
              <a:buFont typeface="Arial" panose="020B0604020202020204" pitchFamily="34" charset="0"/>
              <a:buChar char="•"/>
            </a:pPr>
            <a:endParaRPr lang="en-CA" dirty="0">
              <a:solidFill>
                <a:schemeClr val="tx1"/>
              </a:solidFill>
            </a:endParaRPr>
          </a:p>
          <a:p>
            <a:pPr marL="285750" indent="-285750">
              <a:buFont typeface="Arial" panose="020B0604020202020204" pitchFamily="34" charset="0"/>
              <a:buChar char="•"/>
            </a:pPr>
            <a:endParaRPr lang="en-CA" dirty="0">
              <a:solidFill>
                <a:schemeClr val="tx1"/>
              </a:solidFill>
            </a:endParaRP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3">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sp>
        <p:nvSpPr>
          <p:cNvPr id="6" name="Title 1">
            <a:extLst>
              <a:ext uri="{FF2B5EF4-FFF2-40B4-BE49-F238E27FC236}">
                <a16:creationId xmlns:a16="http://schemas.microsoft.com/office/drawing/2014/main" id="{B282D1B9-7B46-C048-9656-B3350EF849B7}"/>
              </a:ext>
            </a:extLst>
          </p:cNvPr>
          <p:cNvSpPr txBox="1">
            <a:spLocks/>
          </p:cNvSpPr>
          <p:nvPr/>
        </p:nvSpPr>
        <p:spPr bwMode="auto">
          <a:xfrm>
            <a:off x="662891" y="3863788"/>
            <a:ext cx="7772400" cy="533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rtl="0" fontAlgn="base">
              <a:spcBef>
                <a:spcPct val="0"/>
              </a:spcBef>
              <a:spcAft>
                <a:spcPct val="0"/>
              </a:spcAft>
              <a:defRPr sz="2400" b="1">
                <a:solidFill>
                  <a:srgbClr val="660066"/>
                </a:solidFill>
                <a:latin typeface="+mj-lt"/>
                <a:ea typeface="+mj-ea"/>
                <a:cs typeface="+mj-cs"/>
              </a:defRPr>
            </a:lvl1pPr>
            <a:lvl2pPr algn="l" rtl="0" fontAlgn="base">
              <a:spcBef>
                <a:spcPct val="0"/>
              </a:spcBef>
              <a:spcAft>
                <a:spcPct val="0"/>
              </a:spcAft>
              <a:defRPr sz="1800">
                <a:solidFill>
                  <a:srgbClr val="0034AB"/>
                </a:solidFill>
                <a:latin typeface="Arial" charset="0"/>
                <a:ea typeface="ＭＳ Ｐゴシック" pitchFamily="1" charset="-128"/>
              </a:defRPr>
            </a:lvl2pPr>
            <a:lvl3pPr algn="l" rtl="0" fontAlgn="base">
              <a:spcBef>
                <a:spcPct val="0"/>
              </a:spcBef>
              <a:spcAft>
                <a:spcPct val="0"/>
              </a:spcAft>
              <a:defRPr sz="1800">
                <a:solidFill>
                  <a:srgbClr val="0034AB"/>
                </a:solidFill>
                <a:latin typeface="Arial" charset="0"/>
                <a:ea typeface="ＭＳ Ｐゴシック" pitchFamily="1" charset="-128"/>
              </a:defRPr>
            </a:lvl3pPr>
            <a:lvl4pPr algn="l" rtl="0" fontAlgn="base">
              <a:spcBef>
                <a:spcPct val="0"/>
              </a:spcBef>
              <a:spcAft>
                <a:spcPct val="0"/>
              </a:spcAft>
              <a:defRPr sz="1800">
                <a:solidFill>
                  <a:srgbClr val="0034AB"/>
                </a:solidFill>
                <a:latin typeface="Arial" charset="0"/>
                <a:ea typeface="ＭＳ Ｐゴシック" pitchFamily="1" charset="-128"/>
              </a:defRPr>
            </a:lvl4pPr>
            <a:lvl5pPr algn="l" rtl="0" fontAlgn="base">
              <a:spcBef>
                <a:spcPct val="0"/>
              </a:spcBef>
              <a:spcAft>
                <a:spcPct val="0"/>
              </a:spcAft>
              <a:defRPr sz="1800">
                <a:solidFill>
                  <a:srgbClr val="0034AB"/>
                </a:solidFill>
                <a:latin typeface="Arial" charset="0"/>
                <a:ea typeface="ＭＳ Ｐゴシック" pitchFamily="1" charset="-128"/>
              </a:defRPr>
            </a:lvl5pPr>
            <a:lvl6pPr marL="342900" algn="l" rtl="0" fontAlgn="base">
              <a:spcBef>
                <a:spcPct val="0"/>
              </a:spcBef>
              <a:spcAft>
                <a:spcPct val="0"/>
              </a:spcAft>
              <a:defRPr sz="1800">
                <a:solidFill>
                  <a:srgbClr val="0034AB"/>
                </a:solidFill>
                <a:latin typeface="Arial" charset="0"/>
                <a:ea typeface="ＭＳ Ｐゴシック" pitchFamily="1" charset="-128"/>
              </a:defRPr>
            </a:lvl6pPr>
            <a:lvl7pPr marL="685800" algn="l" rtl="0" fontAlgn="base">
              <a:spcBef>
                <a:spcPct val="0"/>
              </a:spcBef>
              <a:spcAft>
                <a:spcPct val="0"/>
              </a:spcAft>
              <a:defRPr sz="1800">
                <a:solidFill>
                  <a:srgbClr val="0034AB"/>
                </a:solidFill>
                <a:latin typeface="Arial" charset="0"/>
                <a:ea typeface="ＭＳ Ｐゴシック" pitchFamily="1" charset="-128"/>
              </a:defRPr>
            </a:lvl7pPr>
            <a:lvl8pPr marL="1028700" algn="l" rtl="0" fontAlgn="base">
              <a:spcBef>
                <a:spcPct val="0"/>
              </a:spcBef>
              <a:spcAft>
                <a:spcPct val="0"/>
              </a:spcAft>
              <a:defRPr sz="1800">
                <a:solidFill>
                  <a:srgbClr val="0034AB"/>
                </a:solidFill>
                <a:latin typeface="Arial" charset="0"/>
                <a:ea typeface="ＭＳ Ｐゴシック" pitchFamily="1" charset="-128"/>
              </a:defRPr>
            </a:lvl8pPr>
            <a:lvl9pPr marL="1371600" algn="l" rtl="0" fontAlgn="base">
              <a:spcBef>
                <a:spcPct val="0"/>
              </a:spcBef>
              <a:spcAft>
                <a:spcPct val="0"/>
              </a:spcAft>
              <a:defRPr sz="1800">
                <a:solidFill>
                  <a:srgbClr val="0034AB"/>
                </a:solidFill>
                <a:latin typeface="Arial" charset="0"/>
                <a:ea typeface="ＭＳ Ｐゴシック" pitchFamily="1" charset="-128"/>
              </a:defRPr>
            </a:lvl9pPr>
          </a:lstStyle>
          <a:p>
            <a:pPr eaLnBrk="1" hangingPunct="1"/>
            <a:r>
              <a:rPr lang="en-US" kern="0" dirty="0"/>
              <a:t>What’s coming up…</a:t>
            </a:r>
            <a:endParaRPr lang="en-CA" kern="0" dirty="0"/>
          </a:p>
        </p:txBody>
      </p:sp>
      <p:sp>
        <p:nvSpPr>
          <p:cNvPr id="7" name="Subtitle 2">
            <a:extLst>
              <a:ext uri="{FF2B5EF4-FFF2-40B4-BE49-F238E27FC236}">
                <a16:creationId xmlns:a16="http://schemas.microsoft.com/office/drawing/2014/main" id="{CE464975-612A-BE40-B080-D9CE85603DDB}"/>
              </a:ext>
            </a:extLst>
          </p:cNvPr>
          <p:cNvSpPr txBox="1">
            <a:spLocks/>
          </p:cNvSpPr>
          <p:nvPr/>
        </p:nvSpPr>
        <p:spPr bwMode="auto">
          <a:xfrm>
            <a:off x="694267" y="4591510"/>
            <a:ext cx="7772400" cy="190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defRPr sz="1800" baseline="0">
                <a:solidFill>
                  <a:schemeClr val="bg1"/>
                </a:solidFill>
                <a:latin typeface="Rockwell" pitchFamily="18" charset="0"/>
                <a:ea typeface="+mn-ea"/>
                <a:cs typeface="+mn-cs"/>
              </a:defRPr>
            </a:lvl1pPr>
            <a:lvl2pPr marL="557213" indent="-214313" algn="l" rtl="0" fontAlgn="base">
              <a:spcBef>
                <a:spcPct val="20000"/>
              </a:spcBef>
              <a:spcAft>
                <a:spcPct val="0"/>
              </a:spcAft>
              <a:defRPr>
                <a:solidFill>
                  <a:srgbClr val="656565"/>
                </a:solidFill>
                <a:latin typeface="+mn-lt"/>
                <a:ea typeface="+mn-ea"/>
              </a:defRPr>
            </a:lvl2pPr>
            <a:lvl3pPr marL="814388" indent="-171450" algn="l" rtl="0" fontAlgn="base">
              <a:spcBef>
                <a:spcPct val="20000"/>
              </a:spcBef>
              <a:spcAft>
                <a:spcPct val="0"/>
              </a:spcAft>
              <a:defRPr>
                <a:solidFill>
                  <a:srgbClr val="656565"/>
                </a:solidFill>
                <a:latin typeface="+mn-lt"/>
                <a:ea typeface="+mn-ea"/>
              </a:defRPr>
            </a:lvl3pPr>
            <a:lvl4pPr marL="1071563" indent="-171450" algn="l" rtl="0" fontAlgn="base">
              <a:spcBef>
                <a:spcPct val="20000"/>
              </a:spcBef>
              <a:spcAft>
                <a:spcPct val="0"/>
              </a:spcAft>
              <a:buChar char="–"/>
              <a:defRPr>
                <a:solidFill>
                  <a:srgbClr val="656565"/>
                </a:solidFill>
                <a:latin typeface="+mn-lt"/>
                <a:ea typeface="+mn-ea"/>
              </a:defRPr>
            </a:lvl4pPr>
            <a:lvl5pPr marL="1328738" indent="-171450" algn="l" rtl="0" fontAlgn="base">
              <a:spcBef>
                <a:spcPct val="20000"/>
              </a:spcBef>
              <a:spcAft>
                <a:spcPct val="0"/>
              </a:spcAft>
              <a:buChar char="»"/>
              <a:defRPr>
                <a:solidFill>
                  <a:srgbClr val="656565"/>
                </a:solidFill>
                <a:latin typeface="+mn-lt"/>
                <a:ea typeface="+mn-ea"/>
              </a:defRPr>
            </a:lvl5pPr>
            <a:lvl6pPr marL="1671638" indent="-171450" algn="l" rtl="0" fontAlgn="base">
              <a:spcBef>
                <a:spcPct val="20000"/>
              </a:spcBef>
              <a:spcAft>
                <a:spcPct val="0"/>
              </a:spcAft>
              <a:buChar char="»"/>
              <a:defRPr>
                <a:solidFill>
                  <a:srgbClr val="656565"/>
                </a:solidFill>
                <a:latin typeface="+mn-lt"/>
                <a:ea typeface="+mn-ea"/>
              </a:defRPr>
            </a:lvl6pPr>
            <a:lvl7pPr marL="2014538" indent="-171450" algn="l" rtl="0" fontAlgn="base">
              <a:spcBef>
                <a:spcPct val="20000"/>
              </a:spcBef>
              <a:spcAft>
                <a:spcPct val="0"/>
              </a:spcAft>
              <a:buChar char="»"/>
              <a:defRPr>
                <a:solidFill>
                  <a:srgbClr val="656565"/>
                </a:solidFill>
                <a:latin typeface="+mn-lt"/>
                <a:ea typeface="+mn-ea"/>
              </a:defRPr>
            </a:lvl7pPr>
            <a:lvl8pPr marL="2357438" indent="-171450" algn="l" rtl="0" fontAlgn="base">
              <a:spcBef>
                <a:spcPct val="20000"/>
              </a:spcBef>
              <a:spcAft>
                <a:spcPct val="0"/>
              </a:spcAft>
              <a:buChar char="»"/>
              <a:defRPr>
                <a:solidFill>
                  <a:srgbClr val="656565"/>
                </a:solidFill>
                <a:latin typeface="+mn-lt"/>
                <a:ea typeface="+mn-ea"/>
              </a:defRPr>
            </a:lvl8pPr>
            <a:lvl9pPr marL="2700338" indent="-171450" algn="l" rtl="0" fontAlgn="base">
              <a:spcBef>
                <a:spcPct val="20000"/>
              </a:spcBef>
              <a:spcAft>
                <a:spcPct val="0"/>
              </a:spcAft>
              <a:buChar char="»"/>
              <a:defRPr>
                <a:solidFill>
                  <a:srgbClr val="656565"/>
                </a:solidFill>
                <a:latin typeface="+mn-lt"/>
                <a:ea typeface="+mn-ea"/>
              </a:defRPr>
            </a:lvl9pPr>
          </a:lstStyle>
          <a:p>
            <a:pPr marL="285750" indent="-285750" eaLnBrk="1" hangingPunct="1">
              <a:buFont typeface="Arial" panose="020B0604020202020204" pitchFamily="34" charset="0"/>
              <a:buChar char="•"/>
            </a:pPr>
            <a:r>
              <a:rPr lang="en-CA" kern="0" dirty="0">
                <a:solidFill>
                  <a:schemeClr val="tx1"/>
                </a:solidFill>
              </a:rPr>
              <a:t>Storytelling workshop for people with episodic disabilities participating on the Advisory Committee</a:t>
            </a:r>
          </a:p>
          <a:p>
            <a:pPr marL="285750" indent="-285750" eaLnBrk="1" hangingPunct="1">
              <a:buFont typeface="Arial" panose="020B0604020202020204" pitchFamily="34" charset="0"/>
              <a:buChar char="•"/>
            </a:pPr>
            <a:endParaRPr lang="en-CA" kern="0" dirty="0">
              <a:solidFill>
                <a:schemeClr val="tx1"/>
              </a:solidFill>
            </a:endParaRPr>
          </a:p>
          <a:p>
            <a:pPr marL="285750" indent="-285750" eaLnBrk="1" hangingPunct="1">
              <a:buFont typeface="Arial" panose="020B0604020202020204" pitchFamily="34" charset="0"/>
              <a:buChar char="•"/>
            </a:pPr>
            <a:r>
              <a:rPr lang="en-CA" kern="0" dirty="0">
                <a:solidFill>
                  <a:schemeClr val="tx1"/>
                </a:solidFill>
              </a:rPr>
              <a:t>National Episodic Disabilities Summit, March 2021</a:t>
            </a:r>
            <a:endParaRPr lang="en-US" kern="0" dirty="0">
              <a:solidFill>
                <a:schemeClr val="tx1"/>
              </a:solidFill>
            </a:endParaRPr>
          </a:p>
          <a:p>
            <a:pPr marL="285750" indent="-285750" eaLnBrk="1" hangingPunct="1">
              <a:buFont typeface="Arial" panose="020B0604020202020204" pitchFamily="34" charset="0"/>
              <a:buChar char="•"/>
            </a:pPr>
            <a:endParaRPr lang="en-CA" kern="0" dirty="0">
              <a:solidFill>
                <a:schemeClr val="tx1"/>
              </a:solidFill>
            </a:endParaRPr>
          </a:p>
          <a:p>
            <a:pPr marL="285750" indent="-285750" eaLnBrk="1" hangingPunct="1">
              <a:buFont typeface="Arial" panose="020B0604020202020204" pitchFamily="34" charset="0"/>
              <a:buChar char="•"/>
            </a:pPr>
            <a:endParaRPr lang="en-CA" kern="0" dirty="0">
              <a:solidFill>
                <a:schemeClr val="tx1"/>
              </a:solidFill>
            </a:endParaRPr>
          </a:p>
        </p:txBody>
      </p:sp>
    </p:spTree>
    <p:extLst>
      <p:ext uri="{BB962C8B-B14F-4D97-AF65-F5344CB8AC3E}">
        <p14:creationId xmlns:p14="http://schemas.microsoft.com/office/powerpoint/2010/main" val="2036181969"/>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48DF-6449-4594-8129-6859F9CCEE1E}"/>
              </a:ext>
            </a:extLst>
          </p:cNvPr>
          <p:cNvSpPr>
            <a:spLocks noGrp="1"/>
          </p:cNvSpPr>
          <p:nvPr>
            <p:ph type="ctrTitle"/>
          </p:nvPr>
        </p:nvSpPr>
        <p:spPr>
          <a:xfrm>
            <a:off x="653031" y="1905000"/>
            <a:ext cx="7772400" cy="2286000"/>
          </a:xfrm>
        </p:spPr>
        <p:txBody>
          <a:bodyPr/>
          <a:lstStyle/>
          <a:p>
            <a:r>
              <a:rPr lang="en-US" sz="3200" dirty="0"/>
              <a:t>Thank you!</a:t>
            </a:r>
            <a:br>
              <a:rPr lang="en-US" dirty="0"/>
            </a:br>
            <a:br>
              <a:rPr lang="en-US" dirty="0"/>
            </a:br>
            <a:endParaRPr lang="en-CA" b="0" dirty="0">
              <a:solidFill>
                <a:srgbClr val="FF9300"/>
              </a:solidFill>
            </a:endParaRPr>
          </a:p>
        </p:txBody>
      </p:sp>
      <p:pic>
        <p:nvPicPr>
          <p:cNvPr id="5" name="Content Placeholder 4">
            <a:extLst>
              <a:ext uri="{FF2B5EF4-FFF2-40B4-BE49-F238E27FC236}">
                <a16:creationId xmlns:a16="http://schemas.microsoft.com/office/drawing/2014/main" id="{53A6ED60-C924-4D25-8EBB-E21914B15B95}"/>
              </a:ext>
            </a:extLst>
          </p:cNvPr>
          <p:cNvPicPr>
            <a:picLocks noChangeAspect="1"/>
          </p:cNvPicPr>
          <p:nvPr/>
        </p:nvPicPr>
        <p:blipFill rotWithShape="1">
          <a:blip r:embed="rId4">
            <a:extLst>
              <a:ext uri="{28A0092B-C50C-407E-A947-70E740481C1C}">
                <a14:useLocalDpi xmlns:a14="http://schemas.microsoft.com/office/drawing/2010/main" val="0"/>
              </a:ext>
            </a:extLst>
          </a:blip>
          <a:srcRect r="18810"/>
          <a:stretch/>
        </p:blipFill>
        <p:spPr>
          <a:xfrm flipV="1">
            <a:off x="4539231" y="4352"/>
            <a:ext cx="4604769" cy="1032392"/>
          </a:xfrm>
          <a:prstGeom prst="rect">
            <a:avLst/>
          </a:prstGeom>
        </p:spPr>
      </p:pic>
      <p:pic>
        <p:nvPicPr>
          <p:cNvPr id="10" name="Picture 9">
            <a:extLst>
              <a:ext uri="{FF2B5EF4-FFF2-40B4-BE49-F238E27FC236}">
                <a16:creationId xmlns:a16="http://schemas.microsoft.com/office/drawing/2014/main" id="{09B6C660-2851-41FC-9873-FEA0168B41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830" y="5715000"/>
            <a:ext cx="4162170" cy="792794"/>
          </a:xfrm>
          <a:prstGeom prst="rect">
            <a:avLst/>
          </a:prstGeom>
        </p:spPr>
      </p:pic>
      <p:pic>
        <p:nvPicPr>
          <p:cNvPr id="12" name="Picture 11">
            <a:extLst>
              <a:ext uri="{FF2B5EF4-FFF2-40B4-BE49-F238E27FC236}">
                <a16:creationId xmlns:a16="http://schemas.microsoft.com/office/drawing/2014/main" id="{A91C91AC-9E5D-4869-8880-72AEB496F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5715000"/>
            <a:ext cx="2514600" cy="841473"/>
          </a:xfrm>
          <a:prstGeom prst="rect">
            <a:avLst/>
          </a:prstGeom>
        </p:spPr>
      </p:pic>
      <p:graphicFrame>
        <p:nvGraphicFramePr>
          <p:cNvPr id="13" name="Object 12">
            <a:extLst>
              <a:ext uri="{FF2B5EF4-FFF2-40B4-BE49-F238E27FC236}">
                <a16:creationId xmlns:a16="http://schemas.microsoft.com/office/drawing/2014/main" id="{56592D9F-32E4-4826-9668-0ED1D945D0A9}"/>
              </a:ext>
            </a:extLst>
          </p:cNvPr>
          <p:cNvGraphicFramePr>
            <a:graphicFrameLocks noChangeAspect="1"/>
          </p:cNvGraphicFramePr>
          <p:nvPr>
            <p:extLst>
              <p:ext uri="{D42A27DB-BD31-4B8C-83A1-F6EECF244321}">
                <p14:modId xmlns:p14="http://schemas.microsoft.com/office/powerpoint/2010/main" val="256939032"/>
              </p:ext>
            </p:extLst>
          </p:nvPr>
        </p:nvGraphicFramePr>
        <p:xfrm>
          <a:off x="2971800" y="5425597"/>
          <a:ext cx="1828800" cy="1371600"/>
        </p:xfrm>
        <a:graphic>
          <a:graphicData uri="http://schemas.openxmlformats.org/presentationml/2006/ole">
            <mc:AlternateContent xmlns:mc="http://schemas.openxmlformats.org/markup-compatibility/2006">
              <mc:Choice xmlns:v="urn:schemas-microsoft-com:vml" Requires="v">
                <p:oleObj spid="_x0000_s1035" name="Acrobat Document" r:id="rId7" imgW="1828800" imgH="1371600" progId="Acrobat.Document.11">
                  <p:embed/>
                </p:oleObj>
              </mc:Choice>
              <mc:Fallback>
                <p:oleObj name="Acrobat Document" r:id="rId7" imgW="1828800" imgH="1371600" progId="Acrobat.Document.11">
                  <p:embed/>
                  <p:pic>
                    <p:nvPicPr>
                      <p:cNvPr id="13" name="Object 12">
                        <a:extLst>
                          <a:ext uri="{FF2B5EF4-FFF2-40B4-BE49-F238E27FC236}">
                            <a16:creationId xmlns:a16="http://schemas.microsoft.com/office/drawing/2014/main" id="{56592D9F-32E4-4826-9668-0ED1D945D0A9}"/>
                          </a:ext>
                        </a:extLst>
                      </p:cNvPr>
                      <p:cNvPicPr/>
                      <p:nvPr/>
                    </p:nvPicPr>
                    <p:blipFill>
                      <a:blip r:embed="rId8"/>
                      <a:stretch>
                        <a:fillRect/>
                      </a:stretch>
                    </p:blipFill>
                    <p:spPr>
                      <a:xfrm>
                        <a:off x="2971800" y="5425597"/>
                        <a:ext cx="1828800" cy="1371600"/>
                      </a:xfrm>
                      <a:prstGeom prst="rect">
                        <a:avLst/>
                      </a:prstGeom>
                    </p:spPr>
                  </p:pic>
                </p:oleObj>
              </mc:Fallback>
            </mc:AlternateContent>
          </a:graphicData>
        </a:graphic>
      </p:graphicFrame>
    </p:spTree>
    <p:extLst>
      <p:ext uri="{BB962C8B-B14F-4D97-AF65-F5344CB8AC3E}">
        <p14:creationId xmlns:p14="http://schemas.microsoft.com/office/powerpoint/2010/main" val="38055767"/>
      </p:ext>
    </p:extLst>
  </p:cSld>
  <p:clrMapOvr>
    <a:masterClrMapping/>
  </p:clrMapOvr>
  <mc:AlternateContent xmlns:mc="http://schemas.openxmlformats.org/markup-compatibility/2006" xmlns:p14="http://schemas.microsoft.com/office/powerpoint/2010/main">
    <mc:Choice Requires="p14">
      <p:transition spd="slow" p14:dur="10000" advTm="10000"/>
    </mc:Choice>
    <mc:Fallback xmlns="">
      <p:transition spd="slow"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63&quot;/&gt;&lt;/object&gt;&lt;object type=&quot;3&quot; unique_id=&quot;10006&quot;&gt;&lt;property id=&quot;20148&quot; value=&quot;5&quot;/&gt;&lt;property id=&quot;20300&quot; value=&quot;Slide 4&quot;/&gt;&lt;property id=&quot;20307&quot; value=&quot;262&quot;/&gt;&lt;/object&gt;&lt;object type=&quot;3&quot; unique_id=&quot;10007&quot;&gt;&lt;property id=&quot;20148&quot; value=&quot;5&quot;/&gt;&lt;property id=&quot;20300&quot; value=&quot;Slide 5&quot;/&gt;&lt;property id=&quot;20307&quot; value=&quot;259&quot;/&gt;&lt;/object&gt;&lt;object type=&quot;3&quot; unique_id=&quot;10056&quot;&gt;&lt;property id=&quot;20148&quot; value=&quot;5&quot;/&gt;&lt;property id=&quot;20300&quot; value=&quot;Slide 3&quot;/&gt;&lt;property id=&quot;20307&quot; value=&quot;264&quot;/&gt;&lt;/object&gt;&lt;/object&gt;&lt;/object&gt;&lt;/database&g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Memphis LT Std Medium"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Memphis LT Std Medium"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FCA4ADE46424C9476821243479927" ma:contentTypeVersion="13" ma:contentTypeDescription="Create a new document." ma:contentTypeScope="" ma:versionID="0b0ab4e307ef911f3233a50312d41a78">
  <xsd:schema xmlns:xsd="http://www.w3.org/2001/XMLSchema" xmlns:xs="http://www.w3.org/2001/XMLSchema" xmlns:p="http://schemas.microsoft.com/office/2006/metadata/properties" xmlns:ns3="8d180348-19de-4bb4-a484-2a2172088f79" xmlns:ns4="4873bcfc-6177-48d9-abc0-0e7ed4e1e01d" targetNamespace="http://schemas.microsoft.com/office/2006/metadata/properties" ma:root="true" ma:fieldsID="da17817849cf6a0adb61ffb17650160d" ns3:_="" ns4:_="">
    <xsd:import namespace="8d180348-19de-4bb4-a484-2a2172088f79"/>
    <xsd:import namespace="4873bcfc-6177-48d9-abc0-0e7ed4e1e01d"/>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80348-19de-4bb4-a484-2a2172088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3bcfc-6177-48d9-abc0-0e7ed4e1e01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DD89F-3EE5-4414-9B94-21BC97C57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80348-19de-4bb4-a484-2a2172088f79"/>
    <ds:schemaRef ds:uri="4873bcfc-6177-48d9-abc0-0e7ed4e1e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588F49-CE3F-4BF0-B897-2B1F4E5DF6F2}">
  <ds:schemaRefs>
    <ds:schemaRef ds:uri="http://purl.org/dc/terms/"/>
    <ds:schemaRef ds:uri="http://schemas.microsoft.com/office/2006/documentManagement/types"/>
    <ds:schemaRef ds:uri="http://www.w3.org/XML/1998/namespace"/>
    <ds:schemaRef ds:uri="8d180348-19de-4bb4-a484-2a2172088f79"/>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4873bcfc-6177-48d9-abc0-0e7ed4e1e01d"/>
  </ds:schemaRefs>
</ds:datastoreItem>
</file>

<file path=customXml/itemProps3.xml><?xml version="1.0" encoding="utf-8"?>
<ds:datastoreItem xmlns:ds="http://schemas.openxmlformats.org/officeDocument/2006/customXml" ds:itemID="{647E8BDF-B94C-4234-9AC9-490FCC5615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9677</TotalTime>
  <Words>975</Words>
  <Application>Microsoft Macintosh PowerPoint</Application>
  <PresentationFormat>On-screen Show (4:3)</PresentationFormat>
  <Paragraphs>90</Paragraphs>
  <Slides>9</Slides>
  <Notes>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0" baseType="lpstr">
      <vt:lpstr>ＭＳ Ｐゴシック</vt:lpstr>
      <vt:lpstr>Arial</vt:lpstr>
      <vt:lpstr>Calibri</vt:lpstr>
      <vt:lpstr>Corbel</vt:lpstr>
      <vt:lpstr>Memphis LT Std Medium</vt:lpstr>
      <vt:lpstr>Rockwell</vt:lpstr>
      <vt:lpstr>Verdana</vt:lpstr>
      <vt:lpstr>Blank Presentation</vt:lpstr>
      <vt:lpstr>1_Custom Design</vt:lpstr>
      <vt:lpstr>Custom Design</vt:lpstr>
      <vt:lpstr>Acrobat Document</vt:lpstr>
      <vt:lpstr>PowerPoint Presentation</vt:lpstr>
      <vt:lpstr>Recognizing the Value of eMPloyees  with Episodic Disabilities  REVAMPED</vt:lpstr>
      <vt:lpstr>Who is Realize?</vt:lpstr>
      <vt:lpstr>Our Work in Episodic Disability</vt:lpstr>
      <vt:lpstr>About the REVAMPED Project</vt:lpstr>
      <vt:lpstr>What are the goals of the REVAMPED Project?</vt:lpstr>
      <vt:lpstr>How are we doing this?</vt:lpstr>
      <vt:lpstr>What we’ve done so far…</vt:lpstr>
      <vt:lpstr>Thank you!  </vt:lpstr>
    </vt:vector>
  </TitlesOfParts>
  <Company>Institute for Work &amp; Health</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Institute for Work &amp; Health</dc:creator>
  <cp:lastModifiedBy>Melissa Egan</cp:lastModifiedBy>
  <cp:revision>503</cp:revision>
  <cp:lastPrinted>2014-05-26T20:27:59Z</cp:lastPrinted>
  <dcterms:created xsi:type="dcterms:W3CDTF">2007-05-24T18:31:47Z</dcterms:created>
  <dcterms:modified xsi:type="dcterms:W3CDTF">2020-10-30T13:55:49Z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0x010100A12FCA4ADE46424C9476821243479927</vt:lpwstr>
  </property>
</Properties>
</file>