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3"/>
  </p:notesMasterIdLst>
  <p:sldIdLst>
    <p:sldId id="282" r:id="rId5"/>
    <p:sldId id="340" r:id="rId6"/>
    <p:sldId id="356" r:id="rId7"/>
    <p:sldId id="284" r:id="rId8"/>
    <p:sldId id="285" r:id="rId9"/>
    <p:sldId id="287" r:id="rId10"/>
    <p:sldId id="288" r:id="rId11"/>
    <p:sldId id="286" r:id="rId12"/>
    <p:sldId id="289" r:id="rId13"/>
    <p:sldId id="316" r:id="rId14"/>
    <p:sldId id="290" r:id="rId15"/>
    <p:sldId id="292" r:id="rId16"/>
    <p:sldId id="291" r:id="rId17"/>
    <p:sldId id="295" r:id="rId18"/>
    <p:sldId id="299" r:id="rId19"/>
    <p:sldId id="300" r:id="rId20"/>
    <p:sldId id="302" r:id="rId21"/>
    <p:sldId id="304" r:id="rId22"/>
    <p:sldId id="305" r:id="rId23"/>
    <p:sldId id="306" r:id="rId24"/>
    <p:sldId id="308" r:id="rId25"/>
    <p:sldId id="312" r:id="rId26"/>
    <p:sldId id="317" r:id="rId27"/>
    <p:sldId id="315" r:id="rId28"/>
    <p:sldId id="318" r:id="rId29"/>
    <p:sldId id="319" r:id="rId30"/>
    <p:sldId id="322" r:id="rId31"/>
    <p:sldId id="324" r:id="rId32"/>
    <p:sldId id="325" r:id="rId33"/>
    <p:sldId id="327" r:id="rId34"/>
    <p:sldId id="326" r:id="rId35"/>
    <p:sldId id="334" r:id="rId36"/>
    <p:sldId id="335" r:id="rId37"/>
    <p:sldId id="336" r:id="rId38"/>
    <p:sldId id="337" r:id="rId39"/>
    <p:sldId id="338" r:id="rId40"/>
    <p:sldId id="355" r:id="rId41"/>
    <p:sldId id="339" r:id="rId42"/>
    <p:sldId id="345" r:id="rId43"/>
    <p:sldId id="344" r:id="rId44"/>
    <p:sldId id="346" r:id="rId45"/>
    <p:sldId id="347" r:id="rId46"/>
    <p:sldId id="348" r:id="rId47"/>
    <p:sldId id="350" r:id="rId48"/>
    <p:sldId id="351" r:id="rId49"/>
    <p:sldId id="352" r:id="rId50"/>
    <p:sldId id="353" r:id="rId51"/>
    <p:sldId id="35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2CC5F5-7B83-471E-9ACC-73F93F2BF2E9}">
          <p14:sldIdLst>
            <p14:sldId id="282"/>
            <p14:sldId id="340"/>
            <p14:sldId id="356"/>
            <p14:sldId id="284"/>
            <p14:sldId id="285"/>
            <p14:sldId id="287"/>
            <p14:sldId id="288"/>
            <p14:sldId id="286"/>
            <p14:sldId id="289"/>
            <p14:sldId id="316"/>
            <p14:sldId id="290"/>
            <p14:sldId id="292"/>
            <p14:sldId id="291"/>
            <p14:sldId id="295"/>
            <p14:sldId id="299"/>
            <p14:sldId id="300"/>
            <p14:sldId id="302"/>
            <p14:sldId id="304"/>
            <p14:sldId id="305"/>
            <p14:sldId id="306"/>
            <p14:sldId id="308"/>
            <p14:sldId id="312"/>
            <p14:sldId id="317"/>
            <p14:sldId id="315"/>
            <p14:sldId id="318"/>
            <p14:sldId id="319"/>
            <p14:sldId id="322"/>
            <p14:sldId id="324"/>
            <p14:sldId id="325"/>
            <p14:sldId id="327"/>
            <p14:sldId id="326"/>
            <p14:sldId id="334"/>
            <p14:sldId id="335"/>
            <p14:sldId id="336"/>
            <p14:sldId id="337"/>
            <p14:sldId id="338"/>
            <p14:sldId id="355"/>
            <p14:sldId id="339"/>
            <p14:sldId id="345"/>
            <p14:sldId id="344"/>
            <p14:sldId id="346"/>
            <p14:sldId id="347"/>
            <p14:sldId id="348"/>
            <p14:sldId id="350"/>
            <p14:sldId id="351"/>
            <p14:sldId id="352"/>
            <p14:sldId id="353"/>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19" autoAdjust="0"/>
  </p:normalViewPr>
  <p:slideViewPr>
    <p:cSldViewPr snapToGrid="0">
      <p:cViewPr varScale="1">
        <p:scale>
          <a:sx n="114" d="100"/>
          <a:sy n="114" d="100"/>
        </p:scale>
        <p:origin x="5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F1A85-903D-4862-BBAF-C39116B967D4}" type="datetimeFigureOut">
              <a:rPr lang="en-CA" smtClean="0"/>
              <a:t>2021-11-11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E67BE-F10D-4E8A-B2B5-C08B41E49CDB}" type="slidenum">
              <a:rPr lang="en-CA" smtClean="0"/>
              <a:t>‹#›</a:t>
            </a:fld>
            <a:endParaRPr lang="en-CA"/>
          </a:p>
        </p:txBody>
      </p:sp>
    </p:spTree>
    <p:extLst>
      <p:ext uri="{BB962C8B-B14F-4D97-AF65-F5344CB8AC3E}">
        <p14:creationId xmlns:p14="http://schemas.microsoft.com/office/powerpoint/2010/main" val="57654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0D6434AD-55B7-4C5F-AA68-1C17675A2A06}" type="datetime1">
              <a:rPr lang="en-US" smtClean="0"/>
              <a:t>11/11/2021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92E78-DC53-430C-8C15-BE5AD3C1601B}"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96B6B7E-5F70-4C62-8B8D-1DB824F4546D}" type="datetime1">
              <a:rPr lang="en-US" smtClean="0"/>
              <a:t>11/11/2021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64826D02-1981-4276-B8C7-58DFAC15BA59}" type="datetime1">
              <a:rPr lang="en-US" smtClean="0"/>
              <a:t>11/11/2021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lvl1pPr>
              <a:defRPr sz="1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5F71F071-95AD-4026-9FC0-A63A898F4DE6}" type="datetime1">
              <a:rPr lang="en-US" smtClean="0"/>
              <a:t>11/11/2021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B3E0C-C319-47FE-B9E0-24E42F23AEF0}"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FCB077-700C-409C-8C60-8CC7F7B68C0B}" type="datetime1">
              <a:rPr lang="en-US" smtClean="0"/>
              <a:t>11/11/2021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FF4858-B02C-4463-AC91-7920188EDB6D}" type="datetime1">
              <a:rPr lang="en-US" smtClean="0"/>
              <a:t>11/11/2021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D24D-DEEF-44FE-8FC4-C37668F180E7}" type="datetime1">
              <a:rPr lang="en-US" smtClean="0"/>
              <a:t>11/11/2021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2D11E5D-2831-4346-AC6C-705EE07C2627}" type="datetime1">
              <a:rPr lang="en-US" smtClean="0"/>
              <a:t>11/11/2021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4B212-E226-4C6E-8D13-19E2EAA8B4AE}" type="datetime1">
              <a:rPr lang="en-US" smtClean="0"/>
              <a:t>11/11/2021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CD0579AB-4F0D-4E39-B037-5A137EEF6D5C}" type="datetime1">
              <a:rPr lang="en-US" smtClean="0"/>
              <a:t>11/11/2021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1400">
                <a:solidFill>
                  <a:schemeClr val="tx1">
                    <a:lumMod val="75000"/>
                    <a:lumOff val="25000"/>
                  </a:schemeClr>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7513504" y="675015"/>
            <a:ext cx="4106964" cy="2513076"/>
          </a:xfrm>
        </p:spPr>
        <p:txBody>
          <a:bodyPr anchor="ctr">
            <a:normAutofit/>
          </a:bodyPr>
          <a:lstStyle/>
          <a:p>
            <a:pPr algn="r"/>
            <a:r>
              <a:rPr lang="en-CA" dirty="0">
                <a:solidFill>
                  <a:schemeClr val="tx1"/>
                </a:solidFill>
              </a:rPr>
              <a:t>What stops us from working? </a:t>
            </a:r>
            <a:br>
              <a:rPr lang="en-CA" dirty="0">
                <a:solidFill>
                  <a:schemeClr val="tx1"/>
                </a:solidFill>
              </a:rPr>
            </a:br>
            <a:r>
              <a:rPr lang="en-CA" dirty="0">
                <a:solidFill>
                  <a:schemeClr val="tx1"/>
                </a:solidFill>
              </a:rPr>
              <a:t>(Ten Years Later)</a:t>
            </a: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7161029" y="3257052"/>
            <a:ext cx="4459440" cy="1147054"/>
          </a:xfrm>
        </p:spPr>
        <p:txBody>
          <a:bodyPr anchor="t">
            <a:normAutofit fontScale="92500" lnSpcReduction="20000"/>
          </a:bodyPr>
          <a:lstStyle/>
          <a:p>
            <a:pPr algn="r"/>
            <a:r>
              <a:rPr lang="en-CA" sz="2000" dirty="0">
                <a:solidFill>
                  <a:schemeClr val="accent3">
                    <a:lumMod val="60000"/>
                    <a:lumOff val="40000"/>
                  </a:schemeClr>
                </a:solidFill>
              </a:rPr>
              <a:t>A brief inquiry into disincentives to work: Voices of people with lived experience of disabilities and poverty</a:t>
            </a:r>
            <a:endParaRPr lang="en-US" sz="2000" dirty="0">
              <a:solidFill>
                <a:schemeClr val="accent3">
                  <a:lumMod val="60000"/>
                  <a:lumOff val="40000"/>
                </a:schemeClr>
              </a:solidFill>
            </a:endParaRPr>
          </a:p>
        </p:txBody>
      </p:sp>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Oval 3">
            <a:extLst>
              <a:ext uri="{FF2B5EF4-FFF2-40B4-BE49-F238E27FC236}">
                <a16:creationId xmlns:a16="http://schemas.microsoft.com/office/drawing/2014/main" id="{A9CA06FC-1F67-412F-BD28-46302282424A}"/>
              </a:ext>
            </a:extLst>
          </p:cNvPr>
          <p:cNvSpPr/>
          <p:nvPr/>
        </p:nvSpPr>
        <p:spPr>
          <a:xfrm>
            <a:off x="571531" y="255469"/>
            <a:ext cx="6347062" cy="6347062"/>
          </a:xfrm>
          <a:prstGeom prst="ellipse">
            <a:avLst/>
          </a:prstGeom>
          <a:blipFill>
            <a:blip r:embed="rId3">
              <a:extLst>
                <a:ext uri="{BEBA8EAE-BF5A-486C-A8C5-ECC9F3942E4B}">
                  <a14:imgProps xmlns:a14="http://schemas.microsoft.com/office/drawing/2010/main">
                    <a14:imgLayer r:embed="rId4">
                      <a14:imgEffect>
                        <a14:artisticCutout/>
                      </a14:imgEffect>
                    </a14:imgLayer>
                  </a14:imgProps>
                </a:ext>
              </a:extLst>
            </a:blip>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391CC781-6BB5-4A58-BBB0-5DD91DD50E80}"/>
              </a:ext>
            </a:extLst>
          </p:cNvPr>
          <p:cNvSpPr txBox="1"/>
          <p:nvPr/>
        </p:nvSpPr>
        <p:spPr>
          <a:xfrm>
            <a:off x="7246608" y="4985043"/>
            <a:ext cx="2308688" cy="923330"/>
          </a:xfrm>
          <a:prstGeom prst="rect">
            <a:avLst/>
          </a:prstGeom>
          <a:noFill/>
        </p:spPr>
        <p:txBody>
          <a:bodyPr wrap="square" rtlCol="0">
            <a:spAutoFit/>
          </a:bodyPr>
          <a:lstStyle/>
          <a:p>
            <a:pPr algn="r"/>
            <a:r>
              <a:rPr lang="en-CA" dirty="0">
                <a:solidFill>
                  <a:schemeClr val="tx1">
                    <a:lumMod val="75000"/>
                  </a:schemeClr>
                </a:solidFill>
              </a:rPr>
              <a:t>John Stapleton </a:t>
            </a:r>
          </a:p>
          <a:p>
            <a:pPr algn="r"/>
            <a:r>
              <a:rPr lang="en-CA" dirty="0">
                <a:solidFill>
                  <a:schemeClr val="tx1">
                    <a:lumMod val="75000"/>
                  </a:schemeClr>
                </a:solidFill>
              </a:rPr>
              <a:t>With Yvonne Yuan</a:t>
            </a:r>
          </a:p>
          <a:p>
            <a:pPr algn="r"/>
            <a:r>
              <a:rPr lang="en-CA" dirty="0">
                <a:solidFill>
                  <a:schemeClr val="tx1">
                    <a:lumMod val="75000"/>
                  </a:schemeClr>
                </a:solidFill>
              </a:rPr>
              <a:t>Open Policy Ontario </a:t>
            </a:r>
          </a:p>
        </p:txBody>
      </p:sp>
      <p:sp>
        <p:nvSpPr>
          <p:cNvPr id="7" name="TextBox 6">
            <a:extLst>
              <a:ext uri="{FF2B5EF4-FFF2-40B4-BE49-F238E27FC236}">
                <a16:creationId xmlns:a16="http://schemas.microsoft.com/office/drawing/2014/main" id="{33022A8D-B241-411A-A2B5-CEF876A281A0}"/>
              </a:ext>
            </a:extLst>
          </p:cNvPr>
          <p:cNvSpPr txBox="1"/>
          <p:nvPr/>
        </p:nvSpPr>
        <p:spPr>
          <a:xfrm>
            <a:off x="9555297" y="4985043"/>
            <a:ext cx="2499684" cy="923330"/>
          </a:xfrm>
          <a:prstGeom prst="rect">
            <a:avLst/>
          </a:prstGeom>
          <a:noFill/>
        </p:spPr>
        <p:txBody>
          <a:bodyPr wrap="square" rtlCol="0">
            <a:spAutoFit/>
          </a:bodyPr>
          <a:lstStyle/>
          <a:p>
            <a:r>
              <a:rPr lang="en-CA" dirty="0">
                <a:solidFill>
                  <a:schemeClr val="tx2">
                    <a:lumMod val="90000"/>
                  </a:schemeClr>
                </a:solidFill>
              </a:rPr>
              <a:t>For the Social </a:t>
            </a:r>
            <a:r>
              <a:rPr lang="en-CA" altLang="zh-CN" dirty="0">
                <a:solidFill>
                  <a:schemeClr val="tx2">
                    <a:lumMod val="90000"/>
                  </a:schemeClr>
                </a:solidFill>
              </a:rPr>
              <a:t>Assistance </a:t>
            </a:r>
            <a:r>
              <a:rPr lang="en-CA" dirty="0">
                <a:solidFill>
                  <a:schemeClr val="tx2">
                    <a:lumMod val="90000"/>
                  </a:schemeClr>
                </a:solidFill>
              </a:rPr>
              <a:t>Coalition of Scarborough (SACS)</a:t>
            </a:r>
          </a:p>
        </p:txBody>
      </p:sp>
      <p:cxnSp>
        <p:nvCxnSpPr>
          <p:cNvPr id="9" name="Straight Connector 8">
            <a:extLst>
              <a:ext uri="{FF2B5EF4-FFF2-40B4-BE49-F238E27FC236}">
                <a16:creationId xmlns:a16="http://schemas.microsoft.com/office/drawing/2014/main" id="{B636E2D7-0FC9-44AB-BA85-101D4363E9C6}"/>
              </a:ext>
            </a:extLst>
          </p:cNvPr>
          <p:cNvCxnSpPr/>
          <p:nvPr/>
        </p:nvCxnSpPr>
        <p:spPr>
          <a:xfrm flipV="1">
            <a:off x="9555296" y="5111419"/>
            <a:ext cx="0" cy="69415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83D52B9-A5F2-4B08-8F4C-81F71496489A}"/>
              </a:ext>
            </a:extLst>
          </p:cNvPr>
          <p:cNvSpPr/>
          <p:nvPr/>
        </p:nvSpPr>
        <p:spPr>
          <a:xfrm>
            <a:off x="8109235" y="457200"/>
            <a:ext cx="3511233" cy="914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7B3B7178-B03F-42EE-A916-99DB6DC1AE36}"/>
              </a:ext>
            </a:extLst>
          </p:cNvPr>
          <p:cNvSpPr>
            <a:spLocks noGrp="1"/>
          </p:cNvSpPr>
          <p:nvPr>
            <p:ph type="sldNum" sz="quarter" idx="12"/>
          </p:nvPr>
        </p:nvSpPr>
        <p:spPr/>
        <p:txBody>
          <a:bodyPr/>
          <a:lstStyle/>
          <a:p>
            <a:fld id="{3A98EE3D-8CD1-4C3F-BD1C-C98C9596463C}" type="slidenum">
              <a:rPr lang="en-US" smtClean="0">
                <a:solidFill>
                  <a:srgbClr val="262626"/>
                </a:solidFill>
              </a:rPr>
              <a:t>1</a:t>
            </a:fld>
            <a:endParaRPr lang="en-US" dirty="0">
              <a:solidFill>
                <a:srgbClr val="262626"/>
              </a:solidFill>
            </a:endParaRPr>
          </a:p>
        </p:txBody>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2471-1EB9-41BB-9AC2-0FC8F8AE6729}"/>
              </a:ext>
            </a:extLst>
          </p:cNvPr>
          <p:cNvSpPr>
            <a:spLocks noGrp="1"/>
          </p:cNvSpPr>
          <p:nvPr>
            <p:ph type="title"/>
          </p:nvPr>
        </p:nvSpPr>
        <p:spPr/>
        <p:txBody>
          <a:bodyPr/>
          <a:lstStyle/>
          <a:p>
            <a:r>
              <a:rPr lang="en-CA" sz="3600" dirty="0"/>
              <a:t>Infrastructural/Systemic Deficits</a:t>
            </a:r>
          </a:p>
        </p:txBody>
      </p:sp>
      <p:sp>
        <p:nvSpPr>
          <p:cNvPr id="3" name="Text Placeholder 2">
            <a:extLst>
              <a:ext uri="{FF2B5EF4-FFF2-40B4-BE49-F238E27FC236}">
                <a16:creationId xmlns:a16="http://schemas.microsoft.com/office/drawing/2014/main" id="{62C3A050-E977-47C9-AF0D-69188D21EE0F}"/>
              </a:ext>
            </a:extLst>
          </p:cNvPr>
          <p:cNvSpPr>
            <a:spLocks noGrp="1"/>
          </p:cNvSpPr>
          <p:nvPr>
            <p:ph type="body" idx="1"/>
          </p:nvPr>
        </p:nvSpPr>
        <p:spPr/>
        <p:txBody>
          <a:bodyPr/>
          <a:lstStyle/>
          <a:p>
            <a:r>
              <a:rPr lang="en-CA" dirty="0"/>
              <a:t>Destitution and Misunderstandings</a:t>
            </a:r>
          </a:p>
        </p:txBody>
      </p:sp>
      <p:sp>
        <p:nvSpPr>
          <p:cNvPr id="5" name="Slide Number Placeholder 4">
            <a:extLst>
              <a:ext uri="{FF2B5EF4-FFF2-40B4-BE49-F238E27FC236}">
                <a16:creationId xmlns:a16="http://schemas.microsoft.com/office/drawing/2014/main" id="{24EC36E9-0A1C-4127-AC6B-1446D291D6D0}"/>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5971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8CE5-F17B-47FB-8A4F-19F5044D5C1C}"/>
              </a:ext>
            </a:extLst>
          </p:cNvPr>
          <p:cNvSpPr>
            <a:spLocks noGrp="1"/>
          </p:cNvSpPr>
          <p:nvPr>
            <p:ph type="ctrTitle"/>
          </p:nvPr>
        </p:nvSpPr>
        <p:spPr/>
        <p:txBody>
          <a:bodyPr/>
          <a:lstStyle/>
          <a:p>
            <a:r>
              <a:rPr lang="en-CA" dirty="0"/>
              <a:t>1.	Destitution-based programs</a:t>
            </a:r>
          </a:p>
        </p:txBody>
      </p:sp>
      <p:sp>
        <p:nvSpPr>
          <p:cNvPr id="3" name="Subtitle 2">
            <a:extLst>
              <a:ext uri="{FF2B5EF4-FFF2-40B4-BE49-F238E27FC236}">
                <a16:creationId xmlns:a16="http://schemas.microsoft.com/office/drawing/2014/main" id="{EB3EEB7A-3262-445F-B00B-96CD758A7EA7}"/>
              </a:ext>
            </a:extLst>
          </p:cNvPr>
          <p:cNvSpPr>
            <a:spLocks noGrp="1"/>
          </p:cNvSpPr>
          <p:nvPr>
            <p:ph type="subTitle" idx="1"/>
          </p:nvPr>
        </p:nvSpPr>
        <p:spPr/>
        <p:txBody>
          <a:bodyPr/>
          <a:lstStyle/>
          <a:p>
            <a:r>
              <a:rPr lang="en-CA" dirty="0"/>
              <a:t>…that mitigate against success</a:t>
            </a:r>
          </a:p>
        </p:txBody>
      </p:sp>
      <p:sp>
        <p:nvSpPr>
          <p:cNvPr id="5" name="Oval 4">
            <a:extLst>
              <a:ext uri="{FF2B5EF4-FFF2-40B4-BE49-F238E27FC236}">
                <a16:creationId xmlns:a16="http://schemas.microsoft.com/office/drawing/2014/main" id="{D9E72151-4C82-42C6-B6DC-AA7DE01DDC31}"/>
              </a:ext>
            </a:extLst>
          </p:cNvPr>
          <p:cNvSpPr/>
          <p:nvPr/>
        </p:nvSpPr>
        <p:spPr>
          <a:xfrm>
            <a:off x="4586689" y="3283028"/>
            <a:ext cx="3018622" cy="3018622"/>
          </a:xfrm>
          <a:prstGeom prst="ellipse">
            <a:avLst/>
          </a:prstGeom>
          <a: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Lst>
            </a:blip>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3D4978E2-2716-40D8-9943-B01570895F8B}"/>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56742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42FF-3962-434A-A61F-208A17E554EC}"/>
              </a:ext>
            </a:extLst>
          </p:cNvPr>
          <p:cNvSpPr>
            <a:spLocks noGrp="1"/>
          </p:cNvSpPr>
          <p:nvPr>
            <p:ph type="title"/>
          </p:nvPr>
        </p:nvSpPr>
        <p:spPr/>
        <p:txBody>
          <a:bodyPr/>
          <a:lstStyle/>
          <a:p>
            <a:r>
              <a:rPr lang="en-CA" dirty="0"/>
              <a:t>The Destitution model</a:t>
            </a:r>
          </a:p>
        </p:txBody>
      </p:sp>
      <p:sp>
        <p:nvSpPr>
          <p:cNvPr id="3" name="Content Placeholder 2">
            <a:extLst>
              <a:ext uri="{FF2B5EF4-FFF2-40B4-BE49-F238E27FC236}">
                <a16:creationId xmlns:a16="http://schemas.microsoft.com/office/drawing/2014/main" id="{AFB39CF1-8BDA-4B7C-8CA1-F1E66FD7D837}"/>
              </a:ext>
            </a:extLst>
          </p:cNvPr>
          <p:cNvSpPr>
            <a:spLocks noGrp="1"/>
          </p:cNvSpPr>
          <p:nvPr>
            <p:ph idx="1"/>
          </p:nvPr>
        </p:nvSpPr>
        <p:spPr>
          <a:xfrm>
            <a:off x="581193" y="1890876"/>
            <a:ext cx="11029615" cy="4205689"/>
          </a:xfrm>
        </p:spPr>
        <p:txBody>
          <a:bodyPr>
            <a:normAutofit/>
          </a:bodyPr>
          <a:lstStyle/>
          <a:p>
            <a:r>
              <a:rPr lang="en-CA" sz="1800" dirty="0"/>
              <a:t>Social assistance programs are based on a destitution model where what is designed as a floor income has the unintended consequence of acting as a ceiling. </a:t>
            </a:r>
          </a:p>
          <a:p>
            <a:r>
              <a:rPr lang="en-CA" sz="1800" dirty="0"/>
              <a:t>Getting back on one’s feet and ‘bootstrapping’ presuppose that once you start to do better (earning money, saving money, reducing expenses, getting help from friends and family, getting a better job), you will start to be better off.  </a:t>
            </a:r>
          </a:p>
          <a:p>
            <a:r>
              <a:rPr lang="en-CA" sz="1800" b="1" dirty="0"/>
              <a:t>This is often not true in social assistance as the program claws back earnings, has asset limits that reduce savings, pays lower rates when shelter costs are reduced, and limits the amounts one can receive from friends and family.</a:t>
            </a:r>
          </a:p>
        </p:txBody>
      </p:sp>
      <p:sp>
        <p:nvSpPr>
          <p:cNvPr id="5" name="Slide Number Placeholder 4">
            <a:extLst>
              <a:ext uri="{FF2B5EF4-FFF2-40B4-BE49-F238E27FC236}">
                <a16:creationId xmlns:a16="http://schemas.microsoft.com/office/drawing/2014/main" id="{3692AA97-980D-4AB2-94AA-4ECF90938834}"/>
              </a:ext>
            </a:extLst>
          </p:cNvPr>
          <p:cNvSpPr>
            <a:spLocks noGrp="1"/>
          </p:cNvSpPr>
          <p:nvPr>
            <p:ph type="sldNum" sz="quarter" idx="12"/>
          </p:nvPr>
        </p:nvSpPr>
        <p:spPr/>
        <p:txBody>
          <a:bodyPr/>
          <a:lstStyle/>
          <a:p>
            <a:fld id="{3A98EE3D-8CD1-4C3F-BD1C-C98C9596463C}" type="slidenum">
              <a:rPr lang="en-US" smtClean="0"/>
              <a:pPr/>
              <a:t>12</a:t>
            </a:fld>
            <a:endParaRPr lang="en-US" dirty="0"/>
          </a:p>
        </p:txBody>
      </p:sp>
    </p:spTree>
    <p:extLst>
      <p:ext uri="{BB962C8B-B14F-4D97-AF65-F5344CB8AC3E}">
        <p14:creationId xmlns:p14="http://schemas.microsoft.com/office/powerpoint/2010/main" val="79743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42FF-3962-434A-A61F-208A17E554EC}"/>
              </a:ext>
            </a:extLst>
          </p:cNvPr>
          <p:cNvSpPr>
            <a:spLocks noGrp="1"/>
          </p:cNvSpPr>
          <p:nvPr>
            <p:ph type="title"/>
          </p:nvPr>
        </p:nvSpPr>
        <p:spPr/>
        <p:txBody>
          <a:bodyPr/>
          <a:lstStyle/>
          <a:p>
            <a:r>
              <a:rPr lang="en-CA" dirty="0"/>
              <a:t>Destitution model (Cont.)</a:t>
            </a:r>
          </a:p>
        </p:txBody>
      </p:sp>
      <p:sp>
        <p:nvSpPr>
          <p:cNvPr id="3" name="Content Placeholder 2">
            <a:extLst>
              <a:ext uri="{FF2B5EF4-FFF2-40B4-BE49-F238E27FC236}">
                <a16:creationId xmlns:a16="http://schemas.microsoft.com/office/drawing/2014/main" id="{AFB39CF1-8BDA-4B7C-8CA1-F1E66FD7D837}"/>
              </a:ext>
            </a:extLst>
          </p:cNvPr>
          <p:cNvSpPr>
            <a:spLocks noGrp="1"/>
          </p:cNvSpPr>
          <p:nvPr>
            <p:ph idx="1"/>
          </p:nvPr>
        </p:nvSpPr>
        <p:spPr>
          <a:xfrm>
            <a:off x="581192" y="2239860"/>
            <a:ext cx="11029615" cy="3915983"/>
          </a:xfrm>
        </p:spPr>
        <p:txBody>
          <a:bodyPr>
            <a:normAutofit fontScale="92500"/>
          </a:bodyPr>
          <a:lstStyle/>
          <a:p>
            <a:r>
              <a:rPr lang="en-CA" sz="2800" dirty="0"/>
              <a:t>These programs also force recipients into bad decisions by</a:t>
            </a:r>
            <a:r>
              <a:rPr lang="zh-CN" altLang="en-US" sz="2800" dirty="0"/>
              <a:t>：</a:t>
            </a:r>
            <a:endParaRPr lang="en-CA" altLang="zh-CN" sz="2800" dirty="0"/>
          </a:p>
          <a:p>
            <a:pPr lvl="1"/>
            <a:r>
              <a:rPr lang="en-CA" sz="2400" dirty="0"/>
              <a:t>making it harder for work to pay off, </a:t>
            </a:r>
          </a:p>
          <a:p>
            <a:pPr lvl="1"/>
            <a:r>
              <a:rPr lang="en-CA" sz="2400" dirty="0"/>
              <a:t>making it impossible to save significant amounts, </a:t>
            </a:r>
          </a:p>
          <a:p>
            <a:pPr lvl="1"/>
            <a:r>
              <a:rPr lang="en-CA" sz="2400" dirty="0"/>
              <a:t>punishing decisions to reduce expenses, </a:t>
            </a:r>
          </a:p>
          <a:p>
            <a:pPr lvl="1"/>
            <a:r>
              <a:rPr lang="en-CA" sz="2400" dirty="0"/>
              <a:t>placing limits on how much friends can help and </a:t>
            </a:r>
          </a:p>
          <a:p>
            <a:pPr lvl="1"/>
            <a:r>
              <a:rPr lang="en-CA" sz="2400" dirty="0"/>
              <a:t>forcing people to take whatever job is available regardless of its value. </a:t>
            </a:r>
          </a:p>
          <a:p>
            <a:r>
              <a:rPr lang="en-CA" sz="2800" dirty="0"/>
              <a:t>In other words, success entails making a leap as opposed to progressing.</a:t>
            </a:r>
          </a:p>
          <a:p>
            <a:endParaRPr lang="en-CA" dirty="0"/>
          </a:p>
        </p:txBody>
      </p:sp>
      <p:sp>
        <p:nvSpPr>
          <p:cNvPr id="5" name="Slide Number Placeholder 4">
            <a:extLst>
              <a:ext uri="{FF2B5EF4-FFF2-40B4-BE49-F238E27FC236}">
                <a16:creationId xmlns:a16="http://schemas.microsoft.com/office/drawing/2014/main" id="{1C801029-6E45-4E8F-88FA-74F34B900ACA}"/>
              </a:ext>
            </a:extLst>
          </p:cNvPr>
          <p:cNvSpPr>
            <a:spLocks noGrp="1"/>
          </p:cNvSpPr>
          <p:nvPr>
            <p:ph type="sldNum" sz="quarter" idx="12"/>
          </p:nvPr>
        </p:nvSpPr>
        <p:spPr/>
        <p:txBody>
          <a:bodyPr/>
          <a:lstStyle/>
          <a:p>
            <a:fld id="{3A98EE3D-8CD1-4C3F-BD1C-C98C9596463C}" type="slidenum">
              <a:rPr lang="en-US" smtClean="0"/>
              <a:pPr/>
              <a:t>13</a:t>
            </a:fld>
            <a:endParaRPr lang="en-US" dirty="0"/>
          </a:p>
        </p:txBody>
      </p:sp>
    </p:spTree>
    <p:extLst>
      <p:ext uri="{BB962C8B-B14F-4D97-AF65-F5344CB8AC3E}">
        <p14:creationId xmlns:p14="http://schemas.microsoft.com/office/powerpoint/2010/main" val="121118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AE951-D045-44F6-8C2A-DC1E23B5C381}"/>
              </a:ext>
            </a:extLst>
          </p:cNvPr>
          <p:cNvSpPr>
            <a:spLocks noGrp="1"/>
          </p:cNvSpPr>
          <p:nvPr>
            <p:ph idx="1"/>
          </p:nvPr>
        </p:nvSpPr>
        <p:spPr>
          <a:xfrm>
            <a:off x="4293255" y="1179830"/>
            <a:ext cx="6650991" cy="4658216"/>
          </a:xfrm>
        </p:spPr>
        <p:txBody>
          <a:bodyPr>
            <a:noAutofit/>
          </a:bodyPr>
          <a:lstStyle/>
          <a:p>
            <a:pPr marL="0" indent="0" algn="ctr">
              <a:buNone/>
            </a:pPr>
            <a:r>
              <a:rPr lang="en-CA" sz="1900" dirty="0">
                <a:latin typeface="Bahnschrift" panose="020B0502040204020203" pitchFamily="34" charset="0"/>
                <a:cs typeface="Aharoni" panose="02010803020104030203" pitchFamily="2" charset="-79"/>
              </a:rPr>
              <a:t>“I had to report income all the time and was audited suspiciously… I always had to fight, was afraid of being cut off and if within the limits; I was worried if I got more income than ODSP, what is going to happen to my ODSP cheque, to my dental benefits, MSN (Mandatory Special Necessities), special housing, I was living in a state of anxiety and fear, in a poverty trap, the system was built to keep you there. I was making my calculations and tried to figure out what would need to earn to live not on ODSP to get off ODSP – $55-65,000 – a huge barrier to re-enter the workforce – need to upgrade my skills. Better for OW – they can get the supplement, supports and training. There is no help with finding jobs on ODSP.”</a:t>
            </a:r>
          </a:p>
          <a:p>
            <a:pPr marL="0" indent="0" algn="ctr">
              <a:buNone/>
            </a:pPr>
            <a:r>
              <a:rPr lang="en-CA" sz="1900" dirty="0">
                <a:latin typeface="Bahnschrift" panose="020B0502040204020203" pitchFamily="34" charset="0"/>
                <a:cs typeface="Aharoni" panose="02010803020104030203" pitchFamily="2" charset="-79"/>
              </a:rPr>
              <a:t>– Anonymous #1 (59)</a:t>
            </a:r>
          </a:p>
        </p:txBody>
      </p:sp>
      <p:sp>
        <p:nvSpPr>
          <p:cNvPr id="4" name="Text Placeholder 3">
            <a:extLst>
              <a:ext uri="{FF2B5EF4-FFF2-40B4-BE49-F238E27FC236}">
                <a16:creationId xmlns:a16="http://schemas.microsoft.com/office/drawing/2014/main" id="{FADF0D16-4CE8-4A4D-AEB0-E350408B5959}"/>
              </a:ext>
            </a:extLst>
          </p:cNvPr>
          <p:cNvSpPr>
            <a:spLocks noGrp="1"/>
          </p:cNvSpPr>
          <p:nvPr>
            <p:ph type="body" sz="half" idx="2"/>
          </p:nvPr>
        </p:nvSpPr>
        <p:spPr>
          <a:xfrm>
            <a:off x="734805" y="1743419"/>
            <a:ext cx="3099063" cy="3371161"/>
          </a:xfrm>
        </p:spPr>
        <p:txBody>
          <a:bodyPr>
            <a:normAutofit/>
          </a:bodyPr>
          <a:lstStyle/>
          <a:p>
            <a:pPr algn="ctr"/>
            <a:r>
              <a:rPr lang="en-CA" altLang="zh-CN" sz="4400" dirty="0">
                <a:latin typeface="Bernard MT Condensed" panose="02050806060905020404" pitchFamily="18" charset="0"/>
              </a:rPr>
              <a:t>“T</a:t>
            </a:r>
            <a:r>
              <a:rPr lang="en-CA" sz="4400" dirty="0">
                <a:latin typeface="Bernard MT Condensed" panose="02050806060905020404" pitchFamily="18" charset="0"/>
              </a:rPr>
              <a:t>he system was built to keep you there.</a:t>
            </a:r>
            <a:r>
              <a:rPr lang="en-CA" altLang="zh-CN" sz="4400" dirty="0">
                <a:latin typeface="Bernard MT Condensed" panose="02050806060905020404" pitchFamily="18" charset="0"/>
              </a:rPr>
              <a:t>”</a:t>
            </a:r>
            <a:endParaRPr lang="en-CA" sz="4400" dirty="0">
              <a:latin typeface="Bernard MT Condensed" panose="02050806060905020404" pitchFamily="18" charset="0"/>
            </a:endParaRPr>
          </a:p>
        </p:txBody>
      </p:sp>
      <p:sp>
        <p:nvSpPr>
          <p:cNvPr id="2" name="Slide Number Placeholder 1">
            <a:extLst>
              <a:ext uri="{FF2B5EF4-FFF2-40B4-BE49-F238E27FC236}">
                <a16:creationId xmlns:a16="http://schemas.microsoft.com/office/drawing/2014/main" id="{8A3ACA91-7391-4670-A0AD-015F9FA6DD5A}"/>
              </a:ext>
            </a:extLst>
          </p:cNvPr>
          <p:cNvSpPr>
            <a:spLocks noGrp="1"/>
          </p:cNvSpPr>
          <p:nvPr>
            <p:ph type="sldNum" sz="quarter" idx="12"/>
          </p:nvPr>
        </p:nvSpPr>
        <p:spPr/>
        <p:txBody>
          <a:bodyPr/>
          <a:lstStyle/>
          <a:p>
            <a:fld id="{3A98EE3D-8CD1-4C3F-BD1C-C98C9596463C}" type="slidenum">
              <a:rPr lang="en-US" smtClean="0"/>
              <a:pPr/>
              <a:t>14</a:t>
            </a:fld>
            <a:endParaRPr lang="en-US" dirty="0"/>
          </a:p>
        </p:txBody>
      </p:sp>
    </p:spTree>
    <p:extLst>
      <p:ext uri="{BB962C8B-B14F-4D97-AF65-F5344CB8AC3E}">
        <p14:creationId xmlns:p14="http://schemas.microsoft.com/office/powerpoint/2010/main" val="299914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32A7-04DD-4C9D-BEE8-A420F63DCE1F}"/>
              </a:ext>
            </a:extLst>
          </p:cNvPr>
          <p:cNvSpPr>
            <a:spLocks noGrp="1"/>
          </p:cNvSpPr>
          <p:nvPr>
            <p:ph type="ctrTitle"/>
          </p:nvPr>
        </p:nvSpPr>
        <p:spPr/>
        <p:txBody>
          <a:bodyPr/>
          <a:lstStyle/>
          <a:p>
            <a:r>
              <a:rPr lang="en-CA" dirty="0"/>
              <a:t>2.	The effects of ‘multiple confiscation machines’ at work</a:t>
            </a:r>
          </a:p>
        </p:txBody>
      </p:sp>
      <p:sp>
        <p:nvSpPr>
          <p:cNvPr id="3" name="Subtitle 2">
            <a:extLst>
              <a:ext uri="{FF2B5EF4-FFF2-40B4-BE49-F238E27FC236}">
                <a16:creationId xmlns:a16="http://schemas.microsoft.com/office/drawing/2014/main" id="{4820431A-14A7-4E2D-B276-40B73D6958E4}"/>
              </a:ext>
            </a:extLst>
          </p:cNvPr>
          <p:cNvSpPr>
            <a:spLocks noGrp="1"/>
          </p:cNvSpPr>
          <p:nvPr>
            <p:ph type="subTitle" idx="1"/>
          </p:nvPr>
        </p:nvSpPr>
        <p:spPr/>
        <p:txBody>
          <a:bodyPr/>
          <a:lstStyle/>
          <a:p>
            <a:r>
              <a:rPr lang="en-CA" dirty="0"/>
              <a:t>…where they cancel each other Out</a:t>
            </a:r>
          </a:p>
        </p:txBody>
      </p:sp>
      <p:sp>
        <p:nvSpPr>
          <p:cNvPr id="5" name="Oval 4">
            <a:extLst>
              <a:ext uri="{FF2B5EF4-FFF2-40B4-BE49-F238E27FC236}">
                <a16:creationId xmlns:a16="http://schemas.microsoft.com/office/drawing/2014/main" id="{4AC45F17-49CC-4493-BC3B-FE7AB9C8ACC3}"/>
              </a:ext>
            </a:extLst>
          </p:cNvPr>
          <p:cNvSpPr/>
          <p:nvPr/>
        </p:nvSpPr>
        <p:spPr>
          <a:xfrm>
            <a:off x="4586689" y="3283028"/>
            <a:ext cx="3018622" cy="3018622"/>
          </a:xfrm>
          <a:prstGeom prst="ellipse">
            <a:avLst/>
          </a:prstGeom>
          <a:blipFill>
            <a:blip r:embed="rId2">
              <a:extLst>
                <a:ext uri="{BEBA8EAE-BF5A-486C-A8C5-ECC9F3942E4B}">
                  <a14:imgProps xmlns:a14="http://schemas.microsoft.com/office/drawing/2010/main">
                    <a14:imgLayer r:embed="rId3">
                      <a14:imgEffect>
                        <a14:artisticPencilSketch/>
                      </a14:imgEffect>
                    </a14:imgLayer>
                  </a14:imgProps>
                </a:ext>
              </a:extLst>
            </a:blip>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6DE6569D-FE5B-421C-99E8-3A50B1936447}"/>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80835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34D5-E4B0-4B18-B160-3BACF3176F44}"/>
              </a:ext>
            </a:extLst>
          </p:cNvPr>
          <p:cNvSpPr>
            <a:spLocks noGrp="1"/>
          </p:cNvSpPr>
          <p:nvPr>
            <p:ph type="title"/>
          </p:nvPr>
        </p:nvSpPr>
        <p:spPr/>
        <p:txBody>
          <a:bodyPr>
            <a:normAutofit/>
          </a:bodyPr>
          <a:lstStyle/>
          <a:p>
            <a:r>
              <a:rPr lang="en-CA" i="1" dirty="0"/>
              <a:t>How can we improve income security in a post-</a:t>
            </a:r>
            <a:r>
              <a:rPr lang="en-CA" i="1" dirty="0" err="1"/>
              <a:t>CERB</a:t>
            </a:r>
            <a:r>
              <a:rPr lang="en-CA" i="1" dirty="0"/>
              <a:t> world? </a:t>
            </a:r>
            <a:r>
              <a:rPr lang="en-CA" dirty="0"/>
              <a:t>First policy Response, Ryerson University, August 27, 2020</a:t>
            </a:r>
          </a:p>
        </p:txBody>
      </p:sp>
      <p:sp>
        <p:nvSpPr>
          <p:cNvPr id="3" name="Content Placeholder 2">
            <a:extLst>
              <a:ext uri="{FF2B5EF4-FFF2-40B4-BE49-F238E27FC236}">
                <a16:creationId xmlns:a16="http://schemas.microsoft.com/office/drawing/2014/main" id="{CC36B8ED-9DD0-464C-B814-81C064240342}"/>
              </a:ext>
            </a:extLst>
          </p:cNvPr>
          <p:cNvSpPr>
            <a:spLocks noGrp="1"/>
          </p:cNvSpPr>
          <p:nvPr>
            <p:ph idx="1"/>
          </p:nvPr>
        </p:nvSpPr>
        <p:spPr>
          <a:xfrm>
            <a:off x="581192" y="1890876"/>
            <a:ext cx="11029615" cy="4371028"/>
          </a:xfrm>
        </p:spPr>
        <p:txBody>
          <a:bodyPr>
            <a:normAutofit/>
          </a:bodyPr>
          <a:lstStyle/>
          <a:p>
            <a:r>
              <a:rPr lang="en-CA" sz="2400" dirty="0"/>
              <a:t>There are only three income security programs that promote work as part of their mandate and allow work as part of general eligibility: </a:t>
            </a:r>
          </a:p>
          <a:p>
            <a:pPr lvl="1"/>
            <a:r>
              <a:rPr lang="en-CA" sz="2000" dirty="0"/>
              <a:t>social assistance, </a:t>
            </a:r>
          </a:p>
          <a:p>
            <a:pPr lvl="1"/>
            <a:r>
              <a:rPr lang="en-CA" sz="2000" dirty="0"/>
              <a:t>EI working on claim, and </a:t>
            </a:r>
          </a:p>
          <a:p>
            <a:pPr lvl="1"/>
            <a:r>
              <a:rPr lang="en-CA" sz="2000" dirty="0"/>
              <a:t>the Canada Workers Benefit.  </a:t>
            </a:r>
          </a:p>
          <a:p>
            <a:r>
              <a:rPr lang="en-CA" sz="2400" dirty="0"/>
              <a:t>They don’t work together. Each has a different pedigree. EI Working While on Claim is a taxable benefit. Social assistance is not taxed. The CWB is a refundable tax credit. Together, they resemble the old game of Rock Paper Scissors – they like cancelling out each other. </a:t>
            </a:r>
          </a:p>
        </p:txBody>
      </p:sp>
      <p:sp>
        <p:nvSpPr>
          <p:cNvPr id="5" name="Slide Number Placeholder 4">
            <a:extLst>
              <a:ext uri="{FF2B5EF4-FFF2-40B4-BE49-F238E27FC236}">
                <a16:creationId xmlns:a16="http://schemas.microsoft.com/office/drawing/2014/main" id="{6E6058E5-4BBF-4767-B610-29828A380FE2}"/>
              </a:ext>
            </a:extLst>
          </p:cNvPr>
          <p:cNvSpPr>
            <a:spLocks noGrp="1"/>
          </p:cNvSpPr>
          <p:nvPr>
            <p:ph type="sldNum" sz="quarter" idx="12"/>
          </p:nvPr>
        </p:nvSpPr>
        <p:spPr/>
        <p:txBody>
          <a:bodyPr/>
          <a:lstStyle/>
          <a:p>
            <a:fld id="{3A98EE3D-8CD1-4C3F-BD1C-C98C9596463C}" type="slidenum">
              <a:rPr lang="en-US" smtClean="0"/>
              <a:pPr/>
              <a:t>16</a:t>
            </a:fld>
            <a:endParaRPr lang="en-US" dirty="0"/>
          </a:p>
        </p:txBody>
      </p:sp>
    </p:spTree>
    <p:extLst>
      <p:ext uri="{BB962C8B-B14F-4D97-AF65-F5344CB8AC3E}">
        <p14:creationId xmlns:p14="http://schemas.microsoft.com/office/powerpoint/2010/main" val="46747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54C545-E000-4F77-9BEB-22C8D9CE068A}"/>
              </a:ext>
            </a:extLst>
          </p:cNvPr>
          <p:cNvSpPr>
            <a:spLocks noGrp="1"/>
          </p:cNvSpPr>
          <p:nvPr>
            <p:ph type="body" sz="half" idx="2"/>
          </p:nvPr>
        </p:nvSpPr>
        <p:spPr>
          <a:xfrm>
            <a:off x="502171" y="5786963"/>
            <a:ext cx="11029617" cy="365125"/>
          </a:xfrm>
          <a:solidFill>
            <a:schemeClr val="tx1">
              <a:lumMod val="50000"/>
              <a:lumOff val="50000"/>
            </a:schemeClr>
          </a:solidFill>
        </p:spPr>
        <p:txBody>
          <a:bodyPr/>
          <a:lstStyle/>
          <a:p>
            <a:pPr algn="ctr"/>
            <a:r>
              <a:rPr lang="en-CA" i="1" dirty="0">
                <a:solidFill>
                  <a:schemeClr val="accent1">
                    <a:lumMod val="20000"/>
                    <a:lumOff val="80000"/>
                  </a:schemeClr>
                </a:solidFill>
                <a:latin typeface="Aharoni" panose="02010803020104030203" pitchFamily="2" charset="-79"/>
                <a:cs typeface="Aharoni" panose="02010803020104030203" pitchFamily="2" charset="-79"/>
              </a:rPr>
              <a:t>All three programs could work together rather than cannibalizing each other but no one has ever asked them to.</a:t>
            </a:r>
          </a:p>
        </p:txBody>
      </p:sp>
      <p:pic>
        <p:nvPicPr>
          <p:cNvPr id="9" name="Picture 8">
            <a:extLst>
              <a:ext uri="{FF2B5EF4-FFF2-40B4-BE49-F238E27FC236}">
                <a16:creationId xmlns:a16="http://schemas.microsoft.com/office/drawing/2014/main" id="{2FDD7953-510C-4D5D-B4B0-0DD6288AAE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676" y="672596"/>
            <a:ext cx="9678624" cy="5114367"/>
          </a:xfrm>
          <a:prstGeom prst="rect">
            <a:avLst/>
          </a:prstGeom>
          <a:noFill/>
          <a:ln>
            <a:noFill/>
          </a:ln>
        </p:spPr>
      </p:pic>
      <p:sp>
        <p:nvSpPr>
          <p:cNvPr id="2" name="Slide Number Placeholder 1">
            <a:extLst>
              <a:ext uri="{FF2B5EF4-FFF2-40B4-BE49-F238E27FC236}">
                <a16:creationId xmlns:a16="http://schemas.microsoft.com/office/drawing/2014/main" id="{228320A7-FCB5-4C09-B939-B8602D8C7355}"/>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509133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AE951-D045-44F6-8C2A-DC1E23B5C381}"/>
              </a:ext>
            </a:extLst>
          </p:cNvPr>
          <p:cNvSpPr>
            <a:spLocks noGrp="1"/>
          </p:cNvSpPr>
          <p:nvPr>
            <p:ph idx="1"/>
          </p:nvPr>
        </p:nvSpPr>
        <p:spPr>
          <a:xfrm>
            <a:off x="4433564" y="1399749"/>
            <a:ext cx="7337889" cy="4658216"/>
          </a:xfrm>
        </p:spPr>
        <p:txBody>
          <a:bodyPr>
            <a:noAutofit/>
          </a:bodyPr>
          <a:lstStyle/>
          <a:p>
            <a:pPr marL="0" indent="0" algn="ctr">
              <a:buNone/>
            </a:pPr>
            <a:r>
              <a:rPr lang="en-CA" sz="1900" dirty="0">
                <a:latin typeface="Bahnschrift" panose="020B0502040204020203" pitchFamily="34" charset="0"/>
                <a:cs typeface="Aharoni" panose="02010803020104030203" pitchFamily="2" charset="-79"/>
              </a:rPr>
              <a:t>“I was always scared to ask my ODSP worker about employment opportunities as I didn’t want to lose my disability benefits. My understanding is that if I do work while receiving ODSP, I may lose my benefits.”</a:t>
            </a:r>
          </a:p>
          <a:p>
            <a:pPr marL="0" indent="0" algn="ctr">
              <a:buNone/>
            </a:pPr>
            <a:r>
              <a:rPr lang="en-CA" sz="1900" dirty="0">
                <a:latin typeface="Bahnschrift" panose="020B0502040204020203" pitchFamily="34" charset="0"/>
                <a:cs typeface="Aharoni" panose="02010803020104030203" pitchFamily="2" charset="-79"/>
              </a:rPr>
              <a:t>– Anonymous #2 (62)</a:t>
            </a:r>
          </a:p>
        </p:txBody>
      </p:sp>
      <p:sp>
        <p:nvSpPr>
          <p:cNvPr id="4" name="Text Placeholder 3">
            <a:extLst>
              <a:ext uri="{FF2B5EF4-FFF2-40B4-BE49-F238E27FC236}">
                <a16:creationId xmlns:a16="http://schemas.microsoft.com/office/drawing/2014/main" id="{FADF0D16-4CE8-4A4D-AEB0-E350408B5959}"/>
              </a:ext>
            </a:extLst>
          </p:cNvPr>
          <p:cNvSpPr>
            <a:spLocks noGrp="1"/>
          </p:cNvSpPr>
          <p:nvPr>
            <p:ph type="body" sz="half" idx="2"/>
          </p:nvPr>
        </p:nvSpPr>
        <p:spPr>
          <a:xfrm>
            <a:off x="671330" y="2209457"/>
            <a:ext cx="3264061" cy="2439086"/>
          </a:xfrm>
        </p:spPr>
        <p:txBody>
          <a:bodyPr>
            <a:normAutofit fontScale="70000" lnSpcReduction="20000"/>
          </a:bodyPr>
          <a:lstStyle/>
          <a:p>
            <a:pPr algn="ctr"/>
            <a:r>
              <a:rPr lang="en-CA" altLang="zh-CN" sz="4400" dirty="0">
                <a:latin typeface="Bernard MT Condensed" panose="02050806060905020404" pitchFamily="18" charset="0"/>
              </a:rPr>
              <a:t>“My understanding is that if I do work while receiving ODSP, I may lose my benefits.”</a:t>
            </a:r>
            <a:endParaRPr lang="en-CA" sz="4400" dirty="0">
              <a:latin typeface="Bernard MT Condensed" panose="02050806060905020404" pitchFamily="18" charset="0"/>
            </a:endParaRPr>
          </a:p>
        </p:txBody>
      </p:sp>
      <p:sp>
        <p:nvSpPr>
          <p:cNvPr id="2" name="Slide Number Placeholder 1">
            <a:extLst>
              <a:ext uri="{FF2B5EF4-FFF2-40B4-BE49-F238E27FC236}">
                <a16:creationId xmlns:a16="http://schemas.microsoft.com/office/drawing/2014/main" id="{5C93F894-63C3-4608-9C4B-48D011D08ECE}"/>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Tree>
    <p:extLst>
      <p:ext uri="{BB962C8B-B14F-4D97-AF65-F5344CB8AC3E}">
        <p14:creationId xmlns:p14="http://schemas.microsoft.com/office/powerpoint/2010/main" val="121544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691C-243D-4F76-B915-10534684A915}"/>
              </a:ext>
            </a:extLst>
          </p:cNvPr>
          <p:cNvSpPr>
            <a:spLocks noGrp="1"/>
          </p:cNvSpPr>
          <p:nvPr>
            <p:ph type="ctrTitle"/>
          </p:nvPr>
        </p:nvSpPr>
        <p:spPr/>
        <p:txBody>
          <a:bodyPr/>
          <a:lstStyle/>
          <a:p>
            <a:r>
              <a:rPr lang="en-CA" dirty="0"/>
              <a:t>3.	Mainstream assumptions</a:t>
            </a:r>
          </a:p>
        </p:txBody>
      </p:sp>
      <p:sp>
        <p:nvSpPr>
          <p:cNvPr id="3" name="Subtitle 2">
            <a:extLst>
              <a:ext uri="{FF2B5EF4-FFF2-40B4-BE49-F238E27FC236}">
                <a16:creationId xmlns:a16="http://schemas.microsoft.com/office/drawing/2014/main" id="{EBD62517-AC44-41B4-891A-687DBB637C08}"/>
              </a:ext>
            </a:extLst>
          </p:cNvPr>
          <p:cNvSpPr>
            <a:spLocks noGrp="1"/>
          </p:cNvSpPr>
          <p:nvPr>
            <p:ph type="subTitle" idx="1"/>
          </p:nvPr>
        </p:nvSpPr>
        <p:spPr/>
        <p:txBody>
          <a:bodyPr/>
          <a:lstStyle/>
          <a:p>
            <a:r>
              <a:rPr lang="en-CA" dirty="0"/>
              <a:t>… concerning how the world works apply to low-income people with disabilities</a:t>
            </a:r>
          </a:p>
        </p:txBody>
      </p:sp>
      <p:sp>
        <p:nvSpPr>
          <p:cNvPr id="4" name="Oval 3">
            <a:extLst>
              <a:ext uri="{FF2B5EF4-FFF2-40B4-BE49-F238E27FC236}">
                <a16:creationId xmlns:a16="http://schemas.microsoft.com/office/drawing/2014/main" id="{22D47A4E-330D-44F9-99B3-B1A2D9164827}"/>
              </a:ext>
            </a:extLst>
          </p:cNvPr>
          <p:cNvSpPr/>
          <p:nvPr/>
        </p:nvSpPr>
        <p:spPr>
          <a:xfrm>
            <a:off x="4586689" y="3283028"/>
            <a:ext cx="3018622" cy="3018622"/>
          </a:xfrm>
          <a:prstGeom prst="ellipse">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59F1B078-A3DB-4A2D-972B-F684CD46DD36}"/>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41280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B7DB30-6C42-4A0E-8FB5-01A4B282DED0}"/>
              </a:ext>
            </a:extLst>
          </p:cNvPr>
          <p:cNvPicPr>
            <a:picLocks noChangeAspect="1"/>
          </p:cNvPicPr>
          <p:nvPr/>
        </p:nvPicPr>
        <p:blipFill rotWithShape="1">
          <a:blip r:embed="rId2"/>
          <a:srcRect l="4564" t="13510" r="3831" b="21975"/>
          <a:stretch/>
        </p:blipFill>
        <p:spPr>
          <a:xfrm>
            <a:off x="436418" y="228599"/>
            <a:ext cx="11291455" cy="6400801"/>
          </a:xfrm>
          <a:prstGeom prst="rect">
            <a:avLst/>
          </a:prstGeom>
        </p:spPr>
      </p:pic>
      <p:sp>
        <p:nvSpPr>
          <p:cNvPr id="4" name="TextBox 3">
            <a:extLst>
              <a:ext uri="{FF2B5EF4-FFF2-40B4-BE49-F238E27FC236}">
                <a16:creationId xmlns:a16="http://schemas.microsoft.com/office/drawing/2014/main" id="{17ADC8C1-D7C9-4277-B74F-2879BBDB304E}"/>
              </a:ext>
            </a:extLst>
          </p:cNvPr>
          <p:cNvSpPr txBox="1"/>
          <p:nvPr/>
        </p:nvSpPr>
        <p:spPr>
          <a:xfrm>
            <a:off x="1527464" y="1790497"/>
            <a:ext cx="9030836" cy="3367076"/>
          </a:xfrm>
          <a:prstGeom prst="rect">
            <a:avLst/>
          </a:prstGeom>
          <a:noFill/>
        </p:spPr>
        <p:txBody>
          <a:bodyPr wrap="square">
            <a:spAutoFit/>
          </a:bodyPr>
          <a:lstStyle/>
          <a:p>
            <a:pPr marL="548640" marR="548640" algn="ctr">
              <a:lnSpc>
                <a:spcPct val="115000"/>
              </a:lnSpc>
              <a:spcBef>
                <a:spcPts val="1000"/>
              </a:spcBef>
              <a:spcAft>
                <a:spcPts val="800"/>
              </a:spcAft>
            </a:pPr>
            <a:r>
              <a:rPr lang="en-US" sz="3600" b="1" i="1" dirty="0">
                <a:effectLst>
                  <a:innerShdw blurRad="114300">
                    <a:prstClr val="black"/>
                  </a:innerShdw>
                </a:effectLst>
                <a:latin typeface="Adobe Devanagari" panose="02040503050201020203" pitchFamily="18" charset="0"/>
                <a:ea typeface="宋体" panose="02010600030101010101" pitchFamily="2" charset="-122"/>
                <a:cs typeface="Adobe Devanagari" panose="02040503050201020203" pitchFamily="18" charset="0"/>
              </a:rPr>
              <a:t> “The rational person would say ‘what’s the point of working?’ The majority of people work to get ahead, not to get behind.”</a:t>
            </a:r>
            <a:endParaRPr lang="en-CA" sz="3600" b="1" i="1" dirty="0">
              <a:effectLst>
                <a:innerShdw blurRad="114300">
                  <a:prstClr val="black"/>
                </a:innerShdw>
              </a:effectLst>
              <a:latin typeface="Adobe Devanagari" panose="02040503050201020203" pitchFamily="18" charset="0"/>
              <a:ea typeface="宋体" panose="02010600030101010101" pitchFamily="2" charset="-122"/>
              <a:cs typeface="Adobe Devanagari" panose="02040503050201020203" pitchFamily="18" charset="0"/>
            </a:endParaRPr>
          </a:p>
          <a:p>
            <a:pPr marL="548640" marR="548640" algn="ctr">
              <a:lnSpc>
                <a:spcPct val="115000"/>
              </a:lnSpc>
              <a:spcBef>
                <a:spcPts val="1000"/>
              </a:spcBef>
              <a:spcAft>
                <a:spcPts val="800"/>
              </a:spcAft>
            </a:pPr>
            <a:r>
              <a:rPr lang="en-US" sz="3200" i="1" dirty="0">
                <a:effectLst>
                  <a:innerShdw blurRad="114300">
                    <a:prstClr val="black"/>
                  </a:innerShdw>
                </a:effectLst>
                <a:latin typeface="Adobe Devanagari" panose="02040503050201020203" pitchFamily="18" charset="0"/>
                <a:ea typeface="宋体" panose="02010600030101010101" pitchFamily="2" charset="-122"/>
                <a:cs typeface="Adobe Devanagari" panose="02040503050201020203" pitchFamily="18" charset="0"/>
              </a:rPr>
              <a:t>– Sharon, consumer/survivor, on working while receiving ODSP</a:t>
            </a:r>
            <a:endParaRPr lang="en-CA" sz="3200" i="1" dirty="0">
              <a:effectLst>
                <a:innerShdw blurRad="114300">
                  <a:prstClr val="black"/>
                </a:innerShdw>
              </a:effectLst>
              <a:latin typeface="Adobe Devanagari" panose="02040503050201020203" pitchFamily="18" charset="0"/>
              <a:ea typeface="宋体" panose="02010600030101010101" pitchFamily="2" charset="-122"/>
              <a:cs typeface="Adobe Devanagari" panose="02040503050201020203" pitchFamily="18" charset="0"/>
            </a:endParaRPr>
          </a:p>
        </p:txBody>
      </p:sp>
      <p:sp>
        <p:nvSpPr>
          <p:cNvPr id="3" name="Slide Number Placeholder 2">
            <a:extLst>
              <a:ext uri="{FF2B5EF4-FFF2-40B4-BE49-F238E27FC236}">
                <a16:creationId xmlns:a16="http://schemas.microsoft.com/office/drawing/2014/main" id="{709D3B35-479F-4B0C-89B3-CF95A0C61B09}"/>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60479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113A-1C89-40ED-A6FC-2659547A15F1}"/>
              </a:ext>
            </a:extLst>
          </p:cNvPr>
          <p:cNvSpPr>
            <a:spLocks noGrp="1"/>
          </p:cNvSpPr>
          <p:nvPr>
            <p:ph type="title"/>
          </p:nvPr>
        </p:nvSpPr>
        <p:spPr/>
        <p:txBody>
          <a:bodyPr/>
          <a:lstStyle/>
          <a:p>
            <a:r>
              <a:rPr lang="en-CA" dirty="0"/>
              <a:t>Mainstream assumptions</a:t>
            </a:r>
          </a:p>
        </p:txBody>
      </p:sp>
      <p:sp>
        <p:nvSpPr>
          <p:cNvPr id="3" name="Content Placeholder 2">
            <a:extLst>
              <a:ext uri="{FF2B5EF4-FFF2-40B4-BE49-F238E27FC236}">
                <a16:creationId xmlns:a16="http://schemas.microsoft.com/office/drawing/2014/main" id="{C73881EE-C132-4942-9CBB-C14B0F960AA5}"/>
              </a:ext>
            </a:extLst>
          </p:cNvPr>
          <p:cNvSpPr>
            <a:spLocks noGrp="1"/>
          </p:cNvSpPr>
          <p:nvPr>
            <p:ph idx="1"/>
          </p:nvPr>
        </p:nvSpPr>
        <p:spPr/>
        <p:txBody>
          <a:bodyPr>
            <a:normAutofit/>
          </a:bodyPr>
          <a:lstStyle/>
          <a:p>
            <a:r>
              <a:rPr lang="en-CA" sz="3200" dirty="0"/>
              <a:t>The short answer is that the accommodations that work for middle class people simply do not work for people who are poor and especially those who are on social assistance with disabilities.</a:t>
            </a:r>
          </a:p>
        </p:txBody>
      </p:sp>
      <p:sp>
        <p:nvSpPr>
          <p:cNvPr id="5" name="Slide Number Placeholder 4">
            <a:extLst>
              <a:ext uri="{FF2B5EF4-FFF2-40B4-BE49-F238E27FC236}">
                <a16:creationId xmlns:a16="http://schemas.microsoft.com/office/drawing/2014/main" id="{252553BC-1963-42B4-9C70-E764BACD083D}"/>
              </a:ext>
            </a:extLst>
          </p:cNvPr>
          <p:cNvSpPr>
            <a:spLocks noGrp="1"/>
          </p:cNvSpPr>
          <p:nvPr>
            <p:ph type="sldNum" sz="quarter" idx="12"/>
          </p:nvPr>
        </p:nvSpPr>
        <p:spPr/>
        <p:txBody>
          <a:bodyPr/>
          <a:lstStyle/>
          <a:p>
            <a:fld id="{3A98EE3D-8CD1-4C3F-BD1C-C98C9596463C}" type="slidenum">
              <a:rPr lang="en-US" smtClean="0"/>
              <a:pPr/>
              <a:t>20</a:t>
            </a:fld>
            <a:endParaRPr lang="en-US" dirty="0"/>
          </a:p>
        </p:txBody>
      </p:sp>
    </p:spTree>
    <p:extLst>
      <p:ext uri="{BB962C8B-B14F-4D97-AF65-F5344CB8AC3E}">
        <p14:creationId xmlns:p14="http://schemas.microsoft.com/office/powerpoint/2010/main" val="128258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432D-E31C-4670-9FFA-6519F780ADF8}"/>
              </a:ext>
            </a:extLst>
          </p:cNvPr>
          <p:cNvSpPr>
            <a:spLocks noGrp="1"/>
          </p:cNvSpPr>
          <p:nvPr>
            <p:ph type="title"/>
          </p:nvPr>
        </p:nvSpPr>
        <p:spPr/>
        <p:txBody>
          <a:bodyPr/>
          <a:lstStyle/>
          <a:p>
            <a:r>
              <a:rPr lang="en-CA" dirty="0"/>
              <a:t>Bee Lee Soh &amp; John Stapleton, </a:t>
            </a:r>
            <a:r>
              <a:rPr lang="en-CA" i="1" dirty="0"/>
              <a:t>Voice of Experience, </a:t>
            </a:r>
            <a:r>
              <a:rPr lang="en-CA" dirty="0"/>
              <a:t>Metcalf Foundation, 2019, p.24</a:t>
            </a:r>
          </a:p>
        </p:txBody>
      </p:sp>
      <p:sp>
        <p:nvSpPr>
          <p:cNvPr id="3" name="Content Placeholder 2">
            <a:extLst>
              <a:ext uri="{FF2B5EF4-FFF2-40B4-BE49-F238E27FC236}">
                <a16:creationId xmlns:a16="http://schemas.microsoft.com/office/drawing/2014/main" id="{DF1EFFFC-66B8-421E-935F-2B5133080AB7}"/>
              </a:ext>
            </a:extLst>
          </p:cNvPr>
          <p:cNvSpPr>
            <a:spLocks noGrp="1"/>
          </p:cNvSpPr>
          <p:nvPr>
            <p:ph idx="1"/>
          </p:nvPr>
        </p:nvSpPr>
        <p:spPr/>
        <p:txBody>
          <a:bodyPr>
            <a:normAutofit lnSpcReduction="10000"/>
          </a:bodyPr>
          <a:lstStyle/>
          <a:p>
            <a:pPr marL="0" indent="0">
              <a:buNone/>
            </a:pPr>
            <a:r>
              <a:rPr lang="en-CA" sz="2400" i="1" dirty="0"/>
              <a:t>“Governments…may not know the minimum cost of secure accommodation and they may not know that libraries and community hubs restrict access to … online computer equipment. They may not realize that a low-income person may not have … a bank account or access to retail credit through a credit card. </a:t>
            </a:r>
          </a:p>
          <a:p>
            <a:pPr marL="0" indent="0">
              <a:buNone/>
            </a:pPr>
            <a:r>
              <a:rPr lang="en-CA" sz="2400" i="1" dirty="0"/>
              <a:t>The everyday items and conveniences that most of us take for granted as part of our daily lives, like smart phones and credit cards, are accoutrements that we would never dream of doing without. We also have little idea of the problems we would face if we did not have them. For example, few would contemplate that not having a credit card could result in us having no place to stay on a winter’s night. ”</a:t>
            </a:r>
          </a:p>
          <a:p>
            <a:endParaRPr lang="en-CA" dirty="0"/>
          </a:p>
        </p:txBody>
      </p:sp>
      <p:sp>
        <p:nvSpPr>
          <p:cNvPr id="5" name="Slide Number Placeholder 4">
            <a:extLst>
              <a:ext uri="{FF2B5EF4-FFF2-40B4-BE49-F238E27FC236}">
                <a16:creationId xmlns:a16="http://schemas.microsoft.com/office/drawing/2014/main" id="{250EC373-BE96-4F6B-BBAC-99DC8829FD70}"/>
              </a:ext>
            </a:extLst>
          </p:cNvPr>
          <p:cNvSpPr>
            <a:spLocks noGrp="1"/>
          </p:cNvSpPr>
          <p:nvPr>
            <p:ph type="sldNum" sz="quarter" idx="12"/>
          </p:nvPr>
        </p:nvSpPr>
        <p:spPr/>
        <p:txBody>
          <a:bodyPr/>
          <a:lstStyle/>
          <a:p>
            <a:fld id="{3A98EE3D-8CD1-4C3F-BD1C-C98C9596463C}" type="slidenum">
              <a:rPr lang="en-US" smtClean="0"/>
              <a:pPr/>
              <a:t>21</a:t>
            </a:fld>
            <a:endParaRPr lang="en-US" dirty="0"/>
          </a:p>
        </p:txBody>
      </p:sp>
    </p:spTree>
    <p:extLst>
      <p:ext uri="{BB962C8B-B14F-4D97-AF65-F5344CB8AC3E}">
        <p14:creationId xmlns:p14="http://schemas.microsoft.com/office/powerpoint/2010/main" val="107291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AE951-D045-44F6-8C2A-DC1E23B5C381}"/>
              </a:ext>
            </a:extLst>
          </p:cNvPr>
          <p:cNvSpPr>
            <a:spLocks noGrp="1"/>
          </p:cNvSpPr>
          <p:nvPr>
            <p:ph idx="1"/>
          </p:nvPr>
        </p:nvSpPr>
        <p:spPr>
          <a:xfrm>
            <a:off x="4505899" y="694063"/>
            <a:ext cx="7014771" cy="5363902"/>
          </a:xfrm>
        </p:spPr>
        <p:txBody>
          <a:bodyPr>
            <a:noAutofit/>
          </a:bodyPr>
          <a:lstStyle/>
          <a:p>
            <a:pPr marL="0" indent="0" algn="ctr">
              <a:buNone/>
            </a:pPr>
            <a:r>
              <a:rPr lang="en-CA" sz="1900" dirty="0">
                <a:latin typeface="Bahnschrift" panose="020B0502040204020203" pitchFamily="34" charset="0"/>
                <a:cs typeface="Aharoni" panose="02010803020104030203" pitchFamily="2" charset="-79"/>
              </a:rPr>
              <a:t>“People with disabilities have other stresses when it comes to working. For instance, we are most likely to only work part-time but this puts us at a disadvantage in other ways. For example, because I am part-time the employer can schedule me however he sees fit, including whether to schedule me at all. This means I may not get shifts. This rule likely impacts people with disabilities more than other people because most of us can only part time. </a:t>
            </a:r>
            <a:r>
              <a:rPr lang="en-CA" sz="1900">
                <a:latin typeface="Bahnschrift" panose="020B0502040204020203" pitchFamily="34" charset="0"/>
                <a:cs typeface="Aharoni" panose="02010803020104030203" pitchFamily="2" charset="-79"/>
              </a:rPr>
              <a:t>It is hard to plan our life around inconsistent employment, schedules and pay.</a:t>
            </a:r>
            <a:endParaRPr lang="en-CA" sz="1900" dirty="0">
              <a:latin typeface="Bahnschrift" panose="020B0502040204020203" pitchFamily="34" charset="0"/>
              <a:cs typeface="Aharoni" panose="02010803020104030203" pitchFamily="2" charset="-79"/>
            </a:endParaRPr>
          </a:p>
          <a:p>
            <a:pPr marL="0" indent="0" algn="ctr">
              <a:buNone/>
            </a:pPr>
            <a:r>
              <a:rPr lang="en-CA" sz="1900" dirty="0">
                <a:latin typeface="Bahnschrift" panose="020B0502040204020203" pitchFamily="34" charset="0"/>
                <a:cs typeface="Aharoni" panose="02010803020104030203" pitchFamily="2" charset="-79"/>
              </a:rPr>
              <a:t>– AP (39)</a:t>
            </a:r>
          </a:p>
        </p:txBody>
      </p:sp>
      <p:sp>
        <p:nvSpPr>
          <p:cNvPr id="4" name="Text Placeholder 3">
            <a:extLst>
              <a:ext uri="{FF2B5EF4-FFF2-40B4-BE49-F238E27FC236}">
                <a16:creationId xmlns:a16="http://schemas.microsoft.com/office/drawing/2014/main" id="{FADF0D16-4CE8-4A4D-AEB0-E350408B5959}"/>
              </a:ext>
            </a:extLst>
          </p:cNvPr>
          <p:cNvSpPr>
            <a:spLocks noGrp="1"/>
          </p:cNvSpPr>
          <p:nvPr>
            <p:ph type="body" sz="half" idx="2"/>
          </p:nvPr>
        </p:nvSpPr>
        <p:spPr>
          <a:xfrm>
            <a:off x="671330" y="2209457"/>
            <a:ext cx="3250675" cy="2759150"/>
          </a:xfrm>
        </p:spPr>
        <p:txBody>
          <a:bodyPr>
            <a:normAutofit fontScale="70000" lnSpcReduction="20000"/>
          </a:bodyPr>
          <a:lstStyle/>
          <a:p>
            <a:pPr algn="ctr"/>
            <a:r>
              <a:rPr lang="en-CA" altLang="zh-CN" sz="4400" dirty="0">
                <a:latin typeface="Bernard MT Condensed" panose="02050806060905020404" pitchFamily="18" charset="0"/>
              </a:rPr>
              <a:t>“[W]e are most likely to only work part-time but this puts us at a disadvantage in other ways”</a:t>
            </a:r>
            <a:endParaRPr lang="en-CA" sz="4400" dirty="0">
              <a:latin typeface="Bernard MT Condensed" panose="02050806060905020404" pitchFamily="18" charset="0"/>
            </a:endParaRPr>
          </a:p>
        </p:txBody>
      </p:sp>
      <p:sp>
        <p:nvSpPr>
          <p:cNvPr id="2" name="Slide Number Placeholder 1">
            <a:extLst>
              <a:ext uri="{FF2B5EF4-FFF2-40B4-BE49-F238E27FC236}">
                <a16:creationId xmlns:a16="http://schemas.microsoft.com/office/drawing/2014/main" id="{7D4B7284-4B50-4071-84EA-E334D6DC77AB}"/>
              </a:ext>
            </a:extLst>
          </p:cNvPr>
          <p:cNvSpPr>
            <a:spLocks noGrp="1"/>
          </p:cNvSpPr>
          <p:nvPr>
            <p:ph type="sldNum" sz="quarter" idx="12"/>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2819322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2471-1EB9-41BB-9AC2-0FC8F8AE6729}"/>
              </a:ext>
            </a:extLst>
          </p:cNvPr>
          <p:cNvSpPr>
            <a:spLocks noGrp="1"/>
          </p:cNvSpPr>
          <p:nvPr>
            <p:ph type="title"/>
          </p:nvPr>
        </p:nvSpPr>
        <p:spPr/>
        <p:txBody>
          <a:bodyPr/>
          <a:lstStyle/>
          <a:p>
            <a:r>
              <a:rPr lang="en-CA" dirty="0"/>
              <a:t>Behavioural Obstacles</a:t>
            </a:r>
          </a:p>
        </p:txBody>
      </p:sp>
      <p:sp>
        <p:nvSpPr>
          <p:cNvPr id="3" name="Text Placeholder 2">
            <a:extLst>
              <a:ext uri="{FF2B5EF4-FFF2-40B4-BE49-F238E27FC236}">
                <a16:creationId xmlns:a16="http://schemas.microsoft.com/office/drawing/2014/main" id="{62C3A050-E977-47C9-AF0D-69188D21EE0F}"/>
              </a:ext>
            </a:extLst>
          </p:cNvPr>
          <p:cNvSpPr>
            <a:spLocks noGrp="1"/>
          </p:cNvSpPr>
          <p:nvPr>
            <p:ph type="body" idx="1"/>
          </p:nvPr>
        </p:nvSpPr>
        <p:spPr/>
        <p:txBody>
          <a:bodyPr/>
          <a:lstStyle/>
          <a:p>
            <a:r>
              <a:rPr lang="en-CA" dirty="0"/>
              <a:t>Scarcity, Sludge, and a Pandora’s Box</a:t>
            </a:r>
          </a:p>
        </p:txBody>
      </p:sp>
      <p:sp>
        <p:nvSpPr>
          <p:cNvPr id="5" name="Slide Number Placeholder 4">
            <a:extLst>
              <a:ext uri="{FF2B5EF4-FFF2-40B4-BE49-F238E27FC236}">
                <a16:creationId xmlns:a16="http://schemas.microsoft.com/office/drawing/2014/main" id="{8A888E88-8EE7-42F1-8CFF-FA75AC54B841}"/>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49395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691C-243D-4F76-B915-10534684A915}"/>
              </a:ext>
            </a:extLst>
          </p:cNvPr>
          <p:cNvSpPr>
            <a:spLocks noGrp="1"/>
          </p:cNvSpPr>
          <p:nvPr>
            <p:ph type="ctrTitle"/>
          </p:nvPr>
        </p:nvSpPr>
        <p:spPr/>
        <p:txBody>
          <a:bodyPr/>
          <a:lstStyle/>
          <a:p>
            <a:r>
              <a:rPr lang="en-CA" dirty="0"/>
              <a:t>4.	The psychology of scarcity</a:t>
            </a:r>
          </a:p>
        </p:txBody>
      </p:sp>
      <p:sp>
        <p:nvSpPr>
          <p:cNvPr id="3" name="Subtitle 2">
            <a:extLst>
              <a:ext uri="{FF2B5EF4-FFF2-40B4-BE49-F238E27FC236}">
                <a16:creationId xmlns:a16="http://schemas.microsoft.com/office/drawing/2014/main" id="{EBD62517-AC44-41B4-891A-687DBB637C08}"/>
              </a:ext>
            </a:extLst>
          </p:cNvPr>
          <p:cNvSpPr>
            <a:spLocks noGrp="1"/>
          </p:cNvSpPr>
          <p:nvPr>
            <p:ph type="subTitle" idx="1"/>
          </p:nvPr>
        </p:nvSpPr>
        <p:spPr/>
        <p:txBody>
          <a:bodyPr/>
          <a:lstStyle/>
          <a:p>
            <a:r>
              <a:rPr lang="en-CA" dirty="0"/>
              <a:t>Why having so little means so much</a:t>
            </a:r>
          </a:p>
        </p:txBody>
      </p:sp>
      <p:sp>
        <p:nvSpPr>
          <p:cNvPr id="4" name="Oval 3">
            <a:extLst>
              <a:ext uri="{FF2B5EF4-FFF2-40B4-BE49-F238E27FC236}">
                <a16:creationId xmlns:a16="http://schemas.microsoft.com/office/drawing/2014/main" id="{22D47A4E-330D-44F9-99B3-B1A2D9164827}"/>
              </a:ext>
            </a:extLst>
          </p:cNvPr>
          <p:cNvSpPr/>
          <p:nvPr/>
        </p:nvSpPr>
        <p:spPr>
          <a:xfrm>
            <a:off x="4586689" y="3283028"/>
            <a:ext cx="3018622" cy="3018622"/>
          </a:xfrm>
          <a:prstGeom prst="ellipse">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D690CD91-4D03-4F48-AF3B-73534778381C}"/>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289503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8315-BED6-4402-B44C-41DE38BA3C0D}"/>
              </a:ext>
            </a:extLst>
          </p:cNvPr>
          <p:cNvSpPr>
            <a:spLocks noGrp="1"/>
          </p:cNvSpPr>
          <p:nvPr>
            <p:ph type="title"/>
          </p:nvPr>
        </p:nvSpPr>
        <p:spPr/>
        <p:txBody>
          <a:bodyPr>
            <a:normAutofit fontScale="90000"/>
          </a:bodyPr>
          <a:lstStyle/>
          <a:p>
            <a:r>
              <a:rPr lang="en-CA" dirty="0"/>
              <a:t>Alok Jha: </a:t>
            </a:r>
            <a:r>
              <a:rPr lang="en-CA" i="1" dirty="0"/>
              <a:t>Poverty saps mental capacity to deal with complex tasks, say scientists. - </a:t>
            </a:r>
            <a:r>
              <a:rPr lang="en-CA" dirty="0"/>
              <a:t>The Guardian, August 29, 2013 </a:t>
            </a:r>
            <a:endParaRPr lang="en-CA" i="1" dirty="0"/>
          </a:p>
        </p:txBody>
      </p:sp>
      <p:sp>
        <p:nvSpPr>
          <p:cNvPr id="3" name="Content Placeholder 2">
            <a:extLst>
              <a:ext uri="{FF2B5EF4-FFF2-40B4-BE49-F238E27FC236}">
                <a16:creationId xmlns:a16="http://schemas.microsoft.com/office/drawing/2014/main" id="{87CFCDD6-08F1-496B-80B4-B3E5B8307444}"/>
              </a:ext>
            </a:extLst>
          </p:cNvPr>
          <p:cNvSpPr>
            <a:spLocks noGrp="1"/>
          </p:cNvSpPr>
          <p:nvPr>
            <p:ph idx="1"/>
          </p:nvPr>
        </p:nvSpPr>
        <p:spPr>
          <a:xfrm>
            <a:off x="581192" y="1890876"/>
            <a:ext cx="11029615" cy="4264968"/>
          </a:xfrm>
        </p:spPr>
        <p:txBody>
          <a:bodyPr>
            <a:normAutofit/>
          </a:bodyPr>
          <a:lstStyle/>
          <a:p>
            <a:r>
              <a:rPr lang="en-CA" sz="2400" i="1" dirty="0"/>
              <a:t>“Being poor requires so much mental energy</a:t>
            </a:r>
          </a:p>
          <a:p>
            <a:r>
              <a:rPr lang="en-CA" sz="2400" i="1" dirty="0"/>
              <a:t>This is the psychology of scarcity…people's minds are less efficient when they feel they lack something — whether it is money, time, calories or even companionship. </a:t>
            </a:r>
          </a:p>
          <a:p>
            <a:r>
              <a:rPr lang="en-CA" sz="2400" i="1" dirty="0"/>
              <a:t>This scarcity mindset consumes…"</a:t>
            </a:r>
            <a:r>
              <a:rPr lang="en-CA" sz="2400" b="1" i="1" dirty="0"/>
              <a:t>mental bandwidth</a:t>
            </a:r>
            <a:r>
              <a:rPr lang="en-CA" sz="2400" i="1" dirty="0"/>
              <a:t>" — brainpower that would otherwise go to less pressing concerns, planning ahead and problem-solving. </a:t>
            </a:r>
          </a:p>
          <a:p>
            <a:r>
              <a:rPr lang="en-CA" sz="2400" i="1" dirty="0"/>
              <a:t>This deprivation can lead to a life absorbed by preoccupations that impose ongoing cognitive deficits and reinforce self-defeating actions”</a:t>
            </a:r>
          </a:p>
        </p:txBody>
      </p:sp>
      <p:sp>
        <p:nvSpPr>
          <p:cNvPr id="5" name="Slide Number Placeholder 4">
            <a:extLst>
              <a:ext uri="{FF2B5EF4-FFF2-40B4-BE49-F238E27FC236}">
                <a16:creationId xmlns:a16="http://schemas.microsoft.com/office/drawing/2014/main" id="{682D3126-3D12-41BA-8A73-FDEFF36235B4}"/>
              </a:ext>
            </a:extLst>
          </p:cNvPr>
          <p:cNvSpPr>
            <a:spLocks noGrp="1"/>
          </p:cNvSpPr>
          <p:nvPr>
            <p:ph type="sldNum" sz="quarter" idx="12"/>
          </p:nvPr>
        </p:nvSpPr>
        <p:spPr/>
        <p:txBody>
          <a:bodyPr/>
          <a:lstStyle/>
          <a:p>
            <a:fld id="{3A98EE3D-8CD1-4C3F-BD1C-C98C9596463C}" type="slidenum">
              <a:rPr lang="en-US" smtClean="0"/>
              <a:pPr/>
              <a:t>25</a:t>
            </a:fld>
            <a:endParaRPr lang="en-US" dirty="0"/>
          </a:p>
        </p:txBody>
      </p:sp>
    </p:spTree>
    <p:extLst>
      <p:ext uri="{BB962C8B-B14F-4D97-AF65-F5344CB8AC3E}">
        <p14:creationId xmlns:p14="http://schemas.microsoft.com/office/powerpoint/2010/main" val="142274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8315-BED6-4402-B44C-41DE38BA3C0D}"/>
              </a:ext>
            </a:extLst>
          </p:cNvPr>
          <p:cNvSpPr>
            <a:spLocks noGrp="1"/>
          </p:cNvSpPr>
          <p:nvPr>
            <p:ph type="title"/>
          </p:nvPr>
        </p:nvSpPr>
        <p:spPr/>
        <p:txBody>
          <a:bodyPr>
            <a:normAutofit/>
          </a:bodyPr>
          <a:lstStyle/>
          <a:p>
            <a:r>
              <a:rPr lang="en-CA" dirty="0"/>
              <a:t>Amy Novotney: </a:t>
            </a:r>
            <a:r>
              <a:rPr lang="en-CA" i="1" dirty="0"/>
              <a:t>The psychology of scarcity. </a:t>
            </a:r>
            <a:r>
              <a:rPr lang="en-CA" dirty="0"/>
              <a:t>American Psychological Association, February 2014, Vol 45, No.2</a:t>
            </a:r>
          </a:p>
        </p:txBody>
      </p:sp>
      <p:sp>
        <p:nvSpPr>
          <p:cNvPr id="3" name="Content Placeholder 2">
            <a:extLst>
              <a:ext uri="{FF2B5EF4-FFF2-40B4-BE49-F238E27FC236}">
                <a16:creationId xmlns:a16="http://schemas.microsoft.com/office/drawing/2014/main" id="{87CFCDD6-08F1-496B-80B4-B3E5B8307444}"/>
              </a:ext>
            </a:extLst>
          </p:cNvPr>
          <p:cNvSpPr>
            <a:spLocks noGrp="1"/>
          </p:cNvSpPr>
          <p:nvPr>
            <p:ph idx="1"/>
          </p:nvPr>
        </p:nvSpPr>
        <p:spPr>
          <a:xfrm>
            <a:off x="581192" y="1890876"/>
            <a:ext cx="11029615" cy="4264968"/>
          </a:xfrm>
        </p:spPr>
        <p:txBody>
          <a:bodyPr>
            <a:normAutofit/>
          </a:bodyPr>
          <a:lstStyle/>
          <a:p>
            <a:r>
              <a:rPr lang="en-CA" sz="2400" i="1" dirty="0"/>
              <a:t>“</a:t>
            </a:r>
            <a:r>
              <a:rPr lang="en-CA" sz="2400" b="1" i="1" dirty="0"/>
              <a:t>We found that when people were rich with time they were very judicious, needed it less, and only very occasionally took a loan. </a:t>
            </a:r>
          </a:p>
          <a:p>
            <a:r>
              <a:rPr lang="en-CA" sz="2400" i="1" dirty="0"/>
              <a:t>But when they were time-poor … sophisticated Princeton students grabbed these available loans to try and do well in the game and ended up making less money than the time-poor students who weren't given the option to borrow. These students made the same mistakes that we observed among poor people.”</a:t>
            </a:r>
          </a:p>
        </p:txBody>
      </p:sp>
      <p:sp>
        <p:nvSpPr>
          <p:cNvPr id="5" name="Slide Number Placeholder 4">
            <a:extLst>
              <a:ext uri="{FF2B5EF4-FFF2-40B4-BE49-F238E27FC236}">
                <a16:creationId xmlns:a16="http://schemas.microsoft.com/office/drawing/2014/main" id="{3AE8FFDD-FC7F-44E4-91DB-307E0A9861C8}"/>
              </a:ext>
            </a:extLst>
          </p:cNvPr>
          <p:cNvSpPr>
            <a:spLocks noGrp="1"/>
          </p:cNvSpPr>
          <p:nvPr>
            <p:ph type="sldNum" sz="quarter" idx="12"/>
          </p:nvPr>
        </p:nvSpPr>
        <p:spPr/>
        <p:txBody>
          <a:bodyPr/>
          <a:lstStyle/>
          <a:p>
            <a:fld id="{3A98EE3D-8CD1-4C3F-BD1C-C98C9596463C}" type="slidenum">
              <a:rPr lang="en-US" smtClean="0"/>
              <a:pPr/>
              <a:t>26</a:t>
            </a:fld>
            <a:endParaRPr lang="en-US" dirty="0"/>
          </a:p>
        </p:txBody>
      </p:sp>
    </p:spTree>
    <p:extLst>
      <p:ext uri="{BB962C8B-B14F-4D97-AF65-F5344CB8AC3E}">
        <p14:creationId xmlns:p14="http://schemas.microsoft.com/office/powerpoint/2010/main" val="2395792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AE951-D045-44F6-8C2A-DC1E23B5C381}"/>
              </a:ext>
            </a:extLst>
          </p:cNvPr>
          <p:cNvSpPr>
            <a:spLocks noGrp="1"/>
          </p:cNvSpPr>
          <p:nvPr>
            <p:ph idx="1"/>
          </p:nvPr>
        </p:nvSpPr>
        <p:spPr>
          <a:xfrm>
            <a:off x="4505899" y="694063"/>
            <a:ext cx="7014771" cy="5363902"/>
          </a:xfrm>
        </p:spPr>
        <p:txBody>
          <a:bodyPr>
            <a:noAutofit/>
          </a:bodyPr>
          <a:lstStyle/>
          <a:p>
            <a:pPr marL="0" indent="0" algn="ctr">
              <a:buNone/>
            </a:pPr>
            <a:r>
              <a:rPr lang="en-CA" sz="1900" dirty="0">
                <a:latin typeface="Bahnschrift" panose="020B0502040204020203" pitchFamily="34" charset="0"/>
                <a:cs typeface="Aharoni" panose="02010803020104030203" pitchFamily="2" charset="-79"/>
              </a:rPr>
              <a:t>“It would be great if people with disabilities did not have to stress about money the way we do now. Costs to us have increased during Covid.</a:t>
            </a:r>
          </a:p>
          <a:p>
            <a:pPr marL="0" indent="0" algn="ctr">
              <a:buNone/>
            </a:pPr>
            <a:r>
              <a:rPr lang="en-CA" sz="1900" dirty="0">
                <a:latin typeface="Bahnschrift" panose="020B0502040204020203" pitchFamily="34" charset="0"/>
                <a:cs typeface="Aharoni" panose="02010803020104030203" pitchFamily="2" charset="-79"/>
              </a:rPr>
              <a:t> I live in a rooming house and have had to pay for disinfectant to help ensure I do not get Covid. I buy this to protect my health, but ODSP does not provide enough money to help me take care of myself. </a:t>
            </a:r>
          </a:p>
          <a:p>
            <a:pPr marL="0" indent="0" algn="ctr">
              <a:buNone/>
            </a:pPr>
            <a:r>
              <a:rPr lang="en-CA" sz="1900" dirty="0">
                <a:latin typeface="Bahnschrift" panose="020B0502040204020203" pitchFamily="34" charset="0"/>
                <a:cs typeface="Aharoni" panose="02010803020104030203" pitchFamily="2" charset="-79"/>
              </a:rPr>
              <a:t>At the end of the day ‘employment supports’ are supposed to be positive, not negative. It’s in the name. Those of us with disabilities already have so much stress just to work, because we need that money for food or transportation. I feel that ODSP should not be adding to our struggle. ”</a:t>
            </a:r>
          </a:p>
          <a:p>
            <a:pPr marL="0" indent="0" algn="ctr">
              <a:buNone/>
            </a:pPr>
            <a:r>
              <a:rPr lang="en-CA" sz="1900" dirty="0">
                <a:latin typeface="Bahnschrift" panose="020B0502040204020203" pitchFamily="34" charset="0"/>
                <a:cs typeface="Aharoni" panose="02010803020104030203" pitchFamily="2" charset="-79"/>
              </a:rPr>
              <a:t>– AP (39)</a:t>
            </a:r>
          </a:p>
        </p:txBody>
      </p:sp>
      <p:sp>
        <p:nvSpPr>
          <p:cNvPr id="4" name="Text Placeholder 3">
            <a:extLst>
              <a:ext uri="{FF2B5EF4-FFF2-40B4-BE49-F238E27FC236}">
                <a16:creationId xmlns:a16="http://schemas.microsoft.com/office/drawing/2014/main" id="{FADF0D16-4CE8-4A4D-AEB0-E350408B5959}"/>
              </a:ext>
            </a:extLst>
          </p:cNvPr>
          <p:cNvSpPr>
            <a:spLocks noGrp="1"/>
          </p:cNvSpPr>
          <p:nvPr>
            <p:ph type="body" sz="half" idx="2"/>
          </p:nvPr>
        </p:nvSpPr>
        <p:spPr>
          <a:xfrm>
            <a:off x="671330" y="1677318"/>
            <a:ext cx="3250675" cy="3831116"/>
          </a:xfrm>
        </p:spPr>
        <p:txBody>
          <a:bodyPr>
            <a:normAutofit fontScale="92500" lnSpcReduction="20000"/>
          </a:bodyPr>
          <a:lstStyle/>
          <a:p>
            <a:pPr algn="ctr"/>
            <a:r>
              <a:rPr lang="en-CA" altLang="zh-CN" sz="4400" dirty="0">
                <a:latin typeface="Bernard MT Condensed" panose="02050806060905020404" pitchFamily="18" charset="0"/>
              </a:rPr>
              <a:t>“Those of us with disabilities already have so much stress just to work.”</a:t>
            </a:r>
            <a:endParaRPr lang="en-CA" sz="4400" dirty="0">
              <a:latin typeface="Bernard MT Condensed" panose="02050806060905020404" pitchFamily="18" charset="0"/>
            </a:endParaRPr>
          </a:p>
        </p:txBody>
      </p:sp>
      <p:sp>
        <p:nvSpPr>
          <p:cNvPr id="2" name="Slide Number Placeholder 1">
            <a:extLst>
              <a:ext uri="{FF2B5EF4-FFF2-40B4-BE49-F238E27FC236}">
                <a16:creationId xmlns:a16="http://schemas.microsoft.com/office/drawing/2014/main" id="{16E113DA-32DB-4BD0-9807-F36716A64423}"/>
              </a:ext>
            </a:extLst>
          </p:cNvPr>
          <p:cNvSpPr>
            <a:spLocks noGrp="1"/>
          </p:cNvSpPr>
          <p:nvPr>
            <p:ph type="sldNum" sz="quarter" idx="12"/>
          </p:nvPr>
        </p:nvSpPr>
        <p:spPr/>
        <p:txBody>
          <a:bodyPr/>
          <a:lstStyle/>
          <a:p>
            <a:fld id="{3A98EE3D-8CD1-4C3F-BD1C-C98C9596463C}" type="slidenum">
              <a:rPr lang="en-US" smtClean="0"/>
              <a:pPr/>
              <a:t>27</a:t>
            </a:fld>
            <a:endParaRPr lang="en-US" dirty="0"/>
          </a:p>
        </p:txBody>
      </p:sp>
    </p:spTree>
    <p:extLst>
      <p:ext uri="{BB962C8B-B14F-4D97-AF65-F5344CB8AC3E}">
        <p14:creationId xmlns:p14="http://schemas.microsoft.com/office/powerpoint/2010/main" val="3995312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691C-243D-4F76-B915-10534684A915}"/>
              </a:ext>
            </a:extLst>
          </p:cNvPr>
          <p:cNvSpPr>
            <a:spLocks noGrp="1"/>
          </p:cNvSpPr>
          <p:nvPr>
            <p:ph type="ctrTitle"/>
          </p:nvPr>
        </p:nvSpPr>
        <p:spPr/>
        <p:txBody>
          <a:bodyPr>
            <a:normAutofit/>
          </a:bodyPr>
          <a:lstStyle/>
          <a:p>
            <a:r>
              <a:rPr lang="en-CA" sz="3200" dirty="0"/>
              <a:t>5.	The ‘sludge’ theory in behavioral economics </a:t>
            </a:r>
          </a:p>
        </p:txBody>
      </p:sp>
      <p:sp>
        <p:nvSpPr>
          <p:cNvPr id="3" name="Subtitle 2">
            <a:extLst>
              <a:ext uri="{FF2B5EF4-FFF2-40B4-BE49-F238E27FC236}">
                <a16:creationId xmlns:a16="http://schemas.microsoft.com/office/drawing/2014/main" id="{EBD62517-AC44-41B4-891A-687DBB637C08}"/>
              </a:ext>
            </a:extLst>
          </p:cNvPr>
          <p:cNvSpPr>
            <a:spLocks noGrp="1"/>
          </p:cNvSpPr>
          <p:nvPr>
            <p:ph type="subTitle" idx="1"/>
          </p:nvPr>
        </p:nvSpPr>
        <p:spPr/>
        <p:txBody>
          <a:bodyPr/>
          <a:lstStyle/>
          <a:p>
            <a:r>
              <a:rPr lang="en-CA" dirty="0"/>
              <a:t>Making things difficult</a:t>
            </a:r>
          </a:p>
        </p:txBody>
      </p:sp>
      <p:sp>
        <p:nvSpPr>
          <p:cNvPr id="4" name="Oval 3">
            <a:extLst>
              <a:ext uri="{FF2B5EF4-FFF2-40B4-BE49-F238E27FC236}">
                <a16:creationId xmlns:a16="http://schemas.microsoft.com/office/drawing/2014/main" id="{22D47A4E-330D-44F9-99B3-B1A2D9164827}"/>
              </a:ext>
            </a:extLst>
          </p:cNvPr>
          <p:cNvSpPr/>
          <p:nvPr/>
        </p:nvSpPr>
        <p:spPr>
          <a:xfrm>
            <a:off x="4586689" y="3283028"/>
            <a:ext cx="3018622" cy="3018622"/>
          </a:xfrm>
          <a:prstGeom prst="ellipse">
            <a:avLst/>
          </a:prstGeom>
          <a:blipFill>
            <a:blip r:embed="rId2"/>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D29816DE-E6D1-49D3-B5E0-22A28BC8EE58}"/>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2102570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A19B-8F49-4899-920A-7A5E845F91F2}"/>
              </a:ext>
            </a:extLst>
          </p:cNvPr>
          <p:cNvSpPr>
            <a:spLocks noGrp="1"/>
          </p:cNvSpPr>
          <p:nvPr>
            <p:ph type="title"/>
          </p:nvPr>
        </p:nvSpPr>
        <p:spPr/>
        <p:txBody>
          <a:bodyPr/>
          <a:lstStyle/>
          <a:p>
            <a:r>
              <a:rPr lang="en-CA" dirty="0"/>
              <a:t>‘Sludge’: Richard Thaler</a:t>
            </a:r>
          </a:p>
        </p:txBody>
      </p:sp>
      <p:sp>
        <p:nvSpPr>
          <p:cNvPr id="3" name="Content Placeholder 2">
            <a:extLst>
              <a:ext uri="{FF2B5EF4-FFF2-40B4-BE49-F238E27FC236}">
                <a16:creationId xmlns:a16="http://schemas.microsoft.com/office/drawing/2014/main" id="{FD028940-8EF7-4CDD-8324-AF2EBBA7E47E}"/>
              </a:ext>
            </a:extLst>
          </p:cNvPr>
          <p:cNvSpPr>
            <a:spLocks noGrp="1"/>
          </p:cNvSpPr>
          <p:nvPr>
            <p:ph idx="1"/>
          </p:nvPr>
        </p:nvSpPr>
        <p:spPr/>
        <p:txBody>
          <a:bodyPr>
            <a:normAutofit/>
          </a:bodyPr>
          <a:lstStyle/>
          <a:p>
            <a:r>
              <a:rPr lang="en-CA" sz="2800" dirty="0"/>
              <a:t>Sludge theory is the opposite of the ‘nudge’ theory in behavioural economics. </a:t>
            </a:r>
          </a:p>
          <a:p>
            <a:r>
              <a:rPr lang="en-CA" sz="2800" dirty="0"/>
              <a:t>Sludge is where actions towards achieving a certain goal are made more difficult through barriers to participation being put in place. </a:t>
            </a:r>
          </a:p>
          <a:p>
            <a:r>
              <a:rPr lang="en-CA" sz="2800" dirty="0"/>
              <a:t>Going back to work while on social assistance is notoriously difficult and unrewarding – a good example of ‘sludge’. </a:t>
            </a:r>
          </a:p>
        </p:txBody>
      </p:sp>
      <p:sp>
        <p:nvSpPr>
          <p:cNvPr id="5" name="Slide Number Placeholder 4">
            <a:extLst>
              <a:ext uri="{FF2B5EF4-FFF2-40B4-BE49-F238E27FC236}">
                <a16:creationId xmlns:a16="http://schemas.microsoft.com/office/drawing/2014/main" id="{6DD5E6BC-16AB-4A80-906A-78031DA316E6}"/>
              </a:ext>
            </a:extLst>
          </p:cNvPr>
          <p:cNvSpPr>
            <a:spLocks noGrp="1"/>
          </p:cNvSpPr>
          <p:nvPr>
            <p:ph type="sldNum" sz="quarter" idx="12"/>
          </p:nvPr>
        </p:nvSpPr>
        <p:spPr/>
        <p:txBody>
          <a:bodyPr/>
          <a:lstStyle/>
          <a:p>
            <a:fld id="{3A98EE3D-8CD1-4C3F-BD1C-C98C9596463C}" type="slidenum">
              <a:rPr lang="en-US" smtClean="0"/>
              <a:pPr/>
              <a:t>29</a:t>
            </a:fld>
            <a:endParaRPr lang="en-US" dirty="0"/>
          </a:p>
        </p:txBody>
      </p:sp>
    </p:spTree>
    <p:extLst>
      <p:ext uri="{BB962C8B-B14F-4D97-AF65-F5344CB8AC3E}">
        <p14:creationId xmlns:p14="http://schemas.microsoft.com/office/powerpoint/2010/main" val="370720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DEBDD-1E18-4689-A212-65E0A86B3D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l="9686" t="17204" r="9829" b="23904"/>
          <a:stretch/>
        </p:blipFill>
        <p:spPr>
          <a:xfrm>
            <a:off x="429237" y="138564"/>
            <a:ext cx="11333526" cy="6467912"/>
          </a:xfrm>
          <a:prstGeom prst="rect">
            <a:avLst/>
          </a:prstGeom>
        </p:spPr>
      </p:pic>
      <p:sp>
        <p:nvSpPr>
          <p:cNvPr id="4" name="TextBox 3">
            <a:extLst>
              <a:ext uri="{FF2B5EF4-FFF2-40B4-BE49-F238E27FC236}">
                <a16:creationId xmlns:a16="http://schemas.microsoft.com/office/drawing/2014/main" id="{17ADC8C1-D7C9-4277-B74F-2879BBDB304E}"/>
              </a:ext>
            </a:extLst>
          </p:cNvPr>
          <p:cNvSpPr txBox="1"/>
          <p:nvPr/>
        </p:nvSpPr>
        <p:spPr>
          <a:xfrm>
            <a:off x="1460352" y="1219623"/>
            <a:ext cx="9030836" cy="4305794"/>
          </a:xfrm>
          <a:prstGeom prst="rect">
            <a:avLst/>
          </a:prstGeom>
          <a:noFill/>
        </p:spPr>
        <p:txBody>
          <a:bodyPr wrap="square">
            <a:spAutoFit/>
          </a:bodyPr>
          <a:lstStyle/>
          <a:p>
            <a:pPr marL="548640" marR="548640" algn="ctr">
              <a:lnSpc>
                <a:spcPct val="115000"/>
              </a:lnSpc>
              <a:spcBef>
                <a:spcPts val="1000"/>
              </a:spcBef>
              <a:spcAft>
                <a:spcPts val="800"/>
              </a:spcAft>
            </a:pPr>
            <a:r>
              <a:rPr lang="en-CA" sz="2400" b="1" i="1" dirty="0">
                <a:effectLst>
                  <a:innerShdw blurRad="114300">
                    <a:prstClr val="black"/>
                  </a:innerShdw>
                </a:effectLst>
                <a:latin typeface="Adobe Devanagari" panose="02040503050201020203" pitchFamily="18" charset="0"/>
                <a:ea typeface="宋体" panose="02010600030101010101" pitchFamily="2" charset="-122"/>
                <a:cs typeface="Adobe Devanagari" panose="02040503050201020203" pitchFamily="18" charset="0"/>
              </a:rPr>
              <a:t>“The reluctance/refusal of so many employers to hire/promote workers with any kind of disability, whether on social assistance, WSIB (Workers’ Compensation), and just disabled by whatever cause… is a major issue that needs emphasis. </a:t>
            </a:r>
          </a:p>
          <a:p>
            <a:pPr marL="548640" marR="548640" algn="ctr">
              <a:lnSpc>
                <a:spcPct val="115000"/>
              </a:lnSpc>
              <a:spcBef>
                <a:spcPts val="1000"/>
              </a:spcBef>
              <a:spcAft>
                <a:spcPts val="800"/>
              </a:spcAft>
            </a:pPr>
            <a:r>
              <a:rPr lang="en-CA" sz="2400" b="1" i="1" dirty="0">
                <a:effectLst>
                  <a:innerShdw blurRad="114300">
                    <a:prstClr val="black"/>
                  </a:innerShdw>
                </a:effectLst>
                <a:latin typeface="Adobe Devanagari" panose="02040503050201020203" pitchFamily="18" charset="0"/>
                <a:ea typeface="宋体" panose="02010600030101010101" pitchFamily="2" charset="-122"/>
                <a:cs typeface="Adobe Devanagari" panose="02040503050201020203" pitchFamily="18" charset="0"/>
              </a:rPr>
              <a:t>I have previously recommended that the Prime Minister (at the federal level) or the provincial Premiers should call together a selection of business, labour and disability groups to try to forge a new commitment to employing persons with disabilities” </a:t>
            </a:r>
          </a:p>
          <a:p>
            <a:pPr marL="548640" marR="548640" algn="ctr">
              <a:lnSpc>
                <a:spcPct val="115000"/>
              </a:lnSpc>
              <a:spcBef>
                <a:spcPts val="1000"/>
              </a:spcBef>
              <a:spcAft>
                <a:spcPts val="800"/>
              </a:spcAft>
            </a:pPr>
            <a:r>
              <a:rPr lang="en-CA" sz="2000" b="1" i="1" dirty="0">
                <a:effectLst>
                  <a:innerShdw blurRad="114300">
                    <a:prstClr val="black"/>
                  </a:innerShdw>
                </a:effectLst>
                <a:latin typeface="Adobe Devanagari" panose="02040503050201020203" pitchFamily="18" charset="0"/>
                <a:ea typeface="宋体" panose="02010600030101010101" pitchFamily="2" charset="-122"/>
                <a:cs typeface="Adobe Devanagari" panose="02040503050201020203" pitchFamily="18" charset="0"/>
              </a:rPr>
              <a:t>–John Rae</a:t>
            </a:r>
          </a:p>
        </p:txBody>
      </p:sp>
      <p:sp>
        <p:nvSpPr>
          <p:cNvPr id="6" name="Slide Number Placeholder 5">
            <a:extLst>
              <a:ext uri="{FF2B5EF4-FFF2-40B4-BE49-F238E27FC236}">
                <a16:creationId xmlns:a16="http://schemas.microsoft.com/office/drawing/2014/main" id="{1780822A-2682-436B-98FD-48288B36755D}"/>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407184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AC6D-830B-4DE9-98AA-AC45A7FB5FBC}"/>
              </a:ext>
            </a:extLst>
          </p:cNvPr>
          <p:cNvSpPr>
            <a:spLocks noGrp="1"/>
          </p:cNvSpPr>
          <p:nvPr>
            <p:ph type="title"/>
          </p:nvPr>
        </p:nvSpPr>
        <p:spPr/>
        <p:txBody>
          <a:bodyPr/>
          <a:lstStyle/>
          <a:p>
            <a:r>
              <a:rPr lang="en-CA" dirty="0"/>
              <a:t>‘Sludge’ (Cont.)</a:t>
            </a:r>
          </a:p>
        </p:txBody>
      </p:sp>
      <p:sp>
        <p:nvSpPr>
          <p:cNvPr id="3" name="Content Placeholder 2">
            <a:extLst>
              <a:ext uri="{FF2B5EF4-FFF2-40B4-BE49-F238E27FC236}">
                <a16:creationId xmlns:a16="http://schemas.microsoft.com/office/drawing/2014/main" id="{AB9E01D6-E8FC-4EEB-96C0-CBCA2860A780}"/>
              </a:ext>
            </a:extLst>
          </p:cNvPr>
          <p:cNvSpPr>
            <a:spLocks noGrp="1"/>
          </p:cNvSpPr>
          <p:nvPr>
            <p:ph idx="1"/>
          </p:nvPr>
        </p:nvSpPr>
        <p:spPr>
          <a:xfrm>
            <a:off x="581192" y="2082188"/>
            <a:ext cx="11029615" cy="3893162"/>
          </a:xfrm>
        </p:spPr>
        <p:txBody>
          <a:bodyPr>
            <a:normAutofit fontScale="85000" lnSpcReduction="10000"/>
          </a:bodyPr>
          <a:lstStyle/>
          <a:p>
            <a:r>
              <a:rPr lang="en-CA" sz="2800" dirty="0"/>
              <a:t>With social assistance, it starts with conditionality where one is asked to have a plan leading to work. </a:t>
            </a:r>
          </a:p>
          <a:p>
            <a:r>
              <a:rPr lang="en-CA" sz="2800" dirty="0"/>
              <a:t>Once work begins, a complex, difficult and unresponsive system of monthly reporting and reconciliation begins with failure to meet all requirements routinely resulting in ineligibility where all benefits are suspended or cancelled (these rules have recently changed).</a:t>
            </a:r>
          </a:p>
          <a:p>
            <a:r>
              <a:rPr lang="en-CA" sz="2800" dirty="0"/>
              <a:t>In behavioural economics, ‘loss aversion’ is much more important than ‘gain attraction’. The administration of social assistance emphasizes loss of benefits much more than earning or gaining independence. It is replete with sludge.</a:t>
            </a:r>
          </a:p>
          <a:p>
            <a:endParaRPr lang="en-CA" dirty="0"/>
          </a:p>
        </p:txBody>
      </p:sp>
      <p:sp>
        <p:nvSpPr>
          <p:cNvPr id="5" name="Slide Number Placeholder 4">
            <a:extLst>
              <a:ext uri="{FF2B5EF4-FFF2-40B4-BE49-F238E27FC236}">
                <a16:creationId xmlns:a16="http://schemas.microsoft.com/office/drawing/2014/main" id="{1D9D2A3F-02B3-4BAF-90DC-2941A87A93A9}"/>
              </a:ext>
            </a:extLst>
          </p:cNvPr>
          <p:cNvSpPr>
            <a:spLocks noGrp="1"/>
          </p:cNvSpPr>
          <p:nvPr>
            <p:ph type="sldNum" sz="quarter" idx="12"/>
          </p:nvPr>
        </p:nvSpPr>
        <p:spPr/>
        <p:txBody>
          <a:bodyPr/>
          <a:lstStyle/>
          <a:p>
            <a:fld id="{3A98EE3D-8CD1-4C3F-BD1C-C98C9596463C}" type="slidenum">
              <a:rPr lang="en-US" smtClean="0"/>
              <a:pPr/>
              <a:t>30</a:t>
            </a:fld>
            <a:endParaRPr lang="en-US" dirty="0"/>
          </a:p>
        </p:txBody>
      </p:sp>
    </p:spTree>
    <p:extLst>
      <p:ext uri="{BB962C8B-B14F-4D97-AF65-F5344CB8AC3E}">
        <p14:creationId xmlns:p14="http://schemas.microsoft.com/office/powerpoint/2010/main" val="2083351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E265-FD0D-4778-8B8D-70F20214B1E2}"/>
              </a:ext>
            </a:extLst>
          </p:cNvPr>
          <p:cNvSpPr>
            <a:spLocks noGrp="1"/>
          </p:cNvSpPr>
          <p:nvPr>
            <p:ph type="title"/>
          </p:nvPr>
        </p:nvSpPr>
        <p:spPr/>
        <p:txBody>
          <a:bodyPr/>
          <a:lstStyle/>
          <a:p>
            <a:r>
              <a:rPr lang="en-CA" dirty="0"/>
              <a:t>https://www.behavioraleconomics.com/resources/mini-encyclopedia-of-be/sludge/</a:t>
            </a:r>
          </a:p>
        </p:txBody>
      </p:sp>
      <p:sp>
        <p:nvSpPr>
          <p:cNvPr id="3" name="Content Placeholder 2">
            <a:extLst>
              <a:ext uri="{FF2B5EF4-FFF2-40B4-BE49-F238E27FC236}">
                <a16:creationId xmlns:a16="http://schemas.microsoft.com/office/drawing/2014/main" id="{F36380E6-8F0E-4E62-96B3-72999E0BEDBB}"/>
              </a:ext>
            </a:extLst>
          </p:cNvPr>
          <p:cNvSpPr>
            <a:spLocks noGrp="1"/>
          </p:cNvSpPr>
          <p:nvPr>
            <p:ph idx="1"/>
          </p:nvPr>
        </p:nvSpPr>
        <p:spPr/>
        <p:txBody>
          <a:bodyPr/>
          <a:lstStyle/>
          <a:p>
            <a:pPr marL="0" indent="0">
              <a:buNone/>
            </a:pPr>
            <a:r>
              <a:rPr lang="en-CA" sz="2400" i="1" dirty="0"/>
              <a:t>“This practice (sludge-making) has two defining characteristics: “Friction and bad intentions.” Instead of making choices easier, as nudge does, sludge often makes them hard. And, crucially, sludge is not in the best interests of those being nudged (sludged?).  </a:t>
            </a:r>
          </a:p>
          <a:p>
            <a:pPr marL="0" indent="0">
              <a:buNone/>
            </a:pPr>
            <a:r>
              <a:rPr lang="en-CA" sz="2400" i="1" dirty="0"/>
              <a:t>Corporations are notorious practitioners of sludge—just think of every newsletter and subscription that’s oh-so-easy to sign up for but incredibly difficult to cancel. But governments, too, increasingly show signs of sludge. ”</a:t>
            </a:r>
          </a:p>
          <a:p>
            <a:endParaRPr lang="en-CA" dirty="0"/>
          </a:p>
        </p:txBody>
      </p:sp>
      <p:sp>
        <p:nvSpPr>
          <p:cNvPr id="5" name="Slide Number Placeholder 4">
            <a:extLst>
              <a:ext uri="{FF2B5EF4-FFF2-40B4-BE49-F238E27FC236}">
                <a16:creationId xmlns:a16="http://schemas.microsoft.com/office/drawing/2014/main" id="{C01C807F-CD95-422A-8810-2BA1DF23E5E4}"/>
              </a:ext>
            </a:extLst>
          </p:cNvPr>
          <p:cNvSpPr>
            <a:spLocks noGrp="1"/>
          </p:cNvSpPr>
          <p:nvPr>
            <p:ph type="sldNum" sz="quarter" idx="12"/>
          </p:nvPr>
        </p:nvSpPr>
        <p:spPr/>
        <p:txBody>
          <a:bodyPr/>
          <a:lstStyle/>
          <a:p>
            <a:fld id="{3A98EE3D-8CD1-4C3F-BD1C-C98C9596463C}" type="slidenum">
              <a:rPr lang="en-US" smtClean="0"/>
              <a:pPr/>
              <a:t>31</a:t>
            </a:fld>
            <a:endParaRPr lang="en-US" dirty="0"/>
          </a:p>
        </p:txBody>
      </p:sp>
    </p:spTree>
    <p:extLst>
      <p:ext uri="{BB962C8B-B14F-4D97-AF65-F5344CB8AC3E}">
        <p14:creationId xmlns:p14="http://schemas.microsoft.com/office/powerpoint/2010/main" val="3953226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AE951-D045-44F6-8C2A-DC1E23B5C381}"/>
              </a:ext>
            </a:extLst>
          </p:cNvPr>
          <p:cNvSpPr>
            <a:spLocks noGrp="1"/>
          </p:cNvSpPr>
          <p:nvPr>
            <p:ph idx="1"/>
          </p:nvPr>
        </p:nvSpPr>
        <p:spPr>
          <a:xfrm>
            <a:off x="4241494" y="694062"/>
            <a:ext cx="7458419" cy="5762853"/>
          </a:xfrm>
        </p:spPr>
        <p:txBody>
          <a:bodyPr>
            <a:noAutofit/>
          </a:bodyPr>
          <a:lstStyle/>
          <a:p>
            <a:pPr marL="0" indent="0" algn="ctr">
              <a:buNone/>
            </a:pPr>
            <a:r>
              <a:rPr lang="en-CA" sz="1800" dirty="0">
                <a:latin typeface="Bahnschrift" panose="020B0502040204020203" pitchFamily="34" charset="0"/>
                <a:cs typeface="Aharoni" panose="02010803020104030203" pitchFamily="2" charset="-79"/>
              </a:rPr>
              <a:t>[Cont.]</a:t>
            </a:r>
          </a:p>
          <a:p>
            <a:pPr marL="0" indent="0" algn="ctr">
              <a:buNone/>
            </a:pPr>
            <a:r>
              <a:rPr lang="en-CA" sz="1800" dirty="0">
                <a:latin typeface="Bahnschrift" panose="020B0502040204020203" pitchFamily="34" charset="0"/>
                <a:cs typeface="Aharoni" panose="02010803020104030203" pitchFamily="2" charset="-79"/>
              </a:rPr>
              <a:t>“I may stop receiving benefits soon - I have requested to NOT redo a years’ worth of reporting because this will honestly send me into crisis. The deadline they provided me is nearing and I have not heard back, nor can I get a hold of any managers to discuss the issue. I spent months putting together a years’ worth of reporting and organized it very well, and I will not redo it to be “more organized". It is my caseworker's job to do the work of sifting through the immense amount of documents she has requested from me.</a:t>
            </a:r>
          </a:p>
          <a:p>
            <a:pPr marL="0" indent="0" algn="ctr">
              <a:buNone/>
            </a:pPr>
            <a:r>
              <a:rPr lang="en-CA" sz="1800" dirty="0">
                <a:latin typeface="Bahnschrift" panose="020B0502040204020203" pitchFamily="34" charset="0"/>
                <a:cs typeface="Aharoni" panose="02010803020104030203" pitchFamily="2" charset="-79"/>
              </a:rPr>
              <a:t>This has been a point of conflict for us, but I have no interest in doing more work to make her job easier… she is being paid much more than me to do this work, and I have done everything in my capacity to fulfill my reporting requirements adequately. </a:t>
            </a:r>
          </a:p>
          <a:p>
            <a:pPr marL="0" indent="0" algn="ctr">
              <a:buNone/>
            </a:pPr>
            <a:r>
              <a:rPr lang="en-CA" sz="1800" dirty="0">
                <a:latin typeface="Bahnschrift" panose="020B0502040204020203" pitchFamily="34" charset="0"/>
                <a:cs typeface="Aharoni" panose="02010803020104030203" pitchFamily="2" charset="-79"/>
              </a:rPr>
              <a:t>The difficulty of the reporting process and discretionary practices of my caseworker make me feel like giving up and leaving ODSP. I truly believe this is their intention - to make it so hard that we give up and leave.”</a:t>
            </a:r>
          </a:p>
          <a:p>
            <a:pPr marL="0" indent="0" algn="ctr">
              <a:buNone/>
            </a:pPr>
            <a:r>
              <a:rPr lang="en-CA" sz="1800" dirty="0">
                <a:latin typeface="Bahnschrift" panose="020B0502040204020203" pitchFamily="34" charset="0"/>
                <a:cs typeface="Aharoni" panose="02010803020104030203" pitchFamily="2" charset="-79"/>
              </a:rPr>
              <a:t>– </a:t>
            </a:r>
            <a:r>
              <a:rPr lang="en-CA" sz="1800" dirty="0" err="1">
                <a:latin typeface="Bahnschrift" panose="020B0502040204020203" pitchFamily="34" charset="0"/>
                <a:cs typeface="Aharoni" panose="02010803020104030203" pitchFamily="2" charset="-79"/>
              </a:rPr>
              <a:t>WJK</a:t>
            </a:r>
            <a:r>
              <a:rPr lang="en-CA" sz="1800" dirty="0">
                <a:latin typeface="Bahnschrift" panose="020B0502040204020203" pitchFamily="34" charset="0"/>
                <a:cs typeface="Aharoni" panose="02010803020104030203" pitchFamily="2" charset="-79"/>
              </a:rPr>
              <a:t> (26)</a:t>
            </a:r>
          </a:p>
        </p:txBody>
      </p:sp>
      <p:sp>
        <p:nvSpPr>
          <p:cNvPr id="4" name="Text Placeholder 3">
            <a:extLst>
              <a:ext uri="{FF2B5EF4-FFF2-40B4-BE49-F238E27FC236}">
                <a16:creationId xmlns:a16="http://schemas.microsoft.com/office/drawing/2014/main" id="{FADF0D16-4CE8-4A4D-AEB0-E350408B5959}"/>
              </a:ext>
            </a:extLst>
          </p:cNvPr>
          <p:cNvSpPr>
            <a:spLocks noGrp="1"/>
          </p:cNvSpPr>
          <p:nvPr>
            <p:ph type="body" sz="half" idx="2"/>
          </p:nvPr>
        </p:nvSpPr>
        <p:spPr>
          <a:xfrm>
            <a:off x="826265" y="1765453"/>
            <a:ext cx="2875403" cy="3831116"/>
          </a:xfrm>
        </p:spPr>
        <p:txBody>
          <a:bodyPr>
            <a:normAutofit/>
          </a:bodyPr>
          <a:lstStyle/>
          <a:p>
            <a:pPr algn="ctr"/>
            <a:r>
              <a:rPr lang="en-CA" altLang="zh-CN" sz="4400" dirty="0">
                <a:latin typeface="Bernard MT Condensed" panose="02050806060905020404" pitchFamily="18" charset="0"/>
              </a:rPr>
              <a:t>“…[They] make it so hard that we give up and leave.”</a:t>
            </a:r>
            <a:endParaRPr lang="en-CA" sz="4400" dirty="0">
              <a:latin typeface="Bernard MT Condensed" panose="02050806060905020404" pitchFamily="18" charset="0"/>
            </a:endParaRPr>
          </a:p>
        </p:txBody>
      </p:sp>
      <p:sp>
        <p:nvSpPr>
          <p:cNvPr id="2" name="Slide Number Placeholder 1">
            <a:extLst>
              <a:ext uri="{FF2B5EF4-FFF2-40B4-BE49-F238E27FC236}">
                <a16:creationId xmlns:a16="http://schemas.microsoft.com/office/drawing/2014/main" id="{591908D4-FE9D-45BD-8A1E-1FFD0B376555}"/>
              </a:ext>
            </a:extLst>
          </p:cNvPr>
          <p:cNvSpPr>
            <a:spLocks noGrp="1"/>
          </p:cNvSpPr>
          <p:nvPr>
            <p:ph type="sldNum" sz="quarter" idx="12"/>
          </p:nvPr>
        </p:nvSpPr>
        <p:spPr/>
        <p:txBody>
          <a:bodyPr/>
          <a:lstStyle/>
          <a:p>
            <a:fld id="{3A98EE3D-8CD1-4C3F-BD1C-C98C9596463C}" type="slidenum">
              <a:rPr lang="en-US" smtClean="0"/>
              <a:pPr/>
              <a:t>32</a:t>
            </a:fld>
            <a:endParaRPr lang="en-US" dirty="0"/>
          </a:p>
        </p:txBody>
      </p:sp>
    </p:spTree>
    <p:extLst>
      <p:ext uri="{BB962C8B-B14F-4D97-AF65-F5344CB8AC3E}">
        <p14:creationId xmlns:p14="http://schemas.microsoft.com/office/powerpoint/2010/main" val="2933237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691C-243D-4F76-B915-10534684A915}"/>
              </a:ext>
            </a:extLst>
          </p:cNvPr>
          <p:cNvSpPr>
            <a:spLocks noGrp="1"/>
          </p:cNvSpPr>
          <p:nvPr>
            <p:ph type="ctrTitle"/>
          </p:nvPr>
        </p:nvSpPr>
        <p:spPr/>
        <p:txBody>
          <a:bodyPr/>
          <a:lstStyle/>
          <a:p>
            <a:r>
              <a:rPr lang="en-CA" dirty="0"/>
              <a:t>6.	A Pandora’s Box </a:t>
            </a:r>
          </a:p>
        </p:txBody>
      </p:sp>
      <p:sp>
        <p:nvSpPr>
          <p:cNvPr id="3" name="Subtitle 2">
            <a:extLst>
              <a:ext uri="{FF2B5EF4-FFF2-40B4-BE49-F238E27FC236}">
                <a16:creationId xmlns:a16="http://schemas.microsoft.com/office/drawing/2014/main" id="{EBD62517-AC44-41B4-891A-687DBB637C08}"/>
              </a:ext>
            </a:extLst>
          </p:cNvPr>
          <p:cNvSpPr>
            <a:spLocks noGrp="1"/>
          </p:cNvSpPr>
          <p:nvPr>
            <p:ph type="subTitle" idx="1"/>
          </p:nvPr>
        </p:nvSpPr>
        <p:spPr/>
        <p:txBody>
          <a:bodyPr/>
          <a:lstStyle/>
          <a:p>
            <a:r>
              <a:rPr lang="en-CA" dirty="0"/>
              <a:t>What happens to an overfull overhead shelf? </a:t>
            </a:r>
          </a:p>
        </p:txBody>
      </p:sp>
      <p:sp>
        <p:nvSpPr>
          <p:cNvPr id="4" name="Oval 3">
            <a:extLst>
              <a:ext uri="{FF2B5EF4-FFF2-40B4-BE49-F238E27FC236}">
                <a16:creationId xmlns:a16="http://schemas.microsoft.com/office/drawing/2014/main" id="{22D47A4E-330D-44F9-99B3-B1A2D9164827}"/>
              </a:ext>
            </a:extLst>
          </p:cNvPr>
          <p:cNvSpPr/>
          <p:nvPr/>
        </p:nvSpPr>
        <p:spPr>
          <a:xfrm>
            <a:off x="4586689" y="3283028"/>
            <a:ext cx="3018622" cy="3018622"/>
          </a:xfrm>
          <a:prstGeom prst="ellipse">
            <a:avLst/>
          </a:prstGeom>
          <a:blipFill>
            <a:blip r:embed="rId2">
              <a:extLst>
                <a:ext uri="{BEBA8EAE-BF5A-486C-A8C5-ECC9F3942E4B}">
                  <a14:imgProps xmlns:a14="http://schemas.microsoft.com/office/drawing/2010/main">
                    <a14:imgLayer r:embed="rId3">
                      <a14:imgEffect>
                        <a14:artisticCutout/>
                      </a14:imgEffect>
                    </a14:imgLayer>
                  </a14:imgProps>
                </a:ext>
              </a:extLst>
            </a:blip>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F8C5ADC6-6D2D-412E-8F02-524E9BF25472}"/>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2000849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5706-466B-4B0C-A1DE-02CB46446D22}"/>
              </a:ext>
            </a:extLst>
          </p:cNvPr>
          <p:cNvSpPr>
            <a:spLocks noGrp="1"/>
          </p:cNvSpPr>
          <p:nvPr>
            <p:ph type="title"/>
          </p:nvPr>
        </p:nvSpPr>
        <p:spPr/>
        <p:txBody>
          <a:bodyPr/>
          <a:lstStyle/>
          <a:p>
            <a:r>
              <a:rPr lang="en-CA" dirty="0"/>
              <a:t>A Pandora’s Box</a:t>
            </a:r>
          </a:p>
        </p:txBody>
      </p:sp>
      <p:sp>
        <p:nvSpPr>
          <p:cNvPr id="3" name="Content Placeholder 2">
            <a:extLst>
              <a:ext uri="{FF2B5EF4-FFF2-40B4-BE49-F238E27FC236}">
                <a16:creationId xmlns:a16="http://schemas.microsoft.com/office/drawing/2014/main" id="{44B1B197-FC8C-4A8C-B027-026E2A292198}"/>
              </a:ext>
            </a:extLst>
          </p:cNvPr>
          <p:cNvSpPr>
            <a:spLocks noGrp="1"/>
          </p:cNvSpPr>
          <p:nvPr>
            <p:ph idx="1"/>
          </p:nvPr>
        </p:nvSpPr>
        <p:spPr>
          <a:xfrm>
            <a:off x="581192" y="1972019"/>
            <a:ext cx="11029615" cy="4183825"/>
          </a:xfrm>
        </p:spPr>
        <p:txBody>
          <a:bodyPr>
            <a:normAutofit/>
          </a:bodyPr>
          <a:lstStyle/>
          <a:p>
            <a:r>
              <a:rPr lang="en-CA" sz="2400" dirty="0"/>
              <a:t>When we try to explain to people who are not poor what it is like to try to start to work when you are receiving social assistance, they ask “Why don’t they work? Why don’t they bootstrap themselves up?</a:t>
            </a:r>
          </a:p>
          <a:p>
            <a:r>
              <a:rPr lang="en-CA" sz="2400" dirty="0"/>
              <a:t>We try to explain the problem in terms of an overstuffed overhead closet shelf. </a:t>
            </a:r>
          </a:p>
          <a:p>
            <a:r>
              <a:rPr lang="en-CA" sz="2400" dirty="0"/>
              <a:t>We have all been there. We start with some Knick Knacks, then a scarf, some mittens, some gloves, then a box of something and a bag of something else. Finally, the closet shelf is jammed full. Then we need something from off the shelf.</a:t>
            </a:r>
          </a:p>
        </p:txBody>
      </p:sp>
      <p:sp>
        <p:nvSpPr>
          <p:cNvPr id="5" name="Slide Number Placeholder 4">
            <a:extLst>
              <a:ext uri="{FF2B5EF4-FFF2-40B4-BE49-F238E27FC236}">
                <a16:creationId xmlns:a16="http://schemas.microsoft.com/office/drawing/2014/main" id="{341CE467-E425-4022-882B-B1DEDD77D578}"/>
              </a:ext>
            </a:extLst>
          </p:cNvPr>
          <p:cNvSpPr>
            <a:spLocks noGrp="1"/>
          </p:cNvSpPr>
          <p:nvPr>
            <p:ph type="sldNum" sz="quarter" idx="12"/>
          </p:nvPr>
        </p:nvSpPr>
        <p:spPr/>
        <p:txBody>
          <a:bodyPr/>
          <a:lstStyle/>
          <a:p>
            <a:fld id="{3A98EE3D-8CD1-4C3F-BD1C-C98C9596463C}" type="slidenum">
              <a:rPr lang="en-US" smtClean="0"/>
              <a:pPr/>
              <a:t>34</a:t>
            </a:fld>
            <a:endParaRPr lang="en-US" dirty="0"/>
          </a:p>
        </p:txBody>
      </p:sp>
    </p:spTree>
    <p:extLst>
      <p:ext uri="{BB962C8B-B14F-4D97-AF65-F5344CB8AC3E}">
        <p14:creationId xmlns:p14="http://schemas.microsoft.com/office/powerpoint/2010/main" val="1035984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5706-466B-4B0C-A1DE-02CB46446D22}"/>
              </a:ext>
            </a:extLst>
          </p:cNvPr>
          <p:cNvSpPr>
            <a:spLocks noGrp="1"/>
          </p:cNvSpPr>
          <p:nvPr>
            <p:ph type="title"/>
          </p:nvPr>
        </p:nvSpPr>
        <p:spPr/>
        <p:txBody>
          <a:bodyPr/>
          <a:lstStyle/>
          <a:p>
            <a:r>
              <a:rPr lang="en-CA" dirty="0"/>
              <a:t>A Pandora’s Box – the overhead shelf</a:t>
            </a:r>
          </a:p>
        </p:txBody>
      </p:sp>
      <p:sp>
        <p:nvSpPr>
          <p:cNvPr id="3" name="Content Placeholder 2">
            <a:extLst>
              <a:ext uri="{FF2B5EF4-FFF2-40B4-BE49-F238E27FC236}">
                <a16:creationId xmlns:a16="http://schemas.microsoft.com/office/drawing/2014/main" id="{44B1B197-FC8C-4A8C-B027-026E2A292198}"/>
              </a:ext>
            </a:extLst>
          </p:cNvPr>
          <p:cNvSpPr>
            <a:spLocks noGrp="1"/>
          </p:cNvSpPr>
          <p:nvPr>
            <p:ph idx="1"/>
          </p:nvPr>
        </p:nvSpPr>
        <p:spPr>
          <a:xfrm>
            <a:off x="581192" y="1972019"/>
            <a:ext cx="11029615" cy="4183825"/>
          </a:xfrm>
        </p:spPr>
        <p:txBody>
          <a:bodyPr>
            <a:normAutofit/>
          </a:bodyPr>
          <a:lstStyle/>
          <a:p>
            <a:r>
              <a:rPr lang="en-CA" sz="3200" dirty="0"/>
              <a:t>When we try to carefully (gingerly) pull something down from the shelf, what happens? </a:t>
            </a:r>
          </a:p>
          <a:p>
            <a:r>
              <a:rPr lang="en-CA" sz="3200" dirty="0"/>
              <a:t>Most of the contents of the shelf come crashing down on your head and you spend the next period of time finding the desired item and sorting through the bags, boxes and items before you put them back on the shelf.</a:t>
            </a:r>
          </a:p>
        </p:txBody>
      </p:sp>
      <p:sp>
        <p:nvSpPr>
          <p:cNvPr id="5" name="Slide Number Placeholder 4">
            <a:extLst>
              <a:ext uri="{FF2B5EF4-FFF2-40B4-BE49-F238E27FC236}">
                <a16:creationId xmlns:a16="http://schemas.microsoft.com/office/drawing/2014/main" id="{75435CC2-75BE-4B7D-BD58-12E2D5994337}"/>
              </a:ext>
            </a:extLst>
          </p:cNvPr>
          <p:cNvSpPr>
            <a:spLocks noGrp="1"/>
          </p:cNvSpPr>
          <p:nvPr>
            <p:ph type="sldNum" sz="quarter" idx="12"/>
          </p:nvPr>
        </p:nvSpPr>
        <p:spPr/>
        <p:txBody>
          <a:bodyPr/>
          <a:lstStyle/>
          <a:p>
            <a:fld id="{3A98EE3D-8CD1-4C3F-BD1C-C98C9596463C}" type="slidenum">
              <a:rPr lang="en-US" smtClean="0"/>
              <a:pPr/>
              <a:t>35</a:t>
            </a:fld>
            <a:endParaRPr lang="en-US" dirty="0"/>
          </a:p>
        </p:txBody>
      </p:sp>
    </p:spTree>
    <p:extLst>
      <p:ext uri="{BB962C8B-B14F-4D97-AF65-F5344CB8AC3E}">
        <p14:creationId xmlns:p14="http://schemas.microsoft.com/office/powerpoint/2010/main" val="199127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9ADC6C-C5DA-4A9D-A7B0-EFF58AF26F6A}"/>
              </a:ext>
            </a:extLst>
          </p:cNvPr>
          <p:cNvSpPr>
            <a:spLocks noGrp="1"/>
          </p:cNvSpPr>
          <p:nvPr>
            <p:ph type="title"/>
          </p:nvPr>
        </p:nvSpPr>
        <p:spPr>
          <a:xfrm>
            <a:off x="581192" y="633044"/>
            <a:ext cx="11029616" cy="850198"/>
          </a:xfrm>
        </p:spPr>
        <p:txBody>
          <a:bodyPr/>
          <a:lstStyle/>
          <a:p>
            <a:r>
              <a:rPr lang="en-CA" dirty="0"/>
              <a:t>this is what happens to people receiving social assistance</a:t>
            </a:r>
          </a:p>
        </p:txBody>
      </p:sp>
      <p:sp>
        <p:nvSpPr>
          <p:cNvPr id="3" name="Content Placeholder 2">
            <a:extLst>
              <a:ext uri="{FF2B5EF4-FFF2-40B4-BE49-F238E27FC236}">
                <a16:creationId xmlns:a16="http://schemas.microsoft.com/office/drawing/2014/main" id="{44B1B197-FC8C-4A8C-B027-026E2A292198}"/>
              </a:ext>
            </a:extLst>
          </p:cNvPr>
          <p:cNvSpPr>
            <a:spLocks noGrp="1"/>
          </p:cNvSpPr>
          <p:nvPr>
            <p:ph idx="1"/>
          </p:nvPr>
        </p:nvSpPr>
        <p:spPr>
          <a:xfrm>
            <a:off x="581193" y="1768550"/>
            <a:ext cx="11029615" cy="3961992"/>
          </a:xfrm>
        </p:spPr>
        <p:txBody>
          <a:bodyPr>
            <a:noAutofit/>
          </a:bodyPr>
          <a:lstStyle/>
          <a:p>
            <a:r>
              <a:rPr lang="en-CA" sz="2800" dirty="0"/>
              <a:t>Their allowances go down.</a:t>
            </a:r>
          </a:p>
          <a:p>
            <a:r>
              <a:rPr lang="en-CA" sz="2800" dirty="0"/>
              <a:t>Their rents go up (if they live in subsidized housing) </a:t>
            </a:r>
          </a:p>
          <a:p>
            <a:r>
              <a:rPr lang="en-CA" sz="2800" dirty="0"/>
              <a:t>Their reporting requirements become onerous and  many get suspended from assistance even when they get the paperwork in on time</a:t>
            </a:r>
          </a:p>
          <a:p>
            <a:r>
              <a:rPr lang="en-CA" sz="2800" dirty="0"/>
              <a:t>They get saddled with recurring overpayments</a:t>
            </a:r>
          </a:p>
          <a:p>
            <a:r>
              <a:rPr lang="en-CA" sz="2800" dirty="0"/>
              <a:t>They live in a ‘boom and bust’ world as their income goes up and down like a yoyo</a:t>
            </a:r>
          </a:p>
        </p:txBody>
      </p:sp>
      <p:sp>
        <p:nvSpPr>
          <p:cNvPr id="2" name="Slide Number Placeholder 1">
            <a:extLst>
              <a:ext uri="{FF2B5EF4-FFF2-40B4-BE49-F238E27FC236}">
                <a16:creationId xmlns:a16="http://schemas.microsoft.com/office/drawing/2014/main" id="{E8D8FFBE-F437-4FA6-846E-1A8881C5B48C}"/>
              </a:ext>
            </a:extLst>
          </p:cNvPr>
          <p:cNvSpPr>
            <a:spLocks noGrp="1"/>
          </p:cNvSpPr>
          <p:nvPr>
            <p:ph type="sldNum" sz="quarter" idx="12"/>
          </p:nvPr>
        </p:nvSpPr>
        <p:spPr/>
        <p:txBody>
          <a:bodyPr/>
          <a:lstStyle/>
          <a:p>
            <a:fld id="{3A98EE3D-8CD1-4C3F-BD1C-C98C9596463C}" type="slidenum">
              <a:rPr lang="en-US" smtClean="0"/>
              <a:pPr/>
              <a:t>36</a:t>
            </a:fld>
            <a:endParaRPr lang="en-US" dirty="0"/>
          </a:p>
        </p:txBody>
      </p:sp>
    </p:spTree>
    <p:extLst>
      <p:ext uri="{BB962C8B-B14F-4D97-AF65-F5344CB8AC3E}">
        <p14:creationId xmlns:p14="http://schemas.microsoft.com/office/powerpoint/2010/main" val="3190160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37-1C1A-4984-A6CA-F9A604449F85}"/>
              </a:ext>
            </a:extLst>
          </p:cNvPr>
          <p:cNvSpPr>
            <a:spLocks noGrp="1"/>
          </p:cNvSpPr>
          <p:nvPr>
            <p:ph type="title"/>
          </p:nvPr>
        </p:nvSpPr>
        <p:spPr/>
        <p:txBody>
          <a:bodyPr/>
          <a:lstStyle/>
          <a:p>
            <a:r>
              <a:rPr lang="en-CA" dirty="0"/>
              <a:t>this is what happens to people receiving social assistance (Cont.)</a:t>
            </a:r>
          </a:p>
        </p:txBody>
      </p:sp>
      <p:sp>
        <p:nvSpPr>
          <p:cNvPr id="3" name="Content Placeholder 2">
            <a:extLst>
              <a:ext uri="{FF2B5EF4-FFF2-40B4-BE49-F238E27FC236}">
                <a16:creationId xmlns:a16="http://schemas.microsoft.com/office/drawing/2014/main" id="{44B1B197-FC8C-4A8C-B027-026E2A292198}"/>
              </a:ext>
            </a:extLst>
          </p:cNvPr>
          <p:cNvSpPr>
            <a:spLocks noGrp="1"/>
          </p:cNvSpPr>
          <p:nvPr>
            <p:ph idx="1"/>
          </p:nvPr>
        </p:nvSpPr>
        <p:spPr/>
        <p:txBody>
          <a:bodyPr>
            <a:noAutofit/>
          </a:bodyPr>
          <a:lstStyle/>
          <a:p>
            <a:r>
              <a:rPr lang="en-CA" sz="3200" dirty="0"/>
              <a:t>They are expected to have phones (that they don’t have)</a:t>
            </a:r>
          </a:p>
          <a:p>
            <a:r>
              <a:rPr lang="en-CA" sz="3200" dirty="0"/>
              <a:t>They are expected to have access to retail credit</a:t>
            </a:r>
          </a:p>
          <a:p>
            <a:r>
              <a:rPr lang="en-CA" sz="3200" dirty="0"/>
              <a:t>It is assumed they have access to broadband</a:t>
            </a:r>
          </a:p>
          <a:p>
            <a:r>
              <a:rPr lang="en-CA" sz="3200" dirty="0"/>
              <a:t>It is assumed they can pay for a transit pass; and</a:t>
            </a:r>
          </a:p>
          <a:p>
            <a:r>
              <a:rPr lang="en-CA" sz="3200" dirty="0"/>
              <a:t>It is assumed that they can pay for other work expenses.</a:t>
            </a:r>
          </a:p>
        </p:txBody>
      </p:sp>
      <p:sp>
        <p:nvSpPr>
          <p:cNvPr id="5" name="Slide Number Placeholder 4">
            <a:extLst>
              <a:ext uri="{FF2B5EF4-FFF2-40B4-BE49-F238E27FC236}">
                <a16:creationId xmlns:a16="http://schemas.microsoft.com/office/drawing/2014/main" id="{20574307-E1B3-4BCF-A0DA-511F2B990D20}"/>
              </a:ext>
            </a:extLst>
          </p:cNvPr>
          <p:cNvSpPr>
            <a:spLocks noGrp="1"/>
          </p:cNvSpPr>
          <p:nvPr>
            <p:ph type="sldNum" sz="quarter" idx="12"/>
          </p:nvPr>
        </p:nvSpPr>
        <p:spPr/>
        <p:txBody>
          <a:bodyPr/>
          <a:lstStyle/>
          <a:p>
            <a:fld id="{3A98EE3D-8CD1-4C3F-BD1C-C98C9596463C}" type="slidenum">
              <a:rPr lang="en-US" smtClean="0"/>
              <a:pPr/>
              <a:t>37</a:t>
            </a:fld>
            <a:endParaRPr lang="en-US" dirty="0"/>
          </a:p>
        </p:txBody>
      </p:sp>
    </p:spTree>
    <p:extLst>
      <p:ext uri="{BB962C8B-B14F-4D97-AF65-F5344CB8AC3E}">
        <p14:creationId xmlns:p14="http://schemas.microsoft.com/office/powerpoint/2010/main" val="576784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AE951-D045-44F6-8C2A-DC1E23B5C381}"/>
              </a:ext>
            </a:extLst>
          </p:cNvPr>
          <p:cNvSpPr>
            <a:spLocks noGrp="1"/>
          </p:cNvSpPr>
          <p:nvPr>
            <p:ph idx="1"/>
          </p:nvPr>
        </p:nvSpPr>
        <p:spPr>
          <a:xfrm>
            <a:off x="4241494" y="694062"/>
            <a:ext cx="7458419" cy="5762853"/>
          </a:xfrm>
        </p:spPr>
        <p:txBody>
          <a:bodyPr>
            <a:noAutofit/>
          </a:bodyPr>
          <a:lstStyle/>
          <a:p>
            <a:pPr marL="0" indent="0" algn="ctr">
              <a:buNone/>
            </a:pPr>
            <a:r>
              <a:rPr lang="en-CA" sz="1800" dirty="0">
                <a:latin typeface="Bahnschrift" panose="020B0502040204020203" pitchFamily="34" charset="0"/>
                <a:cs typeface="Aharoni" panose="02010803020104030203" pitchFamily="2" charset="-79"/>
              </a:rPr>
              <a:t>“[I worked in] clerical work, reception, office admin, call centre work, cleaning…[I have] worked on and off while on ODSP… [I] left different jobs due to mental health issues, stress and mental health caused her to need to take a break. </a:t>
            </a:r>
          </a:p>
          <a:p>
            <a:pPr marL="0" indent="0" algn="ctr">
              <a:buNone/>
            </a:pPr>
            <a:r>
              <a:rPr lang="en-CA" sz="1800" dirty="0">
                <a:latin typeface="Bahnschrift" panose="020B0502040204020203" pitchFamily="34" charset="0"/>
                <a:cs typeface="Aharoni" panose="02010803020104030203" pitchFamily="2" charset="-79"/>
              </a:rPr>
              <a:t>Main stress from ODSP was being cut off due to reporting requirements, but it never made [me] quit a job… </a:t>
            </a:r>
          </a:p>
          <a:p>
            <a:pPr marL="0" indent="0" algn="ctr">
              <a:buNone/>
            </a:pPr>
            <a:r>
              <a:rPr lang="en-CA" sz="1800" dirty="0">
                <a:latin typeface="Bahnschrift" panose="020B0502040204020203" pitchFamily="34" charset="0"/>
                <a:cs typeface="Aharoni" panose="02010803020104030203" pitchFamily="2" charset="-79"/>
              </a:rPr>
              <a:t>The main issue was being cut off frequently, including 7 months in a row. The rules didn’t stop me from working, but I don’t want to work more than the absolute minimum. Right now, I work 16 hours a week. I could work more hours when it’s busy, but it’s a commission job and I make $11-12 an hour before the claw back, and after it would be $6 an hour so it’s not worth my while.”</a:t>
            </a:r>
          </a:p>
          <a:p>
            <a:pPr marL="0" indent="0" algn="ctr">
              <a:buNone/>
            </a:pPr>
            <a:r>
              <a:rPr lang="en-CA" sz="1800" dirty="0">
                <a:latin typeface="Bahnschrift" panose="020B0502040204020203" pitchFamily="34" charset="0"/>
                <a:cs typeface="Aharoni" panose="02010803020104030203" pitchFamily="2" charset="-79"/>
              </a:rPr>
              <a:t>– Anonymous #3 - ODSP RECIPIENT (50)</a:t>
            </a:r>
          </a:p>
        </p:txBody>
      </p:sp>
      <p:sp>
        <p:nvSpPr>
          <p:cNvPr id="4" name="Text Placeholder 3">
            <a:extLst>
              <a:ext uri="{FF2B5EF4-FFF2-40B4-BE49-F238E27FC236}">
                <a16:creationId xmlns:a16="http://schemas.microsoft.com/office/drawing/2014/main" id="{FADF0D16-4CE8-4A4D-AEB0-E350408B5959}"/>
              </a:ext>
            </a:extLst>
          </p:cNvPr>
          <p:cNvSpPr>
            <a:spLocks noGrp="1"/>
          </p:cNvSpPr>
          <p:nvPr>
            <p:ph type="body" sz="half" idx="2"/>
          </p:nvPr>
        </p:nvSpPr>
        <p:spPr>
          <a:xfrm>
            <a:off x="826265" y="1765453"/>
            <a:ext cx="2875403" cy="3831116"/>
          </a:xfrm>
        </p:spPr>
        <p:txBody>
          <a:bodyPr>
            <a:normAutofit/>
          </a:bodyPr>
          <a:lstStyle/>
          <a:p>
            <a:pPr algn="ctr"/>
            <a:r>
              <a:rPr lang="en-CA" altLang="zh-CN" sz="4400" dirty="0">
                <a:latin typeface="Bernard MT Condensed" panose="02050806060905020404" pitchFamily="18" charset="0"/>
              </a:rPr>
              <a:t>“The main issue was being cut off frequently.”</a:t>
            </a:r>
            <a:endParaRPr lang="en-CA" sz="4400" dirty="0">
              <a:latin typeface="Bernard MT Condensed" panose="02050806060905020404" pitchFamily="18" charset="0"/>
            </a:endParaRPr>
          </a:p>
        </p:txBody>
      </p:sp>
      <p:sp>
        <p:nvSpPr>
          <p:cNvPr id="2" name="Slide Number Placeholder 1">
            <a:extLst>
              <a:ext uri="{FF2B5EF4-FFF2-40B4-BE49-F238E27FC236}">
                <a16:creationId xmlns:a16="http://schemas.microsoft.com/office/drawing/2014/main" id="{7C4FAE18-C00A-408F-BC38-65D1D09A632B}"/>
              </a:ext>
            </a:extLst>
          </p:cNvPr>
          <p:cNvSpPr>
            <a:spLocks noGrp="1"/>
          </p:cNvSpPr>
          <p:nvPr>
            <p:ph type="sldNum" sz="quarter" idx="12"/>
          </p:nvPr>
        </p:nvSpPr>
        <p:spPr/>
        <p:txBody>
          <a:bodyPr/>
          <a:lstStyle/>
          <a:p>
            <a:fld id="{3A98EE3D-8CD1-4C3F-BD1C-C98C9596463C}" type="slidenum">
              <a:rPr lang="en-US" smtClean="0"/>
              <a:pPr/>
              <a:t>38</a:t>
            </a:fld>
            <a:endParaRPr lang="en-US" dirty="0"/>
          </a:p>
        </p:txBody>
      </p:sp>
    </p:spTree>
    <p:extLst>
      <p:ext uri="{BB962C8B-B14F-4D97-AF65-F5344CB8AC3E}">
        <p14:creationId xmlns:p14="http://schemas.microsoft.com/office/powerpoint/2010/main" val="69900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3352-5EB3-450D-8B78-98D9E1A97058}"/>
              </a:ext>
            </a:extLst>
          </p:cNvPr>
          <p:cNvSpPr>
            <a:spLocks noGrp="1"/>
          </p:cNvSpPr>
          <p:nvPr>
            <p:ph type="title"/>
          </p:nvPr>
        </p:nvSpPr>
        <p:spPr/>
        <p:txBody>
          <a:bodyPr/>
          <a:lstStyle/>
          <a:p>
            <a:r>
              <a:rPr lang="en-CA" dirty="0"/>
              <a:t>Conclusion and recommendations</a:t>
            </a:r>
          </a:p>
        </p:txBody>
      </p:sp>
      <p:sp>
        <p:nvSpPr>
          <p:cNvPr id="3" name="Text Placeholder 2">
            <a:extLst>
              <a:ext uri="{FF2B5EF4-FFF2-40B4-BE49-F238E27FC236}">
                <a16:creationId xmlns:a16="http://schemas.microsoft.com/office/drawing/2014/main" id="{30B3B01E-8E5F-4CA3-BAB9-A55BAFE46F21}"/>
              </a:ext>
            </a:extLst>
          </p:cNvPr>
          <p:cNvSpPr>
            <a:spLocks noGrp="1"/>
          </p:cNvSpPr>
          <p:nvPr>
            <p:ph type="body" idx="1"/>
          </p:nvPr>
        </p:nvSpPr>
        <p:spPr/>
        <p:txBody>
          <a:bodyPr/>
          <a:lstStyle/>
          <a:p>
            <a:r>
              <a:rPr lang="en-CA" dirty="0"/>
              <a:t>and principles</a:t>
            </a:r>
          </a:p>
        </p:txBody>
      </p:sp>
      <p:sp>
        <p:nvSpPr>
          <p:cNvPr id="5" name="Slide Number Placeholder 4">
            <a:extLst>
              <a:ext uri="{FF2B5EF4-FFF2-40B4-BE49-F238E27FC236}">
                <a16:creationId xmlns:a16="http://schemas.microsoft.com/office/drawing/2014/main" id="{72053468-84EE-44B4-8274-106C246ADD18}"/>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18169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22B0-E799-415C-8142-8D5736E1BD66}"/>
              </a:ext>
            </a:extLst>
          </p:cNvPr>
          <p:cNvSpPr>
            <a:spLocks noGrp="1"/>
          </p:cNvSpPr>
          <p:nvPr>
            <p:ph type="title"/>
          </p:nvPr>
        </p:nvSpPr>
        <p:spPr/>
        <p:txBody>
          <a:bodyPr/>
          <a:lstStyle/>
          <a:p>
            <a:r>
              <a:rPr lang="en-CA" dirty="0"/>
              <a:t>introduction</a:t>
            </a:r>
          </a:p>
        </p:txBody>
      </p:sp>
      <p:sp>
        <p:nvSpPr>
          <p:cNvPr id="3" name="Text Placeholder 2">
            <a:extLst>
              <a:ext uri="{FF2B5EF4-FFF2-40B4-BE49-F238E27FC236}">
                <a16:creationId xmlns:a16="http://schemas.microsoft.com/office/drawing/2014/main" id="{2E4D8976-584B-44D2-87E4-30EA962CF89F}"/>
              </a:ext>
            </a:extLst>
          </p:cNvPr>
          <p:cNvSpPr>
            <a:spLocks noGrp="1"/>
          </p:cNvSpPr>
          <p:nvPr>
            <p:ph type="body" idx="1"/>
          </p:nvPr>
        </p:nvSpPr>
        <p:spPr/>
        <p:txBody>
          <a:bodyPr/>
          <a:lstStyle/>
          <a:p>
            <a:r>
              <a:rPr lang="en-CA" dirty="0"/>
              <a:t>Some background…</a:t>
            </a:r>
          </a:p>
        </p:txBody>
      </p:sp>
      <p:sp>
        <p:nvSpPr>
          <p:cNvPr id="5" name="Slide Number Placeholder 4">
            <a:extLst>
              <a:ext uri="{FF2B5EF4-FFF2-40B4-BE49-F238E27FC236}">
                <a16:creationId xmlns:a16="http://schemas.microsoft.com/office/drawing/2014/main" id="{23B55486-F66A-4DA7-A26A-9CA897DC5423}"/>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56759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957-E94A-4582-A70A-E0DF1E965717}"/>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9738749B-CA90-45EA-A804-A295155BE087}"/>
              </a:ext>
            </a:extLst>
          </p:cNvPr>
          <p:cNvSpPr>
            <a:spLocks noGrp="1"/>
          </p:cNvSpPr>
          <p:nvPr>
            <p:ph idx="1"/>
          </p:nvPr>
        </p:nvSpPr>
        <p:spPr/>
        <p:txBody>
          <a:bodyPr>
            <a:normAutofit fontScale="92500"/>
          </a:bodyPr>
          <a:lstStyle/>
          <a:p>
            <a:r>
              <a:rPr lang="en-CA" sz="2400" dirty="0"/>
              <a:t>People who live on social assistance are living in a world of destitution, scarcity, sludge, confiscation, false assumptions and overstuffed closet shelves. Social assistance and work don’t mix well. We can have nothing but admiration for the very distinct minority who manage the world of work while in receipt of social assistance.</a:t>
            </a:r>
          </a:p>
          <a:p>
            <a:r>
              <a:rPr lang="en-CA" sz="2400" dirty="0"/>
              <a:t>It is not difficult to make recommendations that will make a meaningful difference and help them work while on assistance. </a:t>
            </a:r>
          </a:p>
          <a:p>
            <a:r>
              <a:rPr lang="en-CA" sz="2400" dirty="0"/>
              <a:t>We developed 6 principles in eliminating the barriers to work for people receiving welfare benefits.</a:t>
            </a:r>
          </a:p>
        </p:txBody>
      </p:sp>
      <p:sp>
        <p:nvSpPr>
          <p:cNvPr id="5" name="Slide Number Placeholder 4">
            <a:extLst>
              <a:ext uri="{FF2B5EF4-FFF2-40B4-BE49-F238E27FC236}">
                <a16:creationId xmlns:a16="http://schemas.microsoft.com/office/drawing/2014/main" id="{90C5BAC3-C9D0-47D0-B313-190C6AA07F3D}"/>
              </a:ext>
            </a:extLst>
          </p:cNvPr>
          <p:cNvSpPr>
            <a:spLocks noGrp="1"/>
          </p:cNvSpPr>
          <p:nvPr>
            <p:ph type="sldNum" sz="quarter" idx="12"/>
          </p:nvPr>
        </p:nvSpPr>
        <p:spPr/>
        <p:txBody>
          <a:bodyPr/>
          <a:lstStyle/>
          <a:p>
            <a:fld id="{3A98EE3D-8CD1-4C3F-BD1C-C98C9596463C}" type="slidenum">
              <a:rPr lang="en-US" smtClean="0"/>
              <a:pPr/>
              <a:t>40</a:t>
            </a:fld>
            <a:endParaRPr lang="en-US" dirty="0"/>
          </a:p>
        </p:txBody>
      </p:sp>
    </p:spTree>
    <p:extLst>
      <p:ext uri="{BB962C8B-B14F-4D97-AF65-F5344CB8AC3E}">
        <p14:creationId xmlns:p14="http://schemas.microsoft.com/office/powerpoint/2010/main" val="2747061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957-E94A-4582-A70A-E0DF1E965717}"/>
              </a:ext>
            </a:extLst>
          </p:cNvPr>
          <p:cNvSpPr>
            <a:spLocks noGrp="1"/>
          </p:cNvSpPr>
          <p:nvPr>
            <p:ph type="title"/>
          </p:nvPr>
        </p:nvSpPr>
        <p:spPr/>
        <p:txBody>
          <a:bodyPr/>
          <a:lstStyle/>
          <a:p>
            <a:r>
              <a:rPr lang="en-CA" dirty="0"/>
              <a:t>6 Principles</a:t>
            </a:r>
          </a:p>
        </p:txBody>
      </p:sp>
      <p:sp>
        <p:nvSpPr>
          <p:cNvPr id="3" name="Content Placeholder 2">
            <a:extLst>
              <a:ext uri="{FF2B5EF4-FFF2-40B4-BE49-F238E27FC236}">
                <a16:creationId xmlns:a16="http://schemas.microsoft.com/office/drawing/2014/main" id="{9738749B-CA90-45EA-A804-A295155BE087}"/>
              </a:ext>
            </a:extLst>
          </p:cNvPr>
          <p:cNvSpPr>
            <a:spLocks noGrp="1"/>
          </p:cNvSpPr>
          <p:nvPr>
            <p:ph idx="1"/>
          </p:nvPr>
        </p:nvSpPr>
        <p:spPr>
          <a:xfrm>
            <a:off x="581192" y="1972019"/>
            <a:ext cx="11029615" cy="4003331"/>
          </a:xfrm>
        </p:spPr>
        <p:txBody>
          <a:bodyPr>
            <a:normAutofit/>
          </a:bodyPr>
          <a:lstStyle/>
          <a:p>
            <a:r>
              <a:rPr lang="en-CA" sz="2400" dirty="0"/>
              <a:t>1. Stop Destitution.</a:t>
            </a:r>
          </a:p>
          <a:p>
            <a:r>
              <a:rPr lang="en-CA" sz="2400" dirty="0"/>
              <a:t>2. Stop multiple confiscation among programs.</a:t>
            </a:r>
          </a:p>
          <a:p>
            <a:r>
              <a:rPr lang="en-CA" sz="2400" dirty="0"/>
              <a:t>3. Stop applying mainstream assumptions about how people live and work to low-income people and especially those on social assistance.</a:t>
            </a:r>
          </a:p>
          <a:p>
            <a:r>
              <a:rPr lang="en-CA" sz="2400" dirty="0"/>
              <a:t>4. Increase Client bandwidth while reducing scarcity.</a:t>
            </a:r>
          </a:p>
          <a:p>
            <a:r>
              <a:rPr lang="en-CA" sz="2400" dirty="0"/>
              <a:t>5. Remove Sludge.</a:t>
            </a:r>
          </a:p>
          <a:p>
            <a:r>
              <a:rPr lang="en-CA" sz="2400" dirty="0"/>
              <a:t>6. Help reorganize the overhead closet.</a:t>
            </a:r>
          </a:p>
        </p:txBody>
      </p:sp>
      <p:sp>
        <p:nvSpPr>
          <p:cNvPr id="5" name="Slide Number Placeholder 4">
            <a:extLst>
              <a:ext uri="{FF2B5EF4-FFF2-40B4-BE49-F238E27FC236}">
                <a16:creationId xmlns:a16="http://schemas.microsoft.com/office/drawing/2014/main" id="{AB1AC02D-7AE8-4362-9EE6-B66C20CC7EF9}"/>
              </a:ext>
            </a:extLst>
          </p:cNvPr>
          <p:cNvSpPr>
            <a:spLocks noGrp="1"/>
          </p:cNvSpPr>
          <p:nvPr>
            <p:ph type="sldNum" sz="quarter" idx="12"/>
          </p:nvPr>
        </p:nvSpPr>
        <p:spPr/>
        <p:txBody>
          <a:bodyPr/>
          <a:lstStyle/>
          <a:p>
            <a:fld id="{3A98EE3D-8CD1-4C3F-BD1C-C98C9596463C}" type="slidenum">
              <a:rPr lang="en-US" smtClean="0"/>
              <a:pPr/>
              <a:t>41</a:t>
            </a:fld>
            <a:endParaRPr lang="en-US" dirty="0"/>
          </a:p>
        </p:txBody>
      </p:sp>
    </p:spTree>
    <p:extLst>
      <p:ext uri="{BB962C8B-B14F-4D97-AF65-F5344CB8AC3E}">
        <p14:creationId xmlns:p14="http://schemas.microsoft.com/office/powerpoint/2010/main" val="3968485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957-E94A-4582-A70A-E0DF1E965717}"/>
              </a:ext>
            </a:extLst>
          </p:cNvPr>
          <p:cNvSpPr>
            <a:spLocks noGrp="1"/>
          </p:cNvSpPr>
          <p:nvPr>
            <p:ph type="title"/>
          </p:nvPr>
        </p:nvSpPr>
        <p:spPr/>
        <p:txBody>
          <a:bodyPr/>
          <a:lstStyle/>
          <a:p>
            <a:r>
              <a:rPr lang="en-CA" dirty="0"/>
              <a:t>1.	Stop Destitution</a:t>
            </a:r>
          </a:p>
        </p:txBody>
      </p:sp>
      <p:sp>
        <p:nvSpPr>
          <p:cNvPr id="3" name="Content Placeholder 2">
            <a:extLst>
              <a:ext uri="{FF2B5EF4-FFF2-40B4-BE49-F238E27FC236}">
                <a16:creationId xmlns:a16="http://schemas.microsoft.com/office/drawing/2014/main" id="{9738749B-CA90-45EA-A804-A295155BE087}"/>
              </a:ext>
            </a:extLst>
          </p:cNvPr>
          <p:cNvSpPr>
            <a:spLocks noGrp="1"/>
          </p:cNvSpPr>
          <p:nvPr>
            <p:ph idx="1"/>
          </p:nvPr>
        </p:nvSpPr>
        <p:spPr>
          <a:xfrm>
            <a:off x="581192" y="1972019"/>
            <a:ext cx="11029615" cy="4003331"/>
          </a:xfrm>
        </p:spPr>
        <p:txBody>
          <a:bodyPr>
            <a:normAutofit/>
          </a:bodyPr>
          <a:lstStyle/>
          <a:p>
            <a:r>
              <a:rPr lang="en-CA" sz="2400" dirty="0"/>
              <a:t>Abandon the destitution-based model for social assistance. </a:t>
            </a:r>
          </a:p>
          <a:p>
            <a:r>
              <a:rPr lang="en-CA" sz="2400" dirty="0"/>
              <a:t>Allow clients to keep more of the money they earn before their allowances go down. </a:t>
            </a:r>
          </a:p>
          <a:p>
            <a:r>
              <a:rPr lang="en-CA" sz="2400" dirty="0"/>
              <a:t>Allow family and friends to help out without restrictions. </a:t>
            </a:r>
          </a:p>
          <a:p>
            <a:r>
              <a:rPr lang="en-CA" sz="2400" dirty="0"/>
              <a:t>Allow people to save and keep a meaningful cushion of money, allow clients to reduce costs without penalty. </a:t>
            </a:r>
          </a:p>
        </p:txBody>
      </p:sp>
      <p:sp>
        <p:nvSpPr>
          <p:cNvPr id="5" name="Slide Number Placeholder 4">
            <a:extLst>
              <a:ext uri="{FF2B5EF4-FFF2-40B4-BE49-F238E27FC236}">
                <a16:creationId xmlns:a16="http://schemas.microsoft.com/office/drawing/2014/main" id="{5AE11FB4-EC39-470F-BCFB-093D816283F0}"/>
              </a:ext>
            </a:extLst>
          </p:cNvPr>
          <p:cNvSpPr>
            <a:spLocks noGrp="1"/>
          </p:cNvSpPr>
          <p:nvPr>
            <p:ph type="sldNum" sz="quarter" idx="12"/>
          </p:nvPr>
        </p:nvSpPr>
        <p:spPr/>
        <p:txBody>
          <a:bodyPr/>
          <a:lstStyle/>
          <a:p>
            <a:fld id="{3A98EE3D-8CD1-4C3F-BD1C-C98C9596463C}" type="slidenum">
              <a:rPr lang="en-US" smtClean="0"/>
              <a:pPr/>
              <a:t>42</a:t>
            </a:fld>
            <a:endParaRPr lang="en-US" dirty="0"/>
          </a:p>
        </p:txBody>
      </p:sp>
    </p:spTree>
    <p:extLst>
      <p:ext uri="{BB962C8B-B14F-4D97-AF65-F5344CB8AC3E}">
        <p14:creationId xmlns:p14="http://schemas.microsoft.com/office/powerpoint/2010/main" val="2833851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957-E94A-4582-A70A-E0DF1E965717}"/>
              </a:ext>
            </a:extLst>
          </p:cNvPr>
          <p:cNvSpPr>
            <a:spLocks noGrp="1"/>
          </p:cNvSpPr>
          <p:nvPr>
            <p:ph type="title"/>
          </p:nvPr>
        </p:nvSpPr>
        <p:spPr/>
        <p:txBody>
          <a:bodyPr/>
          <a:lstStyle/>
          <a:p>
            <a:r>
              <a:rPr lang="en-CA" dirty="0"/>
              <a:t>2.	Stop multiple confiscation among programs</a:t>
            </a:r>
          </a:p>
        </p:txBody>
      </p:sp>
      <p:sp>
        <p:nvSpPr>
          <p:cNvPr id="3" name="Content Placeholder 2">
            <a:extLst>
              <a:ext uri="{FF2B5EF4-FFF2-40B4-BE49-F238E27FC236}">
                <a16:creationId xmlns:a16="http://schemas.microsoft.com/office/drawing/2014/main" id="{9738749B-CA90-45EA-A804-A295155BE087}"/>
              </a:ext>
            </a:extLst>
          </p:cNvPr>
          <p:cNvSpPr>
            <a:spLocks noGrp="1"/>
          </p:cNvSpPr>
          <p:nvPr>
            <p:ph idx="1"/>
          </p:nvPr>
        </p:nvSpPr>
        <p:spPr>
          <a:xfrm>
            <a:off x="581192" y="1972019"/>
            <a:ext cx="11029615" cy="4003331"/>
          </a:xfrm>
        </p:spPr>
        <p:txBody>
          <a:bodyPr>
            <a:normAutofit/>
          </a:bodyPr>
          <a:lstStyle/>
          <a:p>
            <a:pPr marL="0" indent="0">
              <a:buNone/>
            </a:pPr>
            <a:r>
              <a:rPr lang="en-CA" sz="2400" dirty="0"/>
              <a:t>Our request is that Employment and Social Development Canada, the federal finance department and provincial/territorial ministers mandate their officials to work together to get these programs to stop pummeling each other.</a:t>
            </a:r>
          </a:p>
        </p:txBody>
      </p:sp>
      <p:sp>
        <p:nvSpPr>
          <p:cNvPr id="5" name="Slide Number Placeholder 4">
            <a:extLst>
              <a:ext uri="{FF2B5EF4-FFF2-40B4-BE49-F238E27FC236}">
                <a16:creationId xmlns:a16="http://schemas.microsoft.com/office/drawing/2014/main" id="{A6242337-8FDC-4701-B334-69BEB1566B70}"/>
              </a:ext>
            </a:extLst>
          </p:cNvPr>
          <p:cNvSpPr>
            <a:spLocks noGrp="1"/>
          </p:cNvSpPr>
          <p:nvPr>
            <p:ph type="sldNum" sz="quarter" idx="12"/>
          </p:nvPr>
        </p:nvSpPr>
        <p:spPr/>
        <p:txBody>
          <a:bodyPr/>
          <a:lstStyle/>
          <a:p>
            <a:fld id="{3A98EE3D-8CD1-4C3F-BD1C-C98C9596463C}" type="slidenum">
              <a:rPr lang="en-US" smtClean="0"/>
              <a:pPr/>
              <a:t>43</a:t>
            </a:fld>
            <a:endParaRPr lang="en-US" dirty="0"/>
          </a:p>
        </p:txBody>
      </p:sp>
    </p:spTree>
    <p:extLst>
      <p:ext uri="{BB962C8B-B14F-4D97-AF65-F5344CB8AC3E}">
        <p14:creationId xmlns:p14="http://schemas.microsoft.com/office/powerpoint/2010/main" val="953429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957-E94A-4582-A70A-E0DF1E965717}"/>
              </a:ext>
            </a:extLst>
          </p:cNvPr>
          <p:cNvSpPr>
            <a:spLocks noGrp="1"/>
          </p:cNvSpPr>
          <p:nvPr>
            <p:ph type="title"/>
          </p:nvPr>
        </p:nvSpPr>
        <p:spPr/>
        <p:txBody>
          <a:bodyPr/>
          <a:lstStyle/>
          <a:p>
            <a:r>
              <a:rPr lang="en-CA" dirty="0"/>
              <a:t>3.	Stop applying Unrealistic mainstream assumptions</a:t>
            </a:r>
          </a:p>
        </p:txBody>
      </p:sp>
      <p:sp>
        <p:nvSpPr>
          <p:cNvPr id="3" name="Content Placeholder 2">
            <a:extLst>
              <a:ext uri="{FF2B5EF4-FFF2-40B4-BE49-F238E27FC236}">
                <a16:creationId xmlns:a16="http://schemas.microsoft.com/office/drawing/2014/main" id="{9738749B-CA90-45EA-A804-A295155BE087}"/>
              </a:ext>
            </a:extLst>
          </p:cNvPr>
          <p:cNvSpPr>
            <a:spLocks noGrp="1"/>
          </p:cNvSpPr>
          <p:nvPr>
            <p:ph idx="1"/>
          </p:nvPr>
        </p:nvSpPr>
        <p:spPr>
          <a:xfrm>
            <a:off x="581192" y="1972019"/>
            <a:ext cx="11029615" cy="4003331"/>
          </a:xfrm>
        </p:spPr>
        <p:txBody>
          <a:bodyPr>
            <a:normAutofit fontScale="92500"/>
          </a:bodyPr>
          <a:lstStyle/>
          <a:p>
            <a:r>
              <a:rPr lang="en-CA" sz="2800" dirty="0"/>
              <a:t>Engaging people with lived experience is a new undertaking for governments.</a:t>
            </a:r>
          </a:p>
          <a:p>
            <a:r>
              <a:rPr lang="en-CA" sz="2800" dirty="0"/>
              <a:t>New processes are needed to address both unfactored considerations as well as assumptions made about the costs of participation for low-income people. </a:t>
            </a:r>
          </a:p>
          <a:p>
            <a:pPr lvl="1"/>
            <a:r>
              <a:rPr lang="en-CA" sz="2400" dirty="0"/>
              <a:t>It’s important to stop and consider these costs — financial and personal — as successful inclusion is dependent on these costs being met.</a:t>
            </a:r>
          </a:p>
          <a:p>
            <a:pPr marL="0" indent="0">
              <a:buNone/>
            </a:pPr>
            <a:r>
              <a:rPr lang="en-CA" sz="2200" dirty="0">
                <a:solidFill>
                  <a:schemeClr val="tx1">
                    <a:lumMod val="50000"/>
                    <a:lumOff val="50000"/>
                  </a:schemeClr>
                </a:solidFill>
              </a:rPr>
              <a:t>Bee Lee Soh &amp; John Stapleton, </a:t>
            </a:r>
            <a:r>
              <a:rPr lang="en-CA" sz="2200" i="1" dirty="0">
                <a:solidFill>
                  <a:schemeClr val="tx1">
                    <a:lumMod val="50000"/>
                    <a:lumOff val="50000"/>
                  </a:schemeClr>
                </a:solidFill>
              </a:rPr>
              <a:t>Voice of Experience </a:t>
            </a:r>
            <a:r>
              <a:rPr lang="en-CA" sz="2200" dirty="0">
                <a:solidFill>
                  <a:schemeClr val="tx1">
                    <a:lumMod val="50000"/>
                    <a:lumOff val="50000"/>
                  </a:schemeClr>
                </a:solidFill>
              </a:rPr>
              <a:t>– op. cit. Metcalf Foundation , 2019, p.24</a:t>
            </a:r>
          </a:p>
        </p:txBody>
      </p:sp>
      <p:sp>
        <p:nvSpPr>
          <p:cNvPr id="5" name="Slide Number Placeholder 4">
            <a:extLst>
              <a:ext uri="{FF2B5EF4-FFF2-40B4-BE49-F238E27FC236}">
                <a16:creationId xmlns:a16="http://schemas.microsoft.com/office/drawing/2014/main" id="{23270E06-1C99-47B7-8C7F-19CD505EE4B8}"/>
              </a:ext>
            </a:extLst>
          </p:cNvPr>
          <p:cNvSpPr>
            <a:spLocks noGrp="1"/>
          </p:cNvSpPr>
          <p:nvPr>
            <p:ph type="sldNum" sz="quarter" idx="12"/>
          </p:nvPr>
        </p:nvSpPr>
        <p:spPr/>
        <p:txBody>
          <a:bodyPr/>
          <a:lstStyle/>
          <a:p>
            <a:fld id="{3A98EE3D-8CD1-4C3F-BD1C-C98C9596463C}" type="slidenum">
              <a:rPr lang="en-US" smtClean="0"/>
              <a:pPr/>
              <a:t>44</a:t>
            </a:fld>
            <a:endParaRPr lang="en-US" dirty="0"/>
          </a:p>
        </p:txBody>
      </p:sp>
    </p:spTree>
    <p:extLst>
      <p:ext uri="{BB962C8B-B14F-4D97-AF65-F5344CB8AC3E}">
        <p14:creationId xmlns:p14="http://schemas.microsoft.com/office/powerpoint/2010/main" val="712006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957-E94A-4582-A70A-E0DF1E965717}"/>
              </a:ext>
            </a:extLst>
          </p:cNvPr>
          <p:cNvSpPr>
            <a:spLocks noGrp="1"/>
          </p:cNvSpPr>
          <p:nvPr>
            <p:ph type="title"/>
          </p:nvPr>
        </p:nvSpPr>
        <p:spPr/>
        <p:txBody>
          <a:bodyPr/>
          <a:lstStyle/>
          <a:p>
            <a:r>
              <a:rPr lang="en-CA" dirty="0"/>
              <a:t>4.	Increase Client bandwidth while reducing scarcity</a:t>
            </a:r>
          </a:p>
        </p:txBody>
      </p:sp>
      <p:sp>
        <p:nvSpPr>
          <p:cNvPr id="3" name="Content Placeholder 2">
            <a:extLst>
              <a:ext uri="{FF2B5EF4-FFF2-40B4-BE49-F238E27FC236}">
                <a16:creationId xmlns:a16="http://schemas.microsoft.com/office/drawing/2014/main" id="{9738749B-CA90-45EA-A804-A295155BE087}"/>
              </a:ext>
            </a:extLst>
          </p:cNvPr>
          <p:cNvSpPr>
            <a:spLocks noGrp="1"/>
          </p:cNvSpPr>
          <p:nvPr>
            <p:ph idx="1"/>
          </p:nvPr>
        </p:nvSpPr>
        <p:spPr>
          <a:xfrm>
            <a:off x="581192" y="1972019"/>
            <a:ext cx="11029615" cy="4003331"/>
          </a:xfrm>
        </p:spPr>
        <p:txBody>
          <a:bodyPr>
            <a:normAutofit lnSpcReduction="10000"/>
          </a:bodyPr>
          <a:lstStyle/>
          <a:p>
            <a:r>
              <a:rPr lang="en-CA" sz="2400" i="1" dirty="0"/>
              <a:t>“But when you give them a very complicated form or demand that they be somewhere exactly on time three days in a row, you're imposing a massive bandwidth tax. Instead of taxing them money, you're taxing them bandwidth, which is also something they don't have enough of. So, you are creating a situation where they're bound to fail. </a:t>
            </a:r>
          </a:p>
          <a:p>
            <a:r>
              <a:rPr lang="en-CA" sz="2400" i="1" dirty="0"/>
              <a:t>We propose that policymakers do all that they can to make the world a place where when I fail for a moment because of mismanaging my scarcity, there is a way to climb out, rather than sink further. ”</a:t>
            </a:r>
          </a:p>
          <a:p>
            <a:pPr marL="0" indent="0">
              <a:buNone/>
            </a:pPr>
            <a:r>
              <a:rPr lang="en-CA" sz="2000" dirty="0">
                <a:solidFill>
                  <a:schemeClr val="tx1">
                    <a:lumMod val="50000"/>
                    <a:lumOff val="50000"/>
                  </a:schemeClr>
                </a:solidFill>
              </a:rPr>
              <a:t>Amy Novotney, </a:t>
            </a:r>
            <a:r>
              <a:rPr lang="en-CA" sz="2000" i="1" dirty="0">
                <a:solidFill>
                  <a:schemeClr val="tx1">
                    <a:lumMod val="50000"/>
                    <a:lumOff val="50000"/>
                  </a:schemeClr>
                </a:solidFill>
              </a:rPr>
              <a:t>The Psychology of Scarcity</a:t>
            </a:r>
            <a:r>
              <a:rPr lang="en-CA" sz="2000" dirty="0">
                <a:solidFill>
                  <a:schemeClr val="tx1">
                    <a:lumMod val="50000"/>
                    <a:lumOff val="50000"/>
                  </a:schemeClr>
                </a:solidFill>
              </a:rPr>
              <a:t>, American Psychological Association, February 2014, Vol 45, No.2</a:t>
            </a:r>
          </a:p>
        </p:txBody>
      </p:sp>
      <p:sp>
        <p:nvSpPr>
          <p:cNvPr id="5" name="Slide Number Placeholder 4">
            <a:extLst>
              <a:ext uri="{FF2B5EF4-FFF2-40B4-BE49-F238E27FC236}">
                <a16:creationId xmlns:a16="http://schemas.microsoft.com/office/drawing/2014/main" id="{BA705E6F-AF04-4C5D-8AF4-F7C193A3EEC2}"/>
              </a:ext>
            </a:extLst>
          </p:cNvPr>
          <p:cNvSpPr>
            <a:spLocks noGrp="1"/>
          </p:cNvSpPr>
          <p:nvPr>
            <p:ph type="sldNum" sz="quarter" idx="12"/>
          </p:nvPr>
        </p:nvSpPr>
        <p:spPr/>
        <p:txBody>
          <a:bodyPr/>
          <a:lstStyle/>
          <a:p>
            <a:fld id="{3A98EE3D-8CD1-4C3F-BD1C-C98C9596463C}" type="slidenum">
              <a:rPr lang="en-US" smtClean="0"/>
              <a:pPr/>
              <a:t>45</a:t>
            </a:fld>
            <a:endParaRPr lang="en-US" dirty="0"/>
          </a:p>
        </p:txBody>
      </p:sp>
    </p:spTree>
    <p:extLst>
      <p:ext uri="{BB962C8B-B14F-4D97-AF65-F5344CB8AC3E}">
        <p14:creationId xmlns:p14="http://schemas.microsoft.com/office/powerpoint/2010/main" val="3807194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9C82-6C75-488E-8BB2-300B7091615E}"/>
              </a:ext>
            </a:extLst>
          </p:cNvPr>
          <p:cNvSpPr>
            <a:spLocks noGrp="1"/>
          </p:cNvSpPr>
          <p:nvPr>
            <p:ph type="title"/>
          </p:nvPr>
        </p:nvSpPr>
        <p:spPr/>
        <p:txBody>
          <a:bodyPr/>
          <a:lstStyle/>
          <a:p>
            <a:r>
              <a:rPr lang="en-CA" dirty="0"/>
              <a:t>5.	Remove Sludge</a:t>
            </a:r>
          </a:p>
        </p:txBody>
      </p:sp>
      <p:sp>
        <p:nvSpPr>
          <p:cNvPr id="3" name="Content Placeholder 2">
            <a:extLst>
              <a:ext uri="{FF2B5EF4-FFF2-40B4-BE49-F238E27FC236}">
                <a16:creationId xmlns:a16="http://schemas.microsoft.com/office/drawing/2014/main" id="{16D419E2-1328-4C97-9C90-B557291CBF20}"/>
              </a:ext>
            </a:extLst>
          </p:cNvPr>
          <p:cNvSpPr>
            <a:spLocks noGrp="1"/>
          </p:cNvSpPr>
          <p:nvPr>
            <p:ph idx="1"/>
          </p:nvPr>
        </p:nvSpPr>
        <p:spPr/>
        <p:txBody>
          <a:bodyPr>
            <a:normAutofit/>
          </a:bodyPr>
          <a:lstStyle/>
          <a:p>
            <a:r>
              <a:rPr lang="en-CA" sz="3200" dirty="0"/>
              <a:t>Stop onerous reporting, </a:t>
            </a:r>
          </a:p>
          <a:p>
            <a:r>
              <a:rPr lang="en-CA" sz="3200" dirty="0"/>
              <a:t>Remove barriers, </a:t>
            </a:r>
          </a:p>
          <a:p>
            <a:r>
              <a:rPr lang="en-CA" sz="3200" dirty="0"/>
              <a:t>Reduce overpayments, and</a:t>
            </a:r>
          </a:p>
          <a:p>
            <a:r>
              <a:rPr lang="en-CA" sz="3200" dirty="0"/>
              <a:t>Stop cutting people off or suspending them for minor infractions.</a:t>
            </a:r>
          </a:p>
        </p:txBody>
      </p:sp>
      <p:sp>
        <p:nvSpPr>
          <p:cNvPr id="5" name="Slide Number Placeholder 4">
            <a:extLst>
              <a:ext uri="{FF2B5EF4-FFF2-40B4-BE49-F238E27FC236}">
                <a16:creationId xmlns:a16="http://schemas.microsoft.com/office/drawing/2014/main" id="{FD279BE2-CCF7-4507-9FE5-D2C56136304A}"/>
              </a:ext>
            </a:extLst>
          </p:cNvPr>
          <p:cNvSpPr>
            <a:spLocks noGrp="1"/>
          </p:cNvSpPr>
          <p:nvPr>
            <p:ph type="sldNum" sz="quarter" idx="12"/>
          </p:nvPr>
        </p:nvSpPr>
        <p:spPr/>
        <p:txBody>
          <a:bodyPr/>
          <a:lstStyle/>
          <a:p>
            <a:fld id="{3A98EE3D-8CD1-4C3F-BD1C-C98C9596463C}" type="slidenum">
              <a:rPr lang="en-US" smtClean="0"/>
              <a:pPr/>
              <a:t>46</a:t>
            </a:fld>
            <a:endParaRPr lang="en-US" dirty="0"/>
          </a:p>
        </p:txBody>
      </p:sp>
    </p:spTree>
    <p:extLst>
      <p:ext uri="{BB962C8B-B14F-4D97-AF65-F5344CB8AC3E}">
        <p14:creationId xmlns:p14="http://schemas.microsoft.com/office/powerpoint/2010/main" val="2454739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2AC3-7783-4FEE-9682-9C9363F718AA}"/>
              </a:ext>
            </a:extLst>
          </p:cNvPr>
          <p:cNvSpPr>
            <a:spLocks noGrp="1"/>
          </p:cNvSpPr>
          <p:nvPr>
            <p:ph type="title"/>
          </p:nvPr>
        </p:nvSpPr>
        <p:spPr/>
        <p:txBody>
          <a:bodyPr/>
          <a:lstStyle/>
          <a:p>
            <a:r>
              <a:rPr lang="en-CA" dirty="0"/>
              <a:t>6.	Help reorganize the overhead closet</a:t>
            </a:r>
          </a:p>
        </p:txBody>
      </p:sp>
      <p:sp>
        <p:nvSpPr>
          <p:cNvPr id="3" name="Content Placeholder 2">
            <a:extLst>
              <a:ext uri="{FF2B5EF4-FFF2-40B4-BE49-F238E27FC236}">
                <a16:creationId xmlns:a16="http://schemas.microsoft.com/office/drawing/2014/main" id="{F11B20A0-530E-493C-A610-EF3133BC122A}"/>
              </a:ext>
            </a:extLst>
          </p:cNvPr>
          <p:cNvSpPr>
            <a:spLocks noGrp="1"/>
          </p:cNvSpPr>
          <p:nvPr>
            <p:ph idx="1"/>
          </p:nvPr>
        </p:nvSpPr>
        <p:spPr/>
        <p:txBody>
          <a:bodyPr>
            <a:normAutofit/>
          </a:bodyPr>
          <a:lstStyle/>
          <a:p>
            <a:r>
              <a:rPr lang="en-CA" sz="4000" dirty="0"/>
              <a:t>Do an inventory of all the real impediments to work for people receiving social assistance, and</a:t>
            </a:r>
          </a:p>
          <a:p>
            <a:r>
              <a:rPr lang="en-CA" sz="4000" dirty="0"/>
              <a:t>Work with them to resolve barriers and facilitate work re-entry and security of work tenure. </a:t>
            </a:r>
          </a:p>
        </p:txBody>
      </p:sp>
      <p:sp>
        <p:nvSpPr>
          <p:cNvPr id="5" name="Slide Number Placeholder 4">
            <a:extLst>
              <a:ext uri="{FF2B5EF4-FFF2-40B4-BE49-F238E27FC236}">
                <a16:creationId xmlns:a16="http://schemas.microsoft.com/office/drawing/2014/main" id="{FE741E52-76BA-4C02-BC16-5EC524BAC901}"/>
              </a:ext>
            </a:extLst>
          </p:cNvPr>
          <p:cNvSpPr>
            <a:spLocks noGrp="1"/>
          </p:cNvSpPr>
          <p:nvPr>
            <p:ph type="sldNum" sz="quarter" idx="12"/>
          </p:nvPr>
        </p:nvSpPr>
        <p:spPr/>
        <p:txBody>
          <a:bodyPr/>
          <a:lstStyle/>
          <a:p>
            <a:fld id="{3A98EE3D-8CD1-4C3F-BD1C-C98C9596463C}" type="slidenum">
              <a:rPr lang="en-US" smtClean="0"/>
              <a:pPr/>
              <a:t>47</a:t>
            </a:fld>
            <a:endParaRPr lang="en-US" dirty="0"/>
          </a:p>
        </p:txBody>
      </p:sp>
    </p:spTree>
    <p:extLst>
      <p:ext uri="{BB962C8B-B14F-4D97-AF65-F5344CB8AC3E}">
        <p14:creationId xmlns:p14="http://schemas.microsoft.com/office/powerpoint/2010/main" val="1621828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53079F-A4E4-4688-828A-D94E9158D4C8}"/>
              </a:ext>
            </a:extLst>
          </p:cNvPr>
          <p:cNvSpPr/>
          <p:nvPr/>
        </p:nvSpPr>
        <p:spPr>
          <a:xfrm>
            <a:off x="451692" y="550843"/>
            <a:ext cx="11281272" cy="459113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1923352-5EB3-450D-8B78-98D9E1A97058}"/>
              </a:ext>
            </a:extLst>
          </p:cNvPr>
          <p:cNvSpPr>
            <a:spLocks noGrp="1"/>
          </p:cNvSpPr>
          <p:nvPr>
            <p:ph type="title"/>
          </p:nvPr>
        </p:nvSpPr>
        <p:spPr/>
        <p:txBody>
          <a:bodyPr/>
          <a:lstStyle/>
          <a:p>
            <a:r>
              <a:rPr lang="en-CA" dirty="0">
                <a:solidFill>
                  <a:schemeClr val="bg1"/>
                </a:solidFill>
              </a:rPr>
              <a:t>Thank You!</a:t>
            </a:r>
          </a:p>
        </p:txBody>
      </p:sp>
      <p:sp>
        <p:nvSpPr>
          <p:cNvPr id="3" name="Text Placeholder 2">
            <a:extLst>
              <a:ext uri="{FF2B5EF4-FFF2-40B4-BE49-F238E27FC236}">
                <a16:creationId xmlns:a16="http://schemas.microsoft.com/office/drawing/2014/main" id="{30B3B01E-8E5F-4CA3-BAB9-A55BAFE46F21}"/>
              </a:ext>
            </a:extLst>
          </p:cNvPr>
          <p:cNvSpPr>
            <a:spLocks noGrp="1"/>
          </p:cNvSpPr>
          <p:nvPr>
            <p:ph type="body" idx="1"/>
          </p:nvPr>
        </p:nvSpPr>
        <p:spPr/>
        <p:txBody>
          <a:bodyPr/>
          <a:lstStyle/>
          <a:p>
            <a:r>
              <a:rPr lang="en-CA" dirty="0"/>
              <a:t>Question?</a:t>
            </a:r>
          </a:p>
        </p:txBody>
      </p:sp>
      <p:sp>
        <p:nvSpPr>
          <p:cNvPr id="6" name="Oval 5">
            <a:extLst>
              <a:ext uri="{FF2B5EF4-FFF2-40B4-BE49-F238E27FC236}">
                <a16:creationId xmlns:a16="http://schemas.microsoft.com/office/drawing/2014/main" id="{29E25AC7-D679-4506-949A-A64BA2D78806}"/>
              </a:ext>
            </a:extLst>
          </p:cNvPr>
          <p:cNvSpPr/>
          <p:nvPr/>
        </p:nvSpPr>
        <p:spPr>
          <a:xfrm>
            <a:off x="6764356" y="924721"/>
            <a:ext cx="4022743" cy="4022743"/>
          </a:xfrm>
          <a:prstGeom prst="ellipse">
            <a:avLst/>
          </a:prstGeom>
          <a:blipFill>
            <a:blip r:embed="rId2"/>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lide Number Placeholder 6">
            <a:extLst>
              <a:ext uri="{FF2B5EF4-FFF2-40B4-BE49-F238E27FC236}">
                <a16:creationId xmlns:a16="http://schemas.microsoft.com/office/drawing/2014/main" id="{240E1D02-65C1-4E68-B936-6467B1BF24E2}"/>
              </a:ext>
            </a:extLst>
          </p:cNvPr>
          <p:cNvSpPr>
            <a:spLocks noGrp="1"/>
          </p:cNvSpPr>
          <p:nvPr>
            <p:ph type="sldNum" sz="quarter" idx="12"/>
          </p:nvPr>
        </p:nvSpPr>
        <p:spPr/>
        <p:txBody>
          <a:bodyPr/>
          <a:lstStyle/>
          <a:p>
            <a:fld id="{3A98EE3D-8CD1-4C3F-BD1C-C98C9596463C}" type="slidenum">
              <a:rPr lang="en-US" smtClean="0"/>
              <a:t>48</a:t>
            </a:fld>
            <a:endParaRPr lang="en-US" dirty="0"/>
          </a:p>
        </p:txBody>
      </p:sp>
    </p:spTree>
    <p:extLst>
      <p:ext uri="{BB962C8B-B14F-4D97-AF65-F5344CB8AC3E}">
        <p14:creationId xmlns:p14="http://schemas.microsoft.com/office/powerpoint/2010/main" val="104608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47ED-EB0C-4C98-93DC-47536EE30316}"/>
              </a:ext>
            </a:extLst>
          </p:cNvPr>
          <p:cNvSpPr>
            <a:spLocks noGrp="1"/>
          </p:cNvSpPr>
          <p:nvPr>
            <p:ph type="title"/>
          </p:nvPr>
        </p:nvSpPr>
        <p:spPr/>
        <p:txBody>
          <a:bodyPr/>
          <a:lstStyle/>
          <a:p>
            <a:r>
              <a:rPr lang="en-CA" dirty="0"/>
              <a:t>Ten Years ago…</a:t>
            </a:r>
          </a:p>
        </p:txBody>
      </p:sp>
      <p:sp>
        <p:nvSpPr>
          <p:cNvPr id="3" name="Content Placeholder 2">
            <a:extLst>
              <a:ext uri="{FF2B5EF4-FFF2-40B4-BE49-F238E27FC236}">
                <a16:creationId xmlns:a16="http://schemas.microsoft.com/office/drawing/2014/main" id="{2A947706-E01D-4CDA-A31D-0CB9561A12B0}"/>
              </a:ext>
            </a:extLst>
          </p:cNvPr>
          <p:cNvSpPr>
            <a:spLocks noGrp="1"/>
          </p:cNvSpPr>
          <p:nvPr>
            <p:ph idx="1"/>
          </p:nvPr>
        </p:nvSpPr>
        <p:spPr/>
        <p:txBody>
          <a:bodyPr>
            <a:normAutofit/>
          </a:bodyPr>
          <a:lstStyle/>
          <a:p>
            <a:r>
              <a:rPr lang="en-CA" sz="2800" dirty="0"/>
              <a:t>In a report written in 2011, we came to the conclusion that the reasons that very few Ontario Disability Support Plan recipients have earnings were: </a:t>
            </a:r>
          </a:p>
          <a:p>
            <a:pPr lvl="1"/>
            <a:r>
              <a:rPr lang="en-CA" sz="2400" dirty="0"/>
              <a:t>“… A needlessly onerous system of reporting and reconciliation;</a:t>
            </a:r>
          </a:p>
          <a:p>
            <a:pPr lvl="1"/>
            <a:r>
              <a:rPr lang="en-CA" sz="2400" dirty="0"/>
              <a:t>Negative interactions between ODSP and other programs; and</a:t>
            </a:r>
          </a:p>
          <a:p>
            <a:pPr lvl="1"/>
            <a:r>
              <a:rPr lang="en-CA" sz="2400" dirty="0"/>
              <a:t>Insufficient supports for leaving ODSP.”</a:t>
            </a:r>
          </a:p>
        </p:txBody>
      </p:sp>
      <p:sp>
        <p:nvSpPr>
          <p:cNvPr id="5" name="Slide Number Placeholder 4">
            <a:extLst>
              <a:ext uri="{FF2B5EF4-FFF2-40B4-BE49-F238E27FC236}">
                <a16:creationId xmlns:a16="http://schemas.microsoft.com/office/drawing/2014/main" id="{F86352E5-EB92-445F-B305-E2EF35B767AF}"/>
              </a:ext>
            </a:extLst>
          </p:cNvPr>
          <p:cNvSpPr>
            <a:spLocks noGrp="1"/>
          </p:cNvSpPr>
          <p:nvPr>
            <p:ph type="sldNum" sz="quarter" idx="12"/>
          </p:nvPr>
        </p:nvSpPr>
        <p:spPr/>
        <p:txBody>
          <a:body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419816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EB76-A91F-4BAC-ACCD-E53393A426BA}"/>
              </a:ext>
            </a:extLst>
          </p:cNvPr>
          <p:cNvSpPr>
            <a:spLocks noGrp="1"/>
          </p:cNvSpPr>
          <p:nvPr>
            <p:ph type="title"/>
          </p:nvPr>
        </p:nvSpPr>
        <p:spPr/>
        <p:txBody>
          <a:bodyPr/>
          <a:lstStyle/>
          <a:p>
            <a:r>
              <a:rPr lang="en-CA" dirty="0"/>
              <a:t>Almost nothing has changed since that report was written…</a:t>
            </a:r>
          </a:p>
        </p:txBody>
      </p:sp>
      <p:sp>
        <p:nvSpPr>
          <p:cNvPr id="3" name="Content Placeholder 2">
            <a:extLst>
              <a:ext uri="{FF2B5EF4-FFF2-40B4-BE49-F238E27FC236}">
                <a16:creationId xmlns:a16="http://schemas.microsoft.com/office/drawing/2014/main" id="{8F94E91A-218C-4ABA-8C40-BB4ED3CD5E43}"/>
              </a:ext>
            </a:extLst>
          </p:cNvPr>
          <p:cNvSpPr>
            <a:spLocks noGrp="1"/>
          </p:cNvSpPr>
          <p:nvPr>
            <p:ph idx="1"/>
          </p:nvPr>
        </p:nvSpPr>
        <p:spPr/>
        <p:txBody>
          <a:bodyPr/>
          <a:lstStyle/>
          <a:p>
            <a:r>
              <a:rPr lang="en-CA" dirty="0"/>
              <a:t>The purpose of the present paper is to explain why it is so difficult. We propose a general theory as to why there is such little success. </a:t>
            </a:r>
          </a:p>
          <a:p>
            <a:r>
              <a:rPr lang="en-CA" dirty="0"/>
              <a:t>At the end of our report, we restate recommendations offered in the 2011 report, appealing for a more thorough consideration and, hopefully, implementation of most of the proposed recommendations. </a:t>
            </a:r>
          </a:p>
        </p:txBody>
      </p:sp>
      <p:sp>
        <p:nvSpPr>
          <p:cNvPr id="4" name="Text Placeholder 3">
            <a:extLst>
              <a:ext uri="{FF2B5EF4-FFF2-40B4-BE49-F238E27FC236}">
                <a16:creationId xmlns:a16="http://schemas.microsoft.com/office/drawing/2014/main" id="{512FD97F-A324-4293-8060-8767236F66D6}"/>
              </a:ext>
            </a:extLst>
          </p:cNvPr>
          <p:cNvSpPr>
            <a:spLocks noGrp="1"/>
          </p:cNvSpPr>
          <p:nvPr>
            <p:ph type="body" sz="half" idx="2"/>
          </p:nvPr>
        </p:nvSpPr>
        <p:spPr/>
        <p:txBody>
          <a:bodyPr/>
          <a:lstStyle/>
          <a:p>
            <a:r>
              <a:rPr lang="en-CA" dirty="0"/>
              <a:t>With the relentless push to nudge social assistance recipients into employment by   governments, regardless of the political party in power, the results don’t look all that promising. </a:t>
            </a:r>
          </a:p>
          <a:p>
            <a:r>
              <a:rPr lang="en-CA" dirty="0"/>
              <a:t>So why is it so hard to go to work or get back to work once you go on social assistance?</a:t>
            </a:r>
          </a:p>
        </p:txBody>
      </p:sp>
      <p:sp>
        <p:nvSpPr>
          <p:cNvPr id="6" name="Slide Number Placeholder 5">
            <a:extLst>
              <a:ext uri="{FF2B5EF4-FFF2-40B4-BE49-F238E27FC236}">
                <a16:creationId xmlns:a16="http://schemas.microsoft.com/office/drawing/2014/main" id="{B463180C-A3AF-47CB-B315-1DA563449B54}"/>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47427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E403-64B2-4BBC-8A46-52E67C18B1F6}"/>
              </a:ext>
            </a:extLst>
          </p:cNvPr>
          <p:cNvSpPr>
            <a:spLocks noGrp="1"/>
          </p:cNvSpPr>
          <p:nvPr>
            <p:ph type="title"/>
          </p:nvPr>
        </p:nvSpPr>
        <p:spPr/>
        <p:txBody>
          <a:bodyPr/>
          <a:lstStyle/>
          <a:p>
            <a:r>
              <a:rPr lang="en-CA" dirty="0"/>
              <a:t>A general Theory</a:t>
            </a:r>
          </a:p>
        </p:txBody>
      </p:sp>
      <p:sp>
        <p:nvSpPr>
          <p:cNvPr id="3" name="Text Placeholder 2">
            <a:extLst>
              <a:ext uri="{FF2B5EF4-FFF2-40B4-BE49-F238E27FC236}">
                <a16:creationId xmlns:a16="http://schemas.microsoft.com/office/drawing/2014/main" id="{9829A089-AE6F-4C87-BD46-60923646E333}"/>
              </a:ext>
            </a:extLst>
          </p:cNvPr>
          <p:cNvSpPr>
            <a:spLocks noGrp="1"/>
          </p:cNvSpPr>
          <p:nvPr>
            <p:ph type="body" idx="1"/>
          </p:nvPr>
        </p:nvSpPr>
        <p:spPr/>
        <p:txBody>
          <a:bodyPr/>
          <a:lstStyle/>
          <a:p>
            <a:r>
              <a:rPr lang="en-CA" dirty="0"/>
              <a:t>why Working is so difficult</a:t>
            </a:r>
          </a:p>
        </p:txBody>
      </p:sp>
      <p:sp>
        <p:nvSpPr>
          <p:cNvPr id="5" name="Slide Number Placeholder 4">
            <a:extLst>
              <a:ext uri="{FF2B5EF4-FFF2-40B4-BE49-F238E27FC236}">
                <a16:creationId xmlns:a16="http://schemas.microsoft.com/office/drawing/2014/main" id="{9DD17EEF-D20B-4E18-8839-13C918AF6F6C}"/>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406026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6420-AB08-4F25-9D10-9BAC2CFF03B0}"/>
              </a:ext>
            </a:extLst>
          </p:cNvPr>
          <p:cNvSpPr>
            <a:spLocks noGrp="1"/>
          </p:cNvSpPr>
          <p:nvPr>
            <p:ph type="title"/>
          </p:nvPr>
        </p:nvSpPr>
        <p:spPr/>
        <p:txBody>
          <a:bodyPr/>
          <a:lstStyle/>
          <a:p>
            <a:r>
              <a:rPr lang="en-CA" dirty="0"/>
              <a:t>A General Theory</a:t>
            </a:r>
          </a:p>
        </p:txBody>
      </p:sp>
      <p:sp>
        <p:nvSpPr>
          <p:cNvPr id="3" name="Content Placeholder 2">
            <a:extLst>
              <a:ext uri="{FF2B5EF4-FFF2-40B4-BE49-F238E27FC236}">
                <a16:creationId xmlns:a16="http://schemas.microsoft.com/office/drawing/2014/main" id="{CC5C83B7-D518-4CCC-97F4-461889C86E07}"/>
              </a:ext>
            </a:extLst>
          </p:cNvPr>
          <p:cNvSpPr>
            <a:spLocks noGrp="1"/>
          </p:cNvSpPr>
          <p:nvPr>
            <p:ph idx="1"/>
          </p:nvPr>
        </p:nvSpPr>
        <p:spPr/>
        <p:txBody>
          <a:bodyPr>
            <a:normAutofit/>
          </a:bodyPr>
          <a:lstStyle/>
          <a:p>
            <a:r>
              <a:rPr lang="en-CA" sz="3600" dirty="0"/>
              <a:t>Our general theory has several component parts that emanate from new and older thinking, some of which postdate the 2011 paper.</a:t>
            </a:r>
          </a:p>
        </p:txBody>
      </p:sp>
      <p:sp>
        <p:nvSpPr>
          <p:cNvPr id="5" name="Slide Number Placeholder 4">
            <a:extLst>
              <a:ext uri="{FF2B5EF4-FFF2-40B4-BE49-F238E27FC236}">
                <a16:creationId xmlns:a16="http://schemas.microsoft.com/office/drawing/2014/main" id="{898836D9-2957-46D8-8ACD-D281F9C93957}"/>
              </a:ext>
            </a:extLst>
          </p:cNvPr>
          <p:cNvSpPr>
            <a:spLocks noGrp="1"/>
          </p:cNvSpPr>
          <p:nvPr>
            <p:ph type="sldNum" sz="quarter" idx="12"/>
          </p:nvPr>
        </p:nvSpPr>
        <p:spPr/>
        <p:txBody>
          <a:bodyPr/>
          <a:lstStyle/>
          <a:p>
            <a:fld id="{3A98EE3D-8CD1-4C3F-BD1C-C98C9596463C}" type="slidenum">
              <a:rPr lang="en-US" smtClean="0"/>
              <a:pPr/>
              <a:t>8</a:t>
            </a:fld>
            <a:endParaRPr lang="en-US" dirty="0"/>
          </a:p>
        </p:txBody>
      </p:sp>
    </p:spTree>
    <p:extLst>
      <p:ext uri="{BB962C8B-B14F-4D97-AF65-F5344CB8AC3E}">
        <p14:creationId xmlns:p14="http://schemas.microsoft.com/office/powerpoint/2010/main" val="59500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60C8-5368-4116-A9CA-6E9A64478EEB}"/>
              </a:ext>
            </a:extLst>
          </p:cNvPr>
          <p:cNvSpPr>
            <a:spLocks noGrp="1"/>
          </p:cNvSpPr>
          <p:nvPr>
            <p:ph type="title"/>
          </p:nvPr>
        </p:nvSpPr>
        <p:spPr/>
        <p:txBody>
          <a:bodyPr/>
          <a:lstStyle/>
          <a:p>
            <a:r>
              <a:rPr lang="en-CA" dirty="0"/>
              <a:t>A general Theory</a:t>
            </a:r>
          </a:p>
        </p:txBody>
      </p:sp>
      <p:sp>
        <p:nvSpPr>
          <p:cNvPr id="3" name="Content Placeholder 2">
            <a:extLst>
              <a:ext uri="{FF2B5EF4-FFF2-40B4-BE49-F238E27FC236}">
                <a16:creationId xmlns:a16="http://schemas.microsoft.com/office/drawing/2014/main" id="{21B245A8-AE2C-4EE2-BEE0-02F17D28A17A}"/>
              </a:ext>
            </a:extLst>
          </p:cNvPr>
          <p:cNvSpPr>
            <a:spLocks noGrp="1"/>
          </p:cNvSpPr>
          <p:nvPr>
            <p:ph idx="1"/>
          </p:nvPr>
        </p:nvSpPr>
        <p:spPr>
          <a:xfrm>
            <a:off x="581193" y="2032392"/>
            <a:ext cx="11029615" cy="512505"/>
          </a:xfrm>
        </p:spPr>
        <p:txBody>
          <a:bodyPr/>
          <a:lstStyle/>
          <a:p>
            <a:pPr marL="0" indent="0">
              <a:buNone/>
            </a:pPr>
            <a:r>
              <a:rPr lang="en-CA" dirty="0"/>
              <a:t>The component parts of the theory are:</a:t>
            </a:r>
          </a:p>
        </p:txBody>
      </p:sp>
      <p:graphicFrame>
        <p:nvGraphicFramePr>
          <p:cNvPr id="4" name="Table 4">
            <a:extLst>
              <a:ext uri="{FF2B5EF4-FFF2-40B4-BE49-F238E27FC236}">
                <a16:creationId xmlns:a16="http://schemas.microsoft.com/office/drawing/2014/main" id="{C840D422-BCD5-4BBA-A5AF-648D791B7650}"/>
              </a:ext>
            </a:extLst>
          </p:cNvPr>
          <p:cNvGraphicFramePr>
            <a:graphicFrameLocks noGrp="1"/>
          </p:cNvGraphicFramePr>
          <p:nvPr>
            <p:extLst>
              <p:ext uri="{D42A27DB-BD31-4B8C-83A1-F6EECF244321}">
                <p14:modId xmlns:p14="http://schemas.microsoft.com/office/powerpoint/2010/main" val="3606945719"/>
              </p:ext>
            </p:extLst>
          </p:nvPr>
        </p:nvGraphicFramePr>
        <p:xfrm>
          <a:off x="595619" y="2771080"/>
          <a:ext cx="11015189" cy="3426650"/>
        </p:xfrm>
        <a:graphic>
          <a:graphicData uri="http://schemas.openxmlformats.org/drawingml/2006/table">
            <a:tbl>
              <a:tblPr firstRow="1" bandRow="1">
                <a:tableStyleId>{5C22544A-7EE6-4342-B048-85BDC9FD1C3A}</a:tableStyleId>
              </a:tblPr>
              <a:tblGrid>
                <a:gridCol w="5500381">
                  <a:extLst>
                    <a:ext uri="{9D8B030D-6E8A-4147-A177-3AD203B41FA5}">
                      <a16:colId xmlns:a16="http://schemas.microsoft.com/office/drawing/2014/main" val="1363999062"/>
                    </a:ext>
                  </a:extLst>
                </a:gridCol>
                <a:gridCol w="5514808">
                  <a:extLst>
                    <a:ext uri="{9D8B030D-6E8A-4147-A177-3AD203B41FA5}">
                      <a16:colId xmlns:a16="http://schemas.microsoft.com/office/drawing/2014/main" val="2465455512"/>
                    </a:ext>
                  </a:extLst>
                </a:gridCol>
              </a:tblGrid>
              <a:tr h="698785">
                <a:tc>
                  <a:txBody>
                    <a:bodyPr/>
                    <a:lstStyle/>
                    <a:p>
                      <a:r>
                        <a:rPr lang="en-CA" sz="2400" dirty="0"/>
                        <a:t>Infrastructural/Systemic Deficits</a:t>
                      </a:r>
                    </a:p>
                  </a:txBody>
                  <a:tcPr/>
                </a:tc>
                <a:tc>
                  <a:txBody>
                    <a:bodyPr/>
                    <a:lstStyle/>
                    <a:p>
                      <a:r>
                        <a:rPr lang="en-CA" sz="2400" dirty="0"/>
                        <a:t>Behavioural Obstacles</a:t>
                      </a:r>
                    </a:p>
                  </a:txBody>
                  <a:tcPr/>
                </a:tc>
                <a:extLst>
                  <a:ext uri="{0D108BD9-81ED-4DB2-BD59-A6C34878D82A}">
                    <a16:rowId xmlns:a16="http://schemas.microsoft.com/office/drawing/2014/main" val="1868812156"/>
                  </a:ext>
                </a:extLst>
              </a:tr>
              <a:tr h="698785">
                <a:tc>
                  <a:txBody>
                    <a:bodyPr/>
                    <a:lstStyle/>
                    <a:p>
                      <a:r>
                        <a:rPr lang="en-CA" sz="2400" dirty="0"/>
                        <a:t>1. Destitution-based social programs .</a:t>
                      </a:r>
                    </a:p>
                  </a:txBody>
                  <a:tcPr/>
                </a:tc>
                <a:tc>
                  <a:txBody>
                    <a:bodyPr/>
                    <a:lstStyle/>
                    <a:p>
                      <a:r>
                        <a:rPr lang="en-CA" sz="2400" dirty="0"/>
                        <a:t>4. The psychology of scarcity.</a:t>
                      </a:r>
                    </a:p>
                  </a:txBody>
                  <a:tcPr/>
                </a:tc>
                <a:extLst>
                  <a:ext uri="{0D108BD9-81ED-4DB2-BD59-A6C34878D82A}">
                    <a16:rowId xmlns:a16="http://schemas.microsoft.com/office/drawing/2014/main" val="80152731"/>
                  </a:ext>
                </a:extLst>
              </a:tr>
              <a:tr h="698785">
                <a:tc>
                  <a:txBody>
                    <a:bodyPr/>
                    <a:lstStyle/>
                    <a:p>
                      <a:r>
                        <a:rPr lang="en-CA" sz="2400" dirty="0"/>
                        <a:t>2. Multiple confiscation machines at work.</a:t>
                      </a:r>
                    </a:p>
                  </a:txBody>
                  <a:tcPr/>
                </a:tc>
                <a:tc>
                  <a:txBody>
                    <a:bodyPr/>
                    <a:lstStyle/>
                    <a:p>
                      <a:r>
                        <a:rPr lang="en-CA" sz="2400" dirty="0"/>
                        <a:t>5.  The ‘sludge’ theory in behavioral economics.</a:t>
                      </a:r>
                    </a:p>
                  </a:txBody>
                  <a:tcPr/>
                </a:tc>
                <a:extLst>
                  <a:ext uri="{0D108BD9-81ED-4DB2-BD59-A6C34878D82A}">
                    <a16:rowId xmlns:a16="http://schemas.microsoft.com/office/drawing/2014/main" val="4241186058"/>
                  </a:ext>
                </a:extLst>
              </a:tr>
              <a:tr h="1206120">
                <a:tc>
                  <a:txBody>
                    <a:bodyPr/>
                    <a:lstStyle/>
                    <a:p>
                      <a:r>
                        <a:rPr lang="en-CA" sz="2400" dirty="0"/>
                        <a:t>3. Misunderstandings in mainstream assumptions concerning work among low-income people with disabilities.</a:t>
                      </a:r>
                    </a:p>
                  </a:txBody>
                  <a:tcPr/>
                </a:tc>
                <a:tc>
                  <a:txBody>
                    <a:bodyPr/>
                    <a:lstStyle/>
                    <a:p>
                      <a:r>
                        <a:rPr lang="en-CA" sz="2400" dirty="0"/>
                        <a:t>6. A Pandora’s Box: what happens to an overfull, overhead closet shelf?</a:t>
                      </a:r>
                    </a:p>
                  </a:txBody>
                  <a:tcPr/>
                </a:tc>
                <a:extLst>
                  <a:ext uri="{0D108BD9-81ED-4DB2-BD59-A6C34878D82A}">
                    <a16:rowId xmlns:a16="http://schemas.microsoft.com/office/drawing/2014/main" val="1576631509"/>
                  </a:ext>
                </a:extLst>
              </a:tr>
            </a:tbl>
          </a:graphicData>
        </a:graphic>
      </p:graphicFrame>
      <p:sp>
        <p:nvSpPr>
          <p:cNvPr id="6" name="Slide Number Placeholder 5">
            <a:extLst>
              <a:ext uri="{FF2B5EF4-FFF2-40B4-BE49-F238E27FC236}">
                <a16:creationId xmlns:a16="http://schemas.microsoft.com/office/drawing/2014/main" id="{0B3BFF82-1EA9-44C9-9771-65239EF33C6C}"/>
              </a:ext>
            </a:extLst>
          </p:cNvPr>
          <p:cNvSpPr>
            <a:spLocks noGrp="1"/>
          </p:cNvSpPr>
          <p:nvPr>
            <p:ph type="sldNum" sz="quarter" idx="12"/>
          </p:nvPr>
        </p:nvSpPr>
        <p:spPr/>
        <p:txBody>
          <a:bodyPr/>
          <a:lstStyle/>
          <a:p>
            <a:fld id="{3A98EE3D-8CD1-4C3F-BD1C-C98C9596463C}" type="slidenum">
              <a:rPr lang="en-US" smtClean="0"/>
              <a:pPr/>
              <a:t>9</a:t>
            </a:fld>
            <a:endParaRPr lang="en-US" dirty="0"/>
          </a:p>
        </p:txBody>
      </p:sp>
    </p:spTree>
    <p:extLst>
      <p:ext uri="{BB962C8B-B14F-4D97-AF65-F5344CB8AC3E}">
        <p14:creationId xmlns:p14="http://schemas.microsoft.com/office/powerpoint/2010/main" val="2806712464"/>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{4698C70A-B6F1-4273-97C4-C63624217F62}tf11964407_win32</Template>
  <TotalTime>291</TotalTime>
  <Words>3456</Words>
  <Application>Microsoft Office PowerPoint</Application>
  <PresentationFormat>Widescreen</PresentationFormat>
  <Paragraphs>227</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Adobe Devanagari</vt:lpstr>
      <vt:lpstr>Aharoni</vt:lpstr>
      <vt:lpstr>Bahnschrift</vt:lpstr>
      <vt:lpstr>Bernard MT Condensed</vt:lpstr>
      <vt:lpstr>Calibri</vt:lpstr>
      <vt:lpstr>Franklin Gothic Book</vt:lpstr>
      <vt:lpstr>Franklin Gothic Demi</vt:lpstr>
      <vt:lpstr>Gill Sans MT</vt:lpstr>
      <vt:lpstr>Wingdings 2</vt:lpstr>
      <vt:lpstr>DividendVTI</vt:lpstr>
      <vt:lpstr>What stops us from working?  (Ten Years Later)</vt:lpstr>
      <vt:lpstr>PowerPoint Presentation</vt:lpstr>
      <vt:lpstr>PowerPoint Presentation</vt:lpstr>
      <vt:lpstr>introduction</vt:lpstr>
      <vt:lpstr>Ten Years ago…</vt:lpstr>
      <vt:lpstr>Almost nothing has changed since that report was written…</vt:lpstr>
      <vt:lpstr>A general Theory</vt:lpstr>
      <vt:lpstr>A General Theory</vt:lpstr>
      <vt:lpstr>A general Theory</vt:lpstr>
      <vt:lpstr>Infrastructural/Systemic Deficits</vt:lpstr>
      <vt:lpstr>1. Destitution-based programs</vt:lpstr>
      <vt:lpstr>The Destitution model</vt:lpstr>
      <vt:lpstr>Destitution model (Cont.)</vt:lpstr>
      <vt:lpstr>PowerPoint Presentation</vt:lpstr>
      <vt:lpstr>2. The effects of ‘multiple confiscation machines’ at work</vt:lpstr>
      <vt:lpstr>How can we improve income security in a post-CERB world? First policy Response, Ryerson University, August 27, 2020</vt:lpstr>
      <vt:lpstr>PowerPoint Presentation</vt:lpstr>
      <vt:lpstr>PowerPoint Presentation</vt:lpstr>
      <vt:lpstr>3. Mainstream assumptions</vt:lpstr>
      <vt:lpstr>Mainstream assumptions</vt:lpstr>
      <vt:lpstr>Bee Lee Soh &amp; John Stapleton, Voice of Experience, Metcalf Foundation, 2019, p.24</vt:lpstr>
      <vt:lpstr>PowerPoint Presentation</vt:lpstr>
      <vt:lpstr>Behavioural Obstacles</vt:lpstr>
      <vt:lpstr>4. The psychology of scarcity</vt:lpstr>
      <vt:lpstr>Alok Jha: Poverty saps mental capacity to deal with complex tasks, say scientists. - The Guardian, August 29, 2013 </vt:lpstr>
      <vt:lpstr>Amy Novotney: The psychology of scarcity. American Psychological Association, February 2014, Vol 45, No.2</vt:lpstr>
      <vt:lpstr>PowerPoint Presentation</vt:lpstr>
      <vt:lpstr>5. The ‘sludge’ theory in behavioral economics </vt:lpstr>
      <vt:lpstr>‘Sludge’: Richard Thaler</vt:lpstr>
      <vt:lpstr>‘Sludge’ (Cont.)</vt:lpstr>
      <vt:lpstr>https://www.behavioraleconomics.com/resources/mini-encyclopedia-of-be/sludge/</vt:lpstr>
      <vt:lpstr>PowerPoint Presentation</vt:lpstr>
      <vt:lpstr>6. A Pandora’s Box </vt:lpstr>
      <vt:lpstr>A Pandora’s Box</vt:lpstr>
      <vt:lpstr>A Pandora’s Box – the overhead shelf</vt:lpstr>
      <vt:lpstr>this is what happens to people receiving social assistance</vt:lpstr>
      <vt:lpstr>this is what happens to people receiving social assistance (Cont.)</vt:lpstr>
      <vt:lpstr>PowerPoint Presentation</vt:lpstr>
      <vt:lpstr>Conclusion and recommendations</vt:lpstr>
      <vt:lpstr>Conclusion</vt:lpstr>
      <vt:lpstr>6 Principles</vt:lpstr>
      <vt:lpstr>1. Stop Destitution</vt:lpstr>
      <vt:lpstr>2. Stop multiple confiscation among programs</vt:lpstr>
      <vt:lpstr>3. Stop applying Unrealistic mainstream assumptions</vt:lpstr>
      <vt:lpstr>4. Increase Client bandwidth while reducing scarcity</vt:lpstr>
      <vt:lpstr>5. Remove Sludge</vt:lpstr>
      <vt:lpstr>6. Help reorganize the overhead closet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stops us from working?  (Ten Years Later)</dc:title>
  <dc:creator>Yvonne Yuan</dc:creator>
  <cp:lastModifiedBy>John Stapleton</cp:lastModifiedBy>
  <cp:revision>12</cp:revision>
  <dcterms:created xsi:type="dcterms:W3CDTF">2021-09-30T20:06:17Z</dcterms:created>
  <dcterms:modified xsi:type="dcterms:W3CDTF">2021-11-11T13:12:38Z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