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0"/>
  </p:notesMasterIdLst>
  <p:handoutMasterIdLst>
    <p:handoutMasterId r:id="rId21"/>
  </p:handoutMasterIdLst>
  <p:sldIdLst>
    <p:sldId id="256" r:id="rId5"/>
    <p:sldId id="257" r:id="rId6"/>
    <p:sldId id="326" r:id="rId7"/>
    <p:sldId id="327" r:id="rId8"/>
    <p:sldId id="333" r:id="rId9"/>
    <p:sldId id="334" r:id="rId10"/>
    <p:sldId id="340" r:id="rId11"/>
    <p:sldId id="337" r:id="rId12"/>
    <p:sldId id="338" r:id="rId13"/>
    <p:sldId id="320" r:id="rId14"/>
    <p:sldId id="339" r:id="rId15"/>
    <p:sldId id="336" r:id="rId16"/>
    <p:sldId id="297" r:id="rId17"/>
    <p:sldId id="298" r:id="rId18"/>
    <p:sldId id="354" r:id="rId19"/>
  </p:sldIdLst>
  <p:sldSz cx="6858000" cy="51435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52" autoAdjust="0"/>
  </p:normalViewPr>
  <p:slideViewPr>
    <p:cSldViewPr snapToGrid="0" snapToObjects="1">
      <p:cViewPr>
        <p:scale>
          <a:sx n="120" d="100"/>
          <a:sy n="120" d="100"/>
        </p:scale>
        <p:origin x="450" y="42"/>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6D6589F-BCA2-419D-9947-631D4D6059B0}" type="datetimeFigureOut">
              <a:rPr lang="en-CA" smtClean="0"/>
              <a:t>2019-11-26</a:t>
            </a:fld>
            <a:endParaRPr lang="en-CA"/>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2C0BCC-1EAE-4C71-B4D5-861206DA8786}" type="slidenum">
              <a:rPr lang="en-CA" smtClean="0"/>
              <a:t>‹N°›</a:t>
            </a:fld>
            <a:endParaRPr lang="en-CA"/>
          </a:p>
        </p:txBody>
      </p:sp>
    </p:spTree>
    <p:extLst>
      <p:ext uri="{BB962C8B-B14F-4D97-AF65-F5344CB8AC3E}">
        <p14:creationId xmlns:p14="http://schemas.microsoft.com/office/powerpoint/2010/main" val="21465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010D5C-3B3A-214D-8AA9-7907A42D725C}" type="datetimeFigureOut">
              <a:rPr lang="en-US" smtClean="0"/>
              <a:t>11/26/2019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‹N°›</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a:t>
            </a:fld>
            <a:endParaRPr lang="en-US"/>
          </a:p>
        </p:txBody>
      </p:sp>
    </p:spTree>
    <p:extLst>
      <p:ext uri="{BB962C8B-B14F-4D97-AF65-F5344CB8AC3E}">
        <p14:creationId xmlns:p14="http://schemas.microsoft.com/office/powerpoint/2010/main" val="107105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CASDO</a:t>
            </a:r>
            <a:r>
              <a:rPr lang="en-US" baseline="0" dirty="0" smtClean="0"/>
              <a:t>’S mandate is multi-faceted</a:t>
            </a:r>
          </a:p>
          <a:p>
            <a:pPr marL="228600" indent="-228600">
              <a:buAutoNum type="arabicPeriod"/>
            </a:pPr>
            <a:r>
              <a:rPr lang="en-US" baseline="0" dirty="0" smtClean="0"/>
              <a:t>We will develop and revised accessibility standards setting out how federal private sector organizations and Government of Canada departments and agencies can prevent, identify and remove barriers to accessibility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We will establish technical committees  that will be responsible for developing accessibility standards </a:t>
            </a:r>
            <a:r>
              <a:rPr lang="en-CA" sz="1200" kern="1200" dirty="0" smtClean="0">
                <a:solidFill>
                  <a:schemeClr val="tx1"/>
                </a:solidFill>
                <a:effectLst/>
                <a:latin typeface="+mn-lt"/>
                <a:ea typeface="+mn-ea"/>
                <a:cs typeface="+mn-cs"/>
              </a:rPr>
              <a:t>and will include experts, people with disabilities, and industry representatives. Stakeholders and the public will have opportunities to comment on the standards.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CA" sz="1200" kern="1200" dirty="0" smtClean="0">
                <a:solidFill>
                  <a:schemeClr val="tx1"/>
                </a:solidFill>
                <a:effectLst/>
                <a:latin typeface="+mn-lt"/>
                <a:ea typeface="+mn-ea"/>
                <a:cs typeface="+mn-cs"/>
              </a:rPr>
              <a:t>Accessibility standards will be published and submitted to the Minister of Disability Inclusion, who will consider making them mandatory by adopting them into regulations.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CA" sz="1200" kern="1200" dirty="0" smtClean="0">
              <a:solidFill>
                <a:schemeClr val="tx1"/>
              </a:solidFill>
              <a:effectLst/>
              <a:latin typeface="+mn-lt"/>
              <a:ea typeface="+mn-ea"/>
              <a:cs typeface="+mn-cs"/>
            </a:endParaRPr>
          </a:p>
          <a:p>
            <a:pPr marL="228600" indent="-228600">
              <a:buAutoNum type="arabicPeriod"/>
            </a:pPr>
            <a:endParaRPr lang="en-US" baseline="0" dirty="0" smtClean="0"/>
          </a:p>
          <a:p>
            <a:pPr marL="228600" indent="-228600">
              <a:buAutoNum type="arabicPeriod"/>
            </a:pP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13</a:t>
            </a:fld>
            <a:endParaRPr lang="en-US"/>
          </a:p>
        </p:txBody>
      </p:sp>
    </p:spTree>
    <p:extLst>
      <p:ext uri="{BB962C8B-B14F-4D97-AF65-F5344CB8AC3E}">
        <p14:creationId xmlns:p14="http://schemas.microsoft.com/office/powerpoint/2010/main" val="324833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1.	The standards developed by CASDO will also serve as model standards that could be adopted by other jurisdictions.</a:t>
            </a:r>
          </a:p>
          <a:p>
            <a:r>
              <a:rPr lang="en-CA" sz="1200" kern="1200" dirty="0" smtClean="0">
                <a:solidFill>
                  <a:schemeClr val="tx1"/>
                </a:solidFill>
                <a:effectLst/>
                <a:latin typeface="+mn-lt"/>
                <a:ea typeface="+mn-ea"/>
                <a:cs typeface="+mn-cs"/>
              </a:rPr>
              <a:t>2.	CASDO will promote, support and conduct research into the identification and removal of barriers to accessibility and the prevention of new barriers</a:t>
            </a:r>
            <a:r>
              <a:rPr lang="en-CA" sz="1200" kern="1200" baseline="0" dirty="0" smtClean="0">
                <a:solidFill>
                  <a:schemeClr val="tx1"/>
                </a:solidFill>
                <a:effectLst/>
                <a:latin typeface="+mn-lt"/>
                <a:ea typeface="+mn-ea"/>
                <a:cs typeface="+mn-cs"/>
              </a:rPr>
              <a:t> – this will be done through the delivery of grants and contributions.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14</a:t>
            </a:fld>
            <a:endParaRPr lang="en-US"/>
          </a:p>
        </p:txBody>
      </p:sp>
    </p:spTree>
    <p:extLst>
      <p:ext uri="{BB962C8B-B14F-4D97-AF65-F5344CB8AC3E}">
        <p14:creationId xmlns:p14="http://schemas.microsoft.com/office/powerpoint/2010/main" val="250207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2</a:t>
            </a:fld>
            <a:endParaRPr lang="en-US"/>
          </a:p>
        </p:txBody>
      </p:sp>
    </p:spTree>
    <p:extLst>
      <p:ext uri="{BB962C8B-B14F-4D97-AF65-F5344CB8AC3E}">
        <p14:creationId xmlns:p14="http://schemas.microsoft.com/office/powerpoint/2010/main" val="58141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332123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Public sector organizations must include accessibility criteria in their processes for buying and acquiring goods, services and facilities. This means you must consider accessibility, where possible, along with other criteria like the quality and cost of the items.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This means you must consider accessibility, where possible, along with other criteria like the quality and cost of the items.</a:t>
            </a: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153306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Generate conditions and incentives that are inclusive and increase labour-force participation and purchasing power amongst people with disabilities.</a:t>
            </a:r>
          </a:p>
          <a:p>
            <a:r>
              <a:rPr lang="en-CA" dirty="0" smtClean="0"/>
              <a:t>Focus on fostering</a:t>
            </a:r>
            <a:r>
              <a:rPr lang="en-CA" baseline="0" dirty="0" smtClean="0"/>
              <a:t> </a:t>
            </a:r>
            <a:r>
              <a:rPr lang="en-CA" dirty="0" smtClean="0"/>
              <a:t>equitable and ethical recruitment, hiring, retention, emergency response, accommodation, performance management and career development practices.</a:t>
            </a: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7</a:t>
            </a:fld>
            <a:endParaRPr lang="en-US"/>
          </a:p>
        </p:txBody>
      </p:sp>
    </p:spTree>
    <p:extLst>
      <p:ext uri="{BB962C8B-B14F-4D97-AF65-F5344CB8AC3E}">
        <p14:creationId xmlns:p14="http://schemas.microsoft.com/office/powerpoint/2010/main" val="331914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Accessible communication benefits all audiences by making information clear, direct and easy to understand. It takes into consideration the various barriers to accessing information, and provides opportunities for feedback.</a:t>
            </a:r>
          </a:p>
          <a:p>
            <a:r>
              <a:rPr lang="en-US" dirty="0" smtClean="0"/>
              <a:t>  </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8</a:t>
            </a:fld>
            <a:endParaRPr lang="en-US"/>
          </a:p>
        </p:txBody>
      </p:sp>
    </p:spTree>
    <p:extLst>
      <p:ext uri="{BB962C8B-B14F-4D97-AF65-F5344CB8AC3E}">
        <p14:creationId xmlns:p14="http://schemas.microsoft.com/office/powerpoint/2010/main" val="113895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Canadians with disabilities, however, want to be offered real choices and to have the opportunity to decide how services are provided to them. It is clear that they want opportunities to let businesses and organizations know when they have service issues and where improvements can be made.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b="0" dirty="0" smtClean="0">
                <a:effectLst/>
              </a:rPr>
              <a:t>This</a:t>
            </a:r>
            <a:r>
              <a:rPr lang="en-CA" b="0" baseline="0" dirty="0" smtClean="0">
                <a:effectLst/>
              </a:rPr>
              <a:t> could be done a number of ways but organizations should begin looking at the re-design of their physical sites of delivery for programs and services to ensure universal accommodation to people with a range of disabilities and experiences.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b="0" baseline="0" dirty="0" smtClean="0">
                <a:effectLst/>
              </a:rPr>
              <a:t>Organizations should be working to provide </a:t>
            </a:r>
            <a:r>
              <a:rPr lang="en-CA" sz="1200" dirty="0" smtClean="0">
                <a:latin typeface="Arial" panose="020B0604020202020204" pitchFamily="34" charset="0"/>
                <a:cs typeface="Arial" panose="020B0604020202020204" pitchFamily="34" charset="0"/>
              </a:rPr>
              <a:t>appropriate training of staff to deliver a high calibre of client service to persons with disabilities, to encourage their full inclusion and participation in or consumption of programs and services.</a:t>
            </a:r>
          </a:p>
        </p:txBody>
      </p:sp>
      <p:sp>
        <p:nvSpPr>
          <p:cNvPr id="4" name="Slide Number Placeholder 3"/>
          <p:cNvSpPr>
            <a:spLocks noGrp="1"/>
          </p:cNvSpPr>
          <p:nvPr>
            <p:ph type="sldNum" sz="quarter" idx="10"/>
          </p:nvPr>
        </p:nvSpPr>
        <p:spPr/>
        <p:txBody>
          <a:bodyPr/>
          <a:lstStyle/>
          <a:p>
            <a:fld id="{0DDD8B1A-5049-5C4B-AFE6-32830630CA6A}" type="slidenum">
              <a:rPr lang="en-US" smtClean="0"/>
              <a:t>9</a:t>
            </a:fld>
            <a:endParaRPr lang="en-US"/>
          </a:p>
        </p:txBody>
      </p:sp>
    </p:spTree>
    <p:extLst>
      <p:ext uri="{BB962C8B-B14F-4D97-AF65-F5344CB8AC3E}">
        <p14:creationId xmlns:p14="http://schemas.microsoft.com/office/powerpoint/2010/main" val="158996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relation to the federal transportation network, the Act builds on the existing accessibility mandate for passenger transportation of the Canadian Transportation Agency (CTA) and provide it with enhanced compliance and enforcement powers and additional redress for complaints. The CTA is responsible for the development of standards/regulations within passenger transportation under the </a:t>
            </a:r>
            <a:r>
              <a:rPr lang="en-CA" sz="1200" i="1" kern="1200" dirty="0" smtClean="0">
                <a:solidFill>
                  <a:schemeClr val="tx1"/>
                </a:solidFill>
                <a:effectLst/>
                <a:latin typeface="+mn-lt"/>
                <a:ea typeface="+mn-ea"/>
                <a:cs typeface="+mn-cs"/>
              </a:rPr>
              <a:t>Canada Transportation Act</a:t>
            </a:r>
            <a:r>
              <a:rPr lang="en-CA"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Recently, </a:t>
            </a:r>
            <a:r>
              <a:rPr lang="en-CA" sz="1200" kern="1200" dirty="0" smtClean="0">
                <a:solidFill>
                  <a:schemeClr val="tx1"/>
                </a:solidFill>
                <a:effectLst/>
                <a:latin typeface="+mn-lt"/>
                <a:ea typeface="+mn-ea"/>
                <a:cs typeface="+mn-cs"/>
              </a:rPr>
              <a:t>the CTA recently completed consultations for the regulatory modernization initiative with a focus on accessible passenger transportation. Under this initiative, the CTA has finalized the </a:t>
            </a:r>
            <a:r>
              <a:rPr lang="en-CA" sz="1200" i="1" kern="1200" dirty="0" smtClean="0">
                <a:solidFill>
                  <a:schemeClr val="tx1"/>
                </a:solidFill>
                <a:effectLst/>
                <a:latin typeface="+mn-lt"/>
                <a:ea typeface="+mn-ea"/>
                <a:cs typeface="+mn-cs"/>
              </a:rPr>
              <a:t>Accessible Transportation for Persons with Disabilities Regulations </a:t>
            </a:r>
            <a:r>
              <a:rPr lang="en-CA" sz="1200" i="0" kern="1200" dirty="0" smtClean="0">
                <a:solidFill>
                  <a:schemeClr val="tx1"/>
                </a:solidFill>
                <a:effectLst/>
                <a:latin typeface="+mn-lt"/>
                <a:ea typeface="+mn-ea"/>
                <a:cs typeface="+mn-cs"/>
              </a:rPr>
              <a:t>which</a:t>
            </a:r>
            <a:r>
              <a:rPr lang="en-CA" sz="1200" i="0" kern="1200" baseline="0" dirty="0" smtClean="0">
                <a:solidFill>
                  <a:schemeClr val="tx1"/>
                </a:solidFill>
                <a:effectLst/>
                <a:latin typeface="+mn-lt"/>
                <a:ea typeface="+mn-ea"/>
                <a:cs typeface="+mn-cs"/>
              </a:rPr>
              <a:t> will come into force in June 2020</a:t>
            </a:r>
            <a:r>
              <a:rPr lang="en-CA" sz="1200" kern="1200" dirty="0" smtClean="0">
                <a:solidFill>
                  <a:schemeClr val="tx1"/>
                </a:solidFill>
                <a:effectLst/>
                <a:latin typeface="+mn-lt"/>
                <a:ea typeface="+mn-ea"/>
                <a:cs typeface="+mn-cs"/>
              </a:rPr>
              <a:t>. These regulations incorporate standards from the CTA priority areas. </a:t>
            </a: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11</a:t>
            </a:fld>
            <a:endParaRPr lang="en-US"/>
          </a:p>
        </p:txBody>
      </p:sp>
    </p:spTree>
    <p:extLst>
      <p:ext uri="{BB962C8B-B14F-4D97-AF65-F5344CB8AC3E}">
        <p14:creationId xmlns:p14="http://schemas.microsoft.com/office/powerpoint/2010/main" val="391601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For federally regulated broadcasting and telecommunications services, the act leverages the existing mandate of the Canadian Radio-television and Telecommunications Commission (CRTC) and provides the CRTC with enhanced responsibilities related to oversight and enforcement of statutory obligations. The CRTC retains the responsibility for accessibility obligations, including the development of standards, under the existing mandate and powers under the </a:t>
            </a:r>
            <a:r>
              <a:rPr lang="en-CA" sz="1200" i="1" kern="1200" dirty="0" smtClean="0">
                <a:solidFill>
                  <a:schemeClr val="tx1"/>
                </a:solidFill>
                <a:effectLst/>
                <a:latin typeface="+mn-lt"/>
                <a:ea typeface="+mn-ea"/>
                <a:cs typeface="+mn-cs"/>
              </a:rPr>
              <a:t>Broadcasting Act </a:t>
            </a:r>
            <a:r>
              <a:rPr lang="en-CA" sz="1200" kern="1200" dirty="0" smtClean="0">
                <a:solidFill>
                  <a:schemeClr val="tx1"/>
                </a:solidFill>
                <a:effectLst/>
                <a:latin typeface="+mn-lt"/>
                <a:ea typeface="+mn-ea"/>
                <a:cs typeface="+mn-cs"/>
              </a:rPr>
              <a:t>and the </a:t>
            </a:r>
            <a:r>
              <a:rPr lang="en-CA" sz="1200" i="1" kern="1200" dirty="0" smtClean="0">
                <a:solidFill>
                  <a:schemeClr val="tx1"/>
                </a:solidFill>
                <a:effectLst/>
                <a:latin typeface="+mn-lt"/>
                <a:ea typeface="+mn-ea"/>
                <a:cs typeface="+mn-cs"/>
              </a:rPr>
              <a:t>Telecommunications Act.</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12</a:t>
            </a:fld>
            <a:endParaRPr lang="en-US"/>
          </a:p>
        </p:txBody>
      </p:sp>
    </p:spTree>
    <p:extLst>
      <p:ext uri="{BB962C8B-B14F-4D97-AF65-F5344CB8AC3E}">
        <p14:creationId xmlns:p14="http://schemas.microsoft.com/office/powerpoint/2010/main" val="80232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787" y="4800600"/>
            <a:ext cx="6856214"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4750737"/>
            <a:ext cx="68562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569214"/>
            <a:ext cx="565785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18779" y="3341716"/>
            <a:ext cx="565785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11/26/2019</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cxnSp>
        <p:nvCxnSpPr>
          <p:cNvPr id="9" name="Straight Connector 8"/>
          <p:cNvCxnSpPr/>
          <p:nvPr/>
        </p:nvCxnSpPr>
        <p:spPr>
          <a:xfrm>
            <a:off x="679308" y="325755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2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7069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787" y="4800600"/>
            <a:ext cx="6856214"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4750737"/>
            <a:ext cx="68562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311085"/>
            <a:ext cx="1478756" cy="43180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311084"/>
            <a:ext cx="4350544" cy="4318065"/>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5294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78330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4800600"/>
            <a:ext cx="6856214"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4750737"/>
            <a:ext cx="68562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569214"/>
            <a:ext cx="565785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17220" y="3339846"/>
            <a:ext cx="565785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cxnSp>
        <p:nvCxnSpPr>
          <p:cNvPr id="9" name="Straight Connector 8"/>
          <p:cNvCxnSpPr/>
          <p:nvPr/>
        </p:nvCxnSpPr>
        <p:spPr>
          <a:xfrm>
            <a:off x="679308" y="325755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18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7220" y="214953"/>
            <a:ext cx="565785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7220" y="1384301"/>
            <a:ext cx="277749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97580" y="1384303"/>
            <a:ext cx="2777490" cy="30175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208E4-588A-D444-A7CC-20EDBE44F587}"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16227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7220" y="214953"/>
            <a:ext cx="5657850" cy="108806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17220" y="1384539"/>
            <a:ext cx="277749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17220" y="1936751"/>
            <a:ext cx="2777490" cy="24650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97580" y="1384539"/>
            <a:ext cx="277749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97580" y="1936751"/>
            <a:ext cx="2777490" cy="24650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D208E4-588A-D444-A7CC-20EDBE44F587}"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85641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D208E4-588A-D444-A7CC-20EDBE44F587}"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09472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787" y="4800600"/>
            <a:ext cx="6856214"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4750737"/>
            <a:ext cx="68562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D208E4-588A-D444-A7CC-20EDBE44F587}" type="datetimeFigureOut">
              <a:rPr lang="en-US" smtClean="0"/>
              <a:t>11/26/2019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9975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 y="0"/>
            <a:ext cx="22785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445769"/>
            <a:ext cx="1800225" cy="17145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595178" y="548640"/>
            <a:ext cx="3757045"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7175" y="2194560"/>
            <a:ext cx="1800225"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261851" y="4844840"/>
            <a:ext cx="1472912" cy="273844"/>
          </a:xfrm>
        </p:spPr>
        <p:txBody>
          <a:bodyPr/>
          <a:lstStyle>
            <a:lvl1pPr algn="l">
              <a:defRPr/>
            </a:lvl1pPr>
          </a:lstStyle>
          <a:p>
            <a:fld id="{FED208E4-588A-D444-A7CC-20EDBE44F587}" type="datetimeFigureOut">
              <a:rPr lang="en-US" smtClean="0"/>
              <a:t>11/26/2019</a:t>
            </a:fld>
            <a:endParaRPr lang="en-US"/>
          </a:p>
        </p:txBody>
      </p:sp>
      <p:sp>
        <p:nvSpPr>
          <p:cNvPr id="6" name="Footer Placeholder 5"/>
          <p:cNvSpPr>
            <a:spLocks noGrp="1"/>
          </p:cNvSpPr>
          <p:nvPr>
            <p:ph type="ftr" sz="quarter" idx="11"/>
          </p:nvPr>
        </p:nvSpPr>
        <p:spPr>
          <a:xfrm>
            <a:off x="2700337" y="4844840"/>
            <a:ext cx="2614613"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86C063-E22E-2E4C-A523-54089486E38F}" type="slidenum">
              <a:rPr lang="en-US" smtClean="0"/>
              <a:t>‹N°›</a:t>
            </a:fld>
            <a:endParaRPr lang="en-US"/>
          </a:p>
        </p:txBody>
      </p:sp>
    </p:spTree>
    <p:extLst>
      <p:ext uri="{BB962C8B-B14F-4D97-AF65-F5344CB8AC3E}">
        <p14:creationId xmlns:p14="http://schemas.microsoft.com/office/powerpoint/2010/main" val="417956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68562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3686307"/>
            <a:ext cx="68562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3806190"/>
            <a:ext cx="5692140" cy="617220"/>
          </a:xfrm>
        </p:spPr>
        <p:txBody>
          <a:bodyPr tIns="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 y="0"/>
            <a:ext cx="6857992"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17219" y="4430268"/>
            <a:ext cx="5692140"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08990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800600"/>
            <a:ext cx="6858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6858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214953"/>
            <a:ext cx="5657850" cy="108806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7219" y="1384301"/>
            <a:ext cx="5657851" cy="301752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1" y="4844840"/>
            <a:ext cx="1390652" cy="273844"/>
          </a:xfrm>
          <a:prstGeom prst="rect">
            <a:avLst/>
          </a:prstGeom>
        </p:spPr>
        <p:txBody>
          <a:bodyPr vert="horz" lIns="91440" tIns="45720" rIns="91440" bIns="45720" rtlCol="0" anchor="ctr"/>
          <a:lstStyle>
            <a:lvl1pPr algn="l">
              <a:defRPr sz="675">
                <a:solidFill>
                  <a:srgbClr val="FFFFFF"/>
                </a:solidFill>
              </a:defRPr>
            </a:lvl1pPr>
          </a:lstStyle>
          <a:p>
            <a:fld id="{FED208E4-588A-D444-A7CC-20EDBE44F587}" type="datetimeFigureOut">
              <a:rPr lang="en-US" smtClean="0"/>
              <a:t>11/26/2019</a:t>
            </a:fld>
            <a:endParaRPr lang="en-US" dirty="0"/>
          </a:p>
        </p:txBody>
      </p:sp>
      <p:sp>
        <p:nvSpPr>
          <p:cNvPr id="5" name="Footer Placeholder 4"/>
          <p:cNvSpPr>
            <a:spLocks noGrp="1"/>
          </p:cNvSpPr>
          <p:nvPr>
            <p:ph type="ftr" sz="quarter" idx="3"/>
          </p:nvPr>
        </p:nvSpPr>
        <p:spPr>
          <a:xfrm>
            <a:off x="2073480" y="4844840"/>
            <a:ext cx="2712827"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5569009" y="4844840"/>
            <a:ext cx="738014" cy="273844"/>
          </a:xfrm>
          <a:prstGeom prst="rect">
            <a:avLst/>
          </a:prstGeom>
        </p:spPr>
        <p:txBody>
          <a:bodyPr vert="horz" lIns="91440" tIns="45720" rIns="91440" bIns="45720" rtlCol="0" anchor="ctr"/>
          <a:lstStyle>
            <a:lvl1pPr algn="r">
              <a:defRPr sz="788">
                <a:solidFill>
                  <a:srgbClr val="FFFFFF"/>
                </a:solidFill>
              </a:defRPr>
            </a:lvl1pPr>
          </a:lstStyle>
          <a:p>
            <a:fld id="{2E86C063-E22E-2E4C-A523-54089486E38F}" type="slidenum">
              <a:rPr lang="en-US" smtClean="0"/>
              <a:pPr/>
              <a:t>‹N°›</a:t>
            </a:fld>
            <a:endParaRPr lang="en-US" dirty="0"/>
          </a:p>
        </p:txBody>
      </p:sp>
      <p:cxnSp>
        <p:nvCxnSpPr>
          <p:cNvPr id="10" name="Straight Connector 9"/>
          <p:cNvCxnSpPr/>
          <p:nvPr/>
        </p:nvCxnSpPr>
        <p:spPr>
          <a:xfrm>
            <a:off x="671362" y="1303384"/>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33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Philip.Rizcallah@Canada.gc.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latin typeface="Arial" panose="020B0604020202020204" pitchFamily="34" charset="0"/>
                <a:cs typeface="Arial" panose="020B0604020202020204" pitchFamily="34" charset="0"/>
              </a:rPr>
              <a:t>Plans for the Canadian Accessibility Standards Development Organization</a:t>
            </a:r>
            <a:endParaRPr lang="en-US" sz="1800" dirty="0">
              <a:latin typeface="Arial" panose="020B0604020202020204" pitchFamily="34" charset="0"/>
              <a:cs typeface="Arial" panose="020B0604020202020204" pitchFamily="34" charset="0"/>
            </a:endParaRPr>
          </a:p>
        </p:txBody>
      </p:sp>
      <p:sp>
        <p:nvSpPr>
          <p:cNvPr id="3" name="Subtitle 2"/>
          <p:cNvSpPr>
            <a:spLocks noGrp="1"/>
          </p:cNvSpPr>
          <p:nvPr>
            <p:ph type="body" idx="1"/>
          </p:nvPr>
        </p:nvSpPr>
        <p:spPr/>
        <p:txBody>
          <a:bodyPr>
            <a:normAutofit/>
          </a:bodyPr>
          <a:lstStyle/>
          <a:p>
            <a:r>
              <a:rPr lang="en-US" b="1" dirty="0" smtClean="0">
                <a:solidFill>
                  <a:schemeClr val="tx1"/>
                </a:solidFill>
                <a:latin typeface="Arial" panose="020B0604020202020204" pitchFamily="34" charset="0"/>
                <a:cs typeface="Arial" panose="020B0604020202020204" pitchFamily="34" charset="0"/>
              </a:rPr>
              <a:t>Presentation AT The </a:t>
            </a:r>
            <a:r>
              <a:rPr lang="en-CA" b="1" dirty="0" smtClean="0">
                <a:solidFill>
                  <a:schemeClr val="tx1"/>
                </a:solidFill>
                <a:latin typeface="Arial" panose="020B0604020202020204" pitchFamily="34" charset="0"/>
                <a:cs typeface="Arial" panose="020B0604020202020204" pitchFamily="34" charset="0"/>
              </a:rPr>
              <a:t>Disability </a:t>
            </a:r>
            <a:r>
              <a:rPr lang="en-CA" b="1" dirty="0">
                <a:solidFill>
                  <a:schemeClr val="tx1"/>
                </a:solidFill>
                <a:latin typeface="Arial" panose="020B0604020202020204" pitchFamily="34" charset="0"/>
                <a:cs typeface="Arial" panose="020B0604020202020204" pitchFamily="34" charset="0"/>
              </a:rPr>
              <a:t>and Work in Canada Conference </a:t>
            </a:r>
            <a:r>
              <a:rPr lang="en-CA" b="1" dirty="0" smtClean="0">
                <a:solidFill>
                  <a:schemeClr val="tx1"/>
                </a:solidFill>
                <a:latin typeface="Arial" panose="020B0604020202020204" pitchFamily="34" charset="0"/>
                <a:cs typeface="Arial" panose="020B0604020202020204" pitchFamily="34" charset="0"/>
              </a:rPr>
              <a:t>2019</a:t>
            </a:r>
            <a:endParaRPr lang="en-US" sz="1600" dirty="0" smtClean="0"/>
          </a:p>
        </p:txBody>
      </p:sp>
      <p:sp>
        <p:nvSpPr>
          <p:cNvPr id="4" name="Rectangle 3"/>
          <p:cNvSpPr/>
          <p:nvPr/>
        </p:nvSpPr>
        <p:spPr>
          <a:xfrm>
            <a:off x="221260" y="4774168"/>
            <a:ext cx="6196154" cy="369332"/>
          </a:xfrm>
          <a:prstGeom prst="rect">
            <a:avLst/>
          </a:prstGeom>
        </p:spPr>
        <p:txBody>
          <a:bodyPr wrap="square">
            <a:spAutoFit/>
          </a:bodyPr>
          <a:lstStyle/>
          <a:p>
            <a:pPr algn="ctr"/>
            <a:r>
              <a:rPr lang="fr-CA" dirty="0">
                <a:solidFill>
                  <a:schemeClr val="bg1"/>
                </a:solidFill>
              </a:rPr>
              <a:t>Canadian </a:t>
            </a:r>
            <a:r>
              <a:rPr lang="fr-CA" dirty="0" err="1">
                <a:solidFill>
                  <a:schemeClr val="bg1"/>
                </a:solidFill>
              </a:rPr>
              <a:t>Accessibility</a:t>
            </a:r>
            <a:r>
              <a:rPr lang="fr-CA" dirty="0">
                <a:solidFill>
                  <a:schemeClr val="bg1"/>
                </a:solidFill>
              </a:rPr>
              <a:t> Standards </a:t>
            </a:r>
            <a:r>
              <a:rPr lang="fr-CA" dirty="0" err="1">
                <a:solidFill>
                  <a:schemeClr val="bg1"/>
                </a:solidFill>
              </a:rPr>
              <a:t>Development</a:t>
            </a:r>
            <a:r>
              <a:rPr lang="fr-CA" dirty="0">
                <a:solidFill>
                  <a:schemeClr val="bg1"/>
                </a:solidFill>
              </a:rPr>
              <a:t> </a:t>
            </a:r>
            <a:r>
              <a:rPr lang="fr-CA" dirty="0" err="1">
                <a:solidFill>
                  <a:schemeClr val="bg1"/>
                </a:solidFill>
              </a:rPr>
              <a:t>Organization</a:t>
            </a:r>
            <a:endParaRPr lang="en-CA" dirty="0">
              <a:solidFill>
                <a:schemeClr val="bg1"/>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02" y="298704"/>
            <a:ext cx="4241647" cy="45667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881" y="298704"/>
            <a:ext cx="1200632" cy="401011"/>
          </a:xfrm>
          <a:prstGeom prst="rect">
            <a:avLst/>
          </a:prstGeom>
        </p:spPr>
      </p:pic>
    </p:spTree>
    <p:extLst>
      <p:ext uri="{BB962C8B-B14F-4D97-AF65-F5344CB8AC3E}">
        <p14:creationId xmlns:p14="http://schemas.microsoft.com/office/powerpoint/2010/main" val="168695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Transportation</a:t>
            </a:r>
            <a:endParaRPr lang="en-CA" dirty="0"/>
          </a:p>
        </p:txBody>
      </p:sp>
      <p:sp>
        <p:nvSpPr>
          <p:cNvPr id="3" name="Content Placeholder 2"/>
          <p:cNvSpPr>
            <a:spLocks noGrp="1"/>
          </p:cNvSpPr>
          <p:nvPr>
            <p:ph idx="1"/>
          </p:nvPr>
        </p:nvSpPr>
        <p:spPr/>
        <p:txBody>
          <a:bodyPr/>
          <a:lstStyle/>
          <a:p>
            <a:endParaRPr lang="en-CA" dirty="0"/>
          </a:p>
        </p:txBody>
      </p:sp>
      <p:sp>
        <p:nvSpPr>
          <p:cNvPr id="5" name="AutoShape 2" descr="Image result for planes trains and bus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planes trains and buse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descr="Image of icons depticting different modes of transportation: airplane, bus, train, taxi, subway, lightrail, tram and boat" titl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464" y="1683275"/>
            <a:ext cx="3733101" cy="2799826"/>
          </a:xfrm>
          <a:prstGeom prst="rect">
            <a:avLst/>
          </a:prstGeom>
        </p:spPr>
      </p:pic>
      <p:sp>
        <p:nvSpPr>
          <p:cNvPr id="4" name="Rectangle 3"/>
          <p:cNvSpPr/>
          <p:nvPr/>
        </p:nvSpPr>
        <p:spPr>
          <a:xfrm>
            <a:off x="617219" y="4782075"/>
            <a:ext cx="5909416" cy="369332"/>
          </a:xfrm>
          <a:prstGeom prst="rect">
            <a:avLst/>
          </a:prstGeom>
        </p:spPr>
        <p:txBody>
          <a:bodyPr wrap="square">
            <a:spAutoFit/>
          </a:bodyPr>
          <a:lstStyle/>
          <a:p>
            <a:r>
              <a:rPr lang="fr-CA" dirty="0">
                <a:solidFill>
                  <a:schemeClr val="bg1"/>
                </a:solidFill>
              </a:rPr>
              <a:t>Canadian </a:t>
            </a:r>
            <a:r>
              <a:rPr lang="fr-CA" dirty="0" err="1">
                <a:solidFill>
                  <a:schemeClr val="bg1"/>
                </a:solidFill>
              </a:rPr>
              <a:t>Accessibility</a:t>
            </a:r>
            <a:r>
              <a:rPr lang="fr-CA" dirty="0">
                <a:solidFill>
                  <a:schemeClr val="bg1"/>
                </a:solidFill>
              </a:rPr>
              <a:t> Standards </a:t>
            </a:r>
            <a:r>
              <a:rPr lang="fr-CA" dirty="0" err="1">
                <a:solidFill>
                  <a:schemeClr val="bg1"/>
                </a:solidFill>
              </a:rPr>
              <a:t>Development</a:t>
            </a:r>
            <a:r>
              <a:rPr lang="fr-CA" dirty="0">
                <a:solidFill>
                  <a:schemeClr val="bg1"/>
                </a:solidFill>
              </a:rPr>
              <a:t> </a:t>
            </a:r>
            <a:r>
              <a:rPr lang="fr-CA" dirty="0" err="1">
                <a:solidFill>
                  <a:schemeClr val="bg1"/>
                </a:solidFill>
              </a:rPr>
              <a:t>Organization</a:t>
            </a:r>
            <a:endParaRPr lang="en-CA" dirty="0">
              <a:solidFill>
                <a:schemeClr val="bg1"/>
              </a:solidFill>
            </a:endParaRPr>
          </a:p>
        </p:txBody>
      </p:sp>
    </p:spTree>
    <p:extLst>
      <p:ext uri="{BB962C8B-B14F-4D97-AF65-F5344CB8AC3E}">
        <p14:creationId xmlns:p14="http://schemas.microsoft.com/office/powerpoint/2010/main" val="418472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 Canadian Transportation Agency (CTA) </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000" dirty="0" smtClean="0">
                <a:latin typeface="Arial" panose="020B0604020202020204" pitchFamily="34" charset="0"/>
                <a:cs typeface="Arial" panose="020B0604020202020204" pitchFamily="34" charset="0"/>
              </a:rPr>
              <a:t> The Act builds on existing accessibility mandate of the CTA</a:t>
            </a:r>
          </a:p>
          <a:p>
            <a:pPr>
              <a:buFont typeface="Arial" panose="020B0604020202020204" pitchFamily="34" charset="0"/>
              <a:buChar char="•"/>
            </a:pPr>
            <a:r>
              <a:rPr lang="en-CA" sz="2000" dirty="0" smtClean="0">
                <a:latin typeface="Arial" panose="020B0604020202020204" pitchFamily="34" charset="0"/>
                <a:cs typeface="Arial" panose="020B0604020202020204" pitchFamily="34" charset="0"/>
              </a:rPr>
              <a:t> The Act provides enhanced </a:t>
            </a:r>
            <a:r>
              <a:rPr lang="en-CA" sz="2000" dirty="0">
                <a:latin typeface="Arial" panose="020B0604020202020204" pitchFamily="34" charset="0"/>
                <a:cs typeface="Arial" panose="020B0604020202020204" pitchFamily="34" charset="0"/>
              </a:rPr>
              <a:t>compliance and enforcement powers and additional redress for complaints. </a:t>
            </a:r>
            <a:endParaRPr lang="en-CA"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CA" sz="2000" dirty="0" smtClean="0">
                <a:latin typeface="Arial" panose="020B0604020202020204" pitchFamily="34" charset="0"/>
                <a:cs typeface="Arial" panose="020B0604020202020204" pitchFamily="34" charset="0"/>
              </a:rPr>
              <a:t>CTA </a:t>
            </a:r>
            <a:r>
              <a:rPr lang="en-CA" sz="2000" dirty="0">
                <a:latin typeface="Arial" panose="020B0604020202020204" pitchFamily="34" charset="0"/>
                <a:cs typeface="Arial" panose="020B0604020202020204" pitchFamily="34" charset="0"/>
              </a:rPr>
              <a:t>is responsible for the development of standards/regulations within passenger transportation under the </a:t>
            </a:r>
            <a:r>
              <a:rPr lang="en-CA" sz="2000" i="1" dirty="0">
                <a:latin typeface="Arial" panose="020B0604020202020204" pitchFamily="34" charset="0"/>
                <a:cs typeface="Arial" panose="020B0604020202020204" pitchFamily="34" charset="0"/>
              </a:rPr>
              <a:t>Canada Transportation Act</a:t>
            </a:r>
            <a:r>
              <a:rPr lang="en-CA" sz="2000" dirty="0">
                <a:latin typeface="Arial" panose="020B0604020202020204" pitchFamily="34" charset="0"/>
                <a:cs typeface="Arial" panose="020B0604020202020204" pitchFamily="34" charset="0"/>
              </a:rPr>
              <a:t>. </a:t>
            </a:r>
          </a:p>
          <a:p>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206012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19" y="1384301"/>
            <a:ext cx="5657851" cy="3288552"/>
          </a:xfrm>
        </p:spPr>
        <p:txBody>
          <a:bodyPr>
            <a:normAutofit fontScale="92500" lnSpcReduction="10000"/>
          </a:bodyPr>
          <a:lstStyle/>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Act leverages existing mandate of Canadian Radio-television and Telecommunications Commission (CRTC)</a:t>
            </a: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CRTC responsible for accessibility obligations, including standards development	</a:t>
            </a:r>
            <a:endParaRPr lang="en-CA" sz="2000" dirty="0"/>
          </a:p>
        </p:txBody>
      </p:sp>
      <p:pic>
        <p:nvPicPr>
          <p:cNvPr id="4" name="Image 3" descr="a photo of four people's hands all using smartphones" title="image"/>
          <p:cNvPicPr>
            <a:picLocks noChangeAspect="1"/>
          </p:cNvPicPr>
          <p:nvPr/>
        </p:nvPicPr>
        <p:blipFill>
          <a:blip r:embed="rId3"/>
          <a:stretch>
            <a:fillRect/>
          </a:stretch>
        </p:blipFill>
        <p:spPr>
          <a:xfrm>
            <a:off x="1813014" y="2214125"/>
            <a:ext cx="2729911" cy="1819940"/>
          </a:xfrm>
          <a:prstGeom prst="rect">
            <a:avLst/>
          </a:prstGeom>
        </p:spPr>
      </p:pic>
      <p:sp>
        <p:nvSpPr>
          <p:cNvPr id="2" name="Title 1"/>
          <p:cNvSpPr>
            <a:spLocks noGrp="1"/>
          </p:cNvSpPr>
          <p:nvPr>
            <p:ph type="title"/>
          </p:nvPr>
        </p:nvSpPr>
        <p:spPr/>
        <p:txBody>
          <a:bodyPr>
            <a:normAutofit fontScale="90000"/>
          </a:bodyPr>
          <a:lstStyle/>
          <a:p>
            <a:r>
              <a:rPr lang="en-US" dirty="0"/>
              <a:t>Information and communication technology (ICT- CRTC)</a:t>
            </a:r>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35840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CASDO	Mandate	</a:t>
            </a:r>
            <a:endParaRPr lang="en-CA" dirty="0"/>
          </a:p>
        </p:txBody>
      </p:sp>
      <p:sp>
        <p:nvSpPr>
          <p:cNvPr id="3" name="Content Placeholder 2"/>
          <p:cNvSpPr>
            <a:spLocks noGrp="1"/>
          </p:cNvSpPr>
          <p:nvPr>
            <p:ph idx="1"/>
          </p:nvPr>
        </p:nvSpPr>
        <p:spPr>
          <a:xfrm>
            <a:off x="617219" y="1384301"/>
            <a:ext cx="5657851" cy="3168448"/>
          </a:xfrm>
        </p:spPr>
        <p:txBody>
          <a:bodyPr>
            <a:noAutofit/>
          </a:bodyPr>
          <a:lstStyle/>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Develop and revise accessibility standards</a:t>
            </a:r>
          </a:p>
          <a:p>
            <a:pPr marL="0" indent="0">
              <a:buNone/>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Establish Technical Committees that include  persons with disabilities and other experts, industry representatives and regulators</a:t>
            </a:r>
          </a:p>
          <a:p>
            <a:pPr marL="0" indent="0">
              <a:buNone/>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Standards published and submitted to Minister of Disability Inclusion for consideration of turning them into regulation </a:t>
            </a:r>
          </a:p>
          <a:p>
            <a:endParaRPr lang="en-CA" sz="2000" dirty="0"/>
          </a:p>
        </p:txBody>
      </p:sp>
      <p:sp>
        <p:nvSpPr>
          <p:cNvPr id="4" name="Rectangle 3"/>
          <p:cNvSpPr/>
          <p:nvPr/>
        </p:nvSpPr>
        <p:spPr>
          <a:xfrm>
            <a:off x="617218" y="4761611"/>
            <a:ext cx="5850693" cy="369332"/>
          </a:xfrm>
          <a:prstGeom prst="rect">
            <a:avLst/>
          </a:prstGeom>
        </p:spPr>
        <p:txBody>
          <a:bodyPr wrap="square">
            <a:spAutoFit/>
          </a:bodyPr>
          <a:lstStyle/>
          <a:p>
            <a:r>
              <a:rPr lang="fr-CA" dirty="0">
                <a:solidFill>
                  <a:schemeClr val="bg1"/>
                </a:solidFill>
              </a:rPr>
              <a:t>Canadian </a:t>
            </a:r>
            <a:r>
              <a:rPr lang="fr-CA" dirty="0" err="1">
                <a:solidFill>
                  <a:schemeClr val="bg1"/>
                </a:solidFill>
              </a:rPr>
              <a:t>Accessibility</a:t>
            </a:r>
            <a:r>
              <a:rPr lang="fr-CA" dirty="0">
                <a:solidFill>
                  <a:schemeClr val="bg1"/>
                </a:solidFill>
              </a:rPr>
              <a:t> Standards </a:t>
            </a:r>
            <a:r>
              <a:rPr lang="fr-CA" dirty="0" err="1">
                <a:solidFill>
                  <a:schemeClr val="bg1"/>
                </a:solidFill>
              </a:rPr>
              <a:t>Development</a:t>
            </a:r>
            <a:r>
              <a:rPr lang="fr-CA" dirty="0">
                <a:solidFill>
                  <a:schemeClr val="bg1"/>
                </a:solidFill>
              </a:rPr>
              <a:t> </a:t>
            </a:r>
            <a:r>
              <a:rPr lang="fr-CA" dirty="0" err="1">
                <a:solidFill>
                  <a:schemeClr val="bg1"/>
                </a:solidFill>
              </a:rPr>
              <a:t>Organization</a:t>
            </a:r>
            <a:endParaRPr lang="en-CA" dirty="0">
              <a:solidFill>
                <a:schemeClr val="bg1"/>
              </a:solidFill>
            </a:endParaRPr>
          </a:p>
        </p:txBody>
      </p:sp>
    </p:spTree>
    <p:extLst>
      <p:ext uri="{BB962C8B-B14F-4D97-AF65-F5344CB8AC3E}">
        <p14:creationId xmlns:p14="http://schemas.microsoft.com/office/powerpoint/2010/main" val="404553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CASDO Mandate </a:t>
            </a:r>
            <a:r>
              <a:rPr lang="en-US" dirty="0" err="1" smtClean="0">
                <a:cs typeface="Arial" panose="020B0604020202020204" pitchFamily="34" charset="0"/>
              </a:rPr>
              <a:t>con’t</a:t>
            </a:r>
            <a:r>
              <a:rPr lang="en-US" dirty="0" smtClean="0"/>
              <a:t>	</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CASDO Standards will serve as model standards</a:t>
            </a:r>
          </a:p>
          <a:p>
            <a:pPr marL="0" indent="0">
              <a:buNone/>
            </a:pP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Promote and support into identification and removal of barriers and prevention of new barriers</a:t>
            </a:r>
            <a:endParaRPr lang="en-CA" sz="2400" dirty="0">
              <a:latin typeface="Arial" panose="020B0604020202020204" pitchFamily="34" charset="0"/>
              <a:cs typeface="Arial" panose="020B0604020202020204" pitchFamily="34" charset="0"/>
            </a:endParaRPr>
          </a:p>
        </p:txBody>
      </p:sp>
      <p:sp>
        <p:nvSpPr>
          <p:cNvPr id="4" name="Rectangle 3"/>
          <p:cNvSpPr/>
          <p:nvPr/>
        </p:nvSpPr>
        <p:spPr>
          <a:xfrm>
            <a:off x="617220" y="4774168"/>
            <a:ext cx="6052028" cy="369332"/>
          </a:xfrm>
          <a:prstGeom prst="rect">
            <a:avLst/>
          </a:prstGeom>
        </p:spPr>
        <p:txBody>
          <a:bodyPr wrap="square">
            <a:spAutoFit/>
          </a:bodyPr>
          <a:lstStyle/>
          <a:p>
            <a:r>
              <a:rPr lang="fr-CA" dirty="0">
                <a:solidFill>
                  <a:schemeClr val="bg1"/>
                </a:solidFill>
              </a:rPr>
              <a:t>Canadian </a:t>
            </a:r>
            <a:r>
              <a:rPr lang="fr-CA" dirty="0" err="1">
                <a:solidFill>
                  <a:schemeClr val="bg1"/>
                </a:solidFill>
              </a:rPr>
              <a:t>Accessibility</a:t>
            </a:r>
            <a:r>
              <a:rPr lang="fr-CA" dirty="0">
                <a:solidFill>
                  <a:schemeClr val="bg1"/>
                </a:solidFill>
              </a:rPr>
              <a:t> Standards </a:t>
            </a:r>
            <a:r>
              <a:rPr lang="fr-CA" dirty="0" err="1">
                <a:solidFill>
                  <a:schemeClr val="bg1"/>
                </a:solidFill>
              </a:rPr>
              <a:t>Development</a:t>
            </a:r>
            <a:r>
              <a:rPr lang="fr-CA" dirty="0">
                <a:solidFill>
                  <a:schemeClr val="bg1"/>
                </a:solidFill>
              </a:rPr>
              <a:t> </a:t>
            </a:r>
            <a:r>
              <a:rPr lang="fr-CA" dirty="0" err="1">
                <a:solidFill>
                  <a:schemeClr val="bg1"/>
                </a:solidFill>
              </a:rPr>
              <a:t>Organization</a:t>
            </a:r>
            <a:endParaRPr lang="en-CA" dirty="0">
              <a:solidFill>
                <a:schemeClr val="bg1"/>
              </a:solidFill>
            </a:endParaRPr>
          </a:p>
        </p:txBody>
      </p:sp>
    </p:spTree>
    <p:extLst>
      <p:ext uri="{BB962C8B-B14F-4D97-AF65-F5344CB8AC3E}">
        <p14:creationId xmlns:p14="http://schemas.microsoft.com/office/powerpoint/2010/main" val="111491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Questions/Comments?</a:t>
            </a:r>
            <a:endParaRPr lang="en-CA" dirty="0"/>
          </a:p>
        </p:txBody>
      </p:sp>
      <p:sp>
        <p:nvSpPr>
          <p:cNvPr id="3" name="Content Placeholder 2"/>
          <p:cNvSpPr>
            <a:spLocks noGrp="1"/>
          </p:cNvSpPr>
          <p:nvPr>
            <p:ph idx="1"/>
          </p:nvPr>
        </p:nvSpPr>
        <p:spPr/>
        <p:txBody>
          <a:bodyPr>
            <a:normAutofit/>
          </a:bodyPr>
          <a:lstStyle/>
          <a:p>
            <a:pPr marL="0" indent="0" algn="ctr">
              <a:spcBef>
                <a:spcPts val="1200"/>
              </a:spcBef>
              <a:buNone/>
            </a:pPr>
            <a:endParaRPr lang="fr-CA" sz="2000" dirty="0" smtClean="0">
              <a:solidFill>
                <a:schemeClr val="tx1"/>
              </a:solidFill>
              <a:latin typeface="Arial" panose="020B0604020202020204" pitchFamily="34" charset="0"/>
              <a:cs typeface="Arial" panose="020B0604020202020204" pitchFamily="34" charset="0"/>
            </a:endParaRPr>
          </a:p>
          <a:p>
            <a:pPr marL="0" indent="0" algn="ctr">
              <a:spcBef>
                <a:spcPts val="1200"/>
              </a:spcBef>
              <a:buNone/>
            </a:pPr>
            <a:endParaRPr lang="fr-CA" sz="2000" dirty="0">
              <a:solidFill>
                <a:schemeClr val="tx1"/>
              </a:solidFill>
              <a:latin typeface="Arial" panose="020B0604020202020204" pitchFamily="34" charset="0"/>
              <a:cs typeface="Arial" panose="020B0604020202020204" pitchFamily="34" charset="0"/>
            </a:endParaRPr>
          </a:p>
          <a:p>
            <a:pPr marL="0" indent="0" algn="ctr">
              <a:spcBef>
                <a:spcPts val="1200"/>
              </a:spcBef>
              <a:buNone/>
            </a:pPr>
            <a:r>
              <a:rPr lang="fr-CA" sz="2000" dirty="0" smtClean="0">
                <a:solidFill>
                  <a:schemeClr val="tx1"/>
                </a:solidFill>
                <a:latin typeface="Arial" panose="020B0604020202020204" pitchFamily="34" charset="0"/>
                <a:cs typeface="Arial" panose="020B0604020202020204" pitchFamily="34" charset="0"/>
              </a:rPr>
              <a:t>Paul-Claude Bérubé, Chair</a:t>
            </a:r>
            <a:endParaRPr lang="fr-CA" sz="2000" dirty="0" smtClean="0">
              <a:solidFill>
                <a:schemeClr val="tx1"/>
              </a:solidFill>
              <a:latin typeface="Arial" panose="020B0604020202020204" pitchFamily="34" charset="0"/>
              <a:cs typeface="Arial" panose="020B0604020202020204" pitchFamily="34" charset="0"/>
            </a:endParaRPr>
          </a:p>
          <a:p>
            <a:pPr marL="0" indent="0" algn="ctr">
              <a:spcBef>
                <a:spcPts val="1200"/>
              </a:spcBef>
              <a:buNone/>
            </a:pPr>
            <a:r>
              <a:rPr lang="en-US" sz="2000" dirty="0">
                <a:solidFill>
                  <a:schemeClr val="tx1"/>
                </a:solidFill>
                <a:latin typeface="Arial" panose="020B0604020202020204" pitchFamily="34" charset="0"/>
                <a:cs typeface="Arial" panose="020B0604020202020204" pitchFamily="34" charset="0"/>
                <a:hlinkClick r:id="rId2"/>
              </a:rPr>
              <a:t>CASDO.INFO.OCENA@canada.gc.ca</a:t>
            </a:r>
            <a:r>
              <a:rPr lang="en-US" sz="2000" dirty="0" smtClean="0">
                <a:solidFill>
                  <a:schemeClr val="tx1"/>
                </a:solidFill>
                <a:latin typeface="Arial" panose="020B0604020202020204" pitchFamily="34" charset="0"/>
                <a:cs typeface="Arial" panose="020B0604020202020204" pitchFamily="34" charset="0"/>
                <a:hlinkClick r:id="rId2"/>
              </a:rPr>
              <a:t/>
            </a:r>
            <a:br>
              <a:rPr lang="en-US" sz="2000" dirty="0" smtClean="0">
                <a:solidFill>
                  <a:schemeClr val="tx1"/>
                </a:solidFill>
                <a:latin typeface="Arial" panose="020B0604020202020204" pitchFamily="34" charset="0"/>
                <a:cs typeface="Arial" panose="020B0604020202020204" pitchFamily="34" charset="0"/>
                <a:hlinkClick r:id="rId2"/>
              </a:rPr>
            </a:br>
            <a:endParaRPr lang="en-CA" dirty="0">
              <a:solidFill>
                <a:schemeClr val="tx1"/>
              </a:solidFill>
            </a:endParaRPr>
          </a:p>
        </p:txBody>
      </p:sp>
      <p:sp>
        <p:nvSpPr>
          <p:cNvPr id="4" name="Rectangle 3"/>
          <p:cNvSpPr/>
          <p:nvPr/>
        </p:nvSpPr>
        <p:spPr>
          <a:xfrm>
            <a:off x="514873" y="4740115"/>
            <a:ext cx="6078873" cy="369332"/>
          </a:xfrm>
          <a:prstGeom prst="rect">
            <a:avLst/>
          </a:prstGeom>
        </p:spPr>
        <p:txBody>
          <a:bodyPr wrap="square">
            <a:spAutoFit/>
          </a:bodyPr>
          <a:lstStyle/>
          <a:p>
            <a:pPr>
              <a:spcBef>
                <a:spcPts val="1200"/>
              </a:spcBef>
            </a:pPr>
            <a:r>
              <a:rPr lang="fr-CA" dirty="0">
                <a:solidFill>
                  <a:schemeClr val="bg1"/>
                </a:solidFill>
              </a:rPr>
              <a:t>Canadian </a:t>
            </a:r>
            <a:r>
              <a:rPr lang="fr-CA" dirty="0" err="1">
                <a:solidFill>
                  <a:schemeClr val="bg1"/>
                </a:solidFill>
              </a:rPr>
              <a:t>Accessibility</a:t>
            </a:r>
            <a:r>
              <a:rPr lang="fr-CA" dirty="0">
                <a:solidFill>
                  <a:schemeClr val="bg1"/>
                </a:solidFill>
              </a:rPr>
              <a:t> Standards </a:t>
            </a:r>
            <a:r>
              <a:rPr lang="fr-CA" dirty="0" err="1">
                <a:solidFill>
                  <a:schemeClr val="bg1"/>
                </a:solidFill>
              </a:rPr>
              <a:t>Development</a:t>
            </a:r>
            <a:r>
              <a:rPr lang="fr-CA" dirty="0">
                <a:solidFill>
                  <a:schemeClr val="bg1"/>
                </a:solidFill>
              </a:rPr>
              <a:t> </a:t>
            </a:r>
            <a:r>
              <a:rPr lang="fr-CA" dirty="0" err="1">
                <a:solidFill>
                  <a:schemeClr val="bg1"/>
                </a:solidFill>
              </a:rPr>
              <a:t>Organization</a:t>
            </a:r>
            <a:endParaRPr lang="en-CA" dirty="0">
              <a:solidFill>
                <a:schemeClr val="bg1"/>
              </a:solidFill>
            </a:endParaRPr>
          </a:p>
        </p:txBody>
      </p:sp>
    </p:spTree>
    <p:extLst>
      <p:ext uri="{BB962C8B-B14F-4D97-AF65-F5344CB8AC3E}">
        <p14:creationId xmlns:p14="http://schemas.microsoft.com/office/powerpoint/2010/main" val="356746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Objective</a:t>
            </a:r>
            <a:endParaRPr lang="en-CA" dirty="0"/>
          </a:p>
        </p:txBody>
      </p:sp>
      <p:sp>
        <p:nvSpPr>
          <p:cNvPr id="4" name="Content Placeholder 3"/>
          <p:cNvSpPr>
            <a:spLocks noGrp="1"/>
          </p:cNvSpPr>
          <p:nvPr>
            <p:ph idx="1"/>
          </p:nvPr>
        </p:nvSpPr>
        <p:spPr/>
        <p:txBody>
          <a:bodyPr>
            <a:normAutofit/>
          </a:bodyPr>
          <a:lstStyle/>
          <a:p>
            <a:r>
              <a:rPr lang="en-CA" sz="2000" dirty="0" smtClean="0">
                <a:latin typeface="Arial" panose="020B0604020202020204" pitchFamily="34" charset="0"/>
                <a:cs typeface="Arial" panose="020B0604020202020204" pitchFamily="34" charset="0"/>
              </a:rPr>
              <a:t>Provide overview of the Canadian Accessibility Standards Development Organization (CASDO)</a:t>
            </a:r>
          </a:p>
        </p:txBody>
      </p:sp>
      <p:sp>
        <p:nvSpPr>
          <p:cNvPr id="2" name="Rectangle 1"/>
          <p:cNvSpPr/>
          <p:nvPr/>
        </p:nvSpPr>
        <p:spPr>
          <a:xfrm>
            <a:off x="360727" y="4795518"/>
            <a:ext cx="5946295" cy="369332"/>
          </a:xfrm>
          <a:prstGeom prst="rect">
            <a:avLst/>
          </a:prstGeom>
        </p:spPr>
        <p:txBody>
          <a:bodyPr wrap="square">
            <a:spAutoFit/>
          </a:bodyPr>
          <a:lstStyle/>
          <a:p>
            <a:pPr algn="ctr"/>
            <a:r>
              <a:rPr lang="fr-CA" dirty="0">
                <a:solidFill>
                  <a:schemeClr val="bg1"/>
                </a:solidFill>
              </a:rPr>
              <a:t>Canadian </a:t>
            </a:r>
            <a:r>
              <a:rPr lang="fr-CA" dirty="0" err="1">
                <a:solidFill>
                  <a:schemeClr val="bg1"/>
                </a:solidFill>
              </a:rPr>
              <a:t>Accessibility</a:t>
            </a:r>
            <a:r>
              <a:rPr lang="fr-CA" dirty="0">
                <a:solidFill>
                  <a:schemeClr val="bg1"/>
                </a:solidFill>
              </a:rPr>
              <a:t> Standards </a:t>
            </a:r>
            <a:r>
              <a:rPr lang="fr-CA" dirty="0" err="1">
                <a:solidFill>
                  <a:schemeClr val="bg1"/>
                </a:solidFill>
              </a:rPr>
              <a:t>Development</a:t>
            </a:r>
            <a:r>
              <a:rPr lang="fr-CA" dirty="0">
                <a:solidFill>
                  <a:schemeClr val="bg1"/>
                </a:solidFill>
              </a:rPr>
              <a:t> </a:t>
            </a:r>
            <a:r>
              <a:rPr lang="fr-CA" dirty="0" err="1">
                <a:solidFill>
                  <a:schemeClr val="bg1"/>
                </a:solidFill>
              </a:rPr>
              <a:t>Organization</a:t>
            </a:r>
            <a:endParaRPr lang="en-CA" dirty="0">
              <a:solidFill>
                <a:schemeClr val="bg1"/>
              </a:solidFill>
            </a:endParaRPr>
          </a:p>
        </p:txBody>
      </p:sp>
    </p:spTree>
    <p:extLst>
      <p:ext uri="{BB962C8B-B14F-4D97-AF65-F5344CB8AC3E}">
        <p14:creationId xmlns:p14="http://schemas.microsoft.com/office/powerpoint/2010/main" val="266119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Canada </a:t>
            </a:r>
            <a:r>
              <a:rPr lang="en-US" dirty="0" smtClean="0"/>
              <a:t>Act</a:t>
            </a:r>
            <a:endParaRPr lang="en-CA" dirty="0"/>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Received Royal Assent on </a:t>
            </a:r>
            <a:r>
              <a:rPr lang="en-US" sz="2000" dirty="0" smtClean="0">
                <a:latin typeface="Arial" panose="020B0604020202020204" pitchFamily="34" charset="0"/>
                <a:cs typeface="Arial" panose="020B0604020202020204" pitchFamily="34" charset="0"/>
              </a:rPr>
              <a:t>June 21, </a:t>
            </a:r>
            <a:r>
              <a:rPr lang="en-US" sz="2000" dirty="0">
                <a:latin typeface="Arial" panose="020B0604020202020204" pitchFamily="34" charset="0"/>
                <a:cs typeface="Arial" panose="020B0604020202020204" pitchFamily="34" charset="0"/>
              </a:rPr>
              <a:t>2019</a:t>
            </a:r>
          </a:p>
          <a:p>
            <a:r>
              <a:rPr lang="en-US" sz="2000" dirty="0">
                <a:latin typeface="Arial" panose="020B0604020202020204" pitchFamily="34" charset="0"/>
                <a:cs typeface="Arial" panose="020B0604020202020204" pitchFamily="34" charset="0"/>
              </a:rPr>
              <a:t>Legislation created 3 separate entities:</a:t>
            </a:r>
          </a:p>
          <a:p>
            <a:pPr lvl="1"/>
            <a:r>
              <a:rPr lang="en-US" sz="2000" dirty="0">
                <a:latin typeface="Arial" panose="020B0604020202020204" pitchFamily="34" charset="0"/>
                <a:cs typeface="Arial" panose="020B0604020202020204" pitchFamily="34" charset="0"/>
              </a:rPr>
              <a:t>Chief Accessibility Officer</a:t>
            </a:r>
          </a:p>
          <a:p>
            <a:pPr marL="150876" lvl="1" indent="0">
              <a:buNone/>
            </a:pP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Accessibility Commissioner</a:t>
            </a:r>
          </a:p>
          <a:p>
            <a:pPr marL="150876" lvl="1" indent="0">
              <a:buNone/>
            </a:pP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Canadian Accessibility Standards Development Organization (CASDO)</a:t>
            </a:r>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201987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Canada Act </a:t>
            </a:r>
            <a:r>
              <a:rPr lang="en-US" dirty="0" smtClean="0"/>
              <a:t/>
            </a:r>
            <a:br>
              <a:rPr lang="en-US" dirty="0" smtClean="0"/>
            </a:br>
            <a:r>
              <a:rPr lang="en-US" dirty="0" smtClean="0"/>
              <a:t>Priority </a:t>
            </a:r>
            <a:r>
              <a:rPr lang="en-US" dirty="0"/>
              <a:t>Areas	</a:t>
            </a:r>
            <a:endParaRPr lang="en-CA" dirty="0"/>
          </a:p>
        </p:txBody>
      </p:sp>
      <p:sp>
        <p:nvSpPr>
          <p:cNvPr id="3" name="Content Placeholder 2"/>
          <p:cNvSpPr>
            <a:spLocks noGrp="1"/>
          </p:cNvSpPr>
          <p:nvPr>
            <p:ph idx="1"/>
          </p:nvPr>
        </p:nvSpPr>
        <p:spPr/>
        <p:txBody>
          <a:bodyPr>
            <a:normAutofit/>
          </a:bodyPr>
          <a:lstStyle/>
          <a:p>
            <a:r>
              <a:rPr lang="en-US" sz="2000" dirty="0" smtClean="0"/>
              <a:t>1. Built environment</a:t>
            </a:r>
            <a:endParaRPr lang="en-US" sz="2000"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pic>
        <p:nvPicPr>
          <p:cNvPr id="6" name="Content Placeholder 5" descr="Exterior ramp with black iron handrails" title="image"/>
          <p:cNvPicPr>
            <a:picLocks noChangeAspect="1"/>
          </p:cNvPicPr>
          <p:nvPr/>
        </p:nvPicPr>
        <p:blipFill>
          <a:blip r:embed="rId3">
            <a:extLst>
              <a:ext uri="{28A0092B-C50C-407E-A947-70E740481C1C}">
                <a14:useLocalDpi xmlns:a14="http://schemas.microsoft.com/office/drawing/2010/main" val="0"/>
              </a:ext>
            </a:extLst>
          </a:blip>
          <a:srcRect t="13738" b="13738"/>
          <a:stretch>
            <a:fillRect/>
          </a:stretch>
        </p:blipFill>
        <p:spPr>
          <a:xfrm>
            <a:off x="617220" y="1844105"/>
            <a:ext cx="3010142" cy="1637326"/>
          </a:xfrm>
          <a:prstGeom prst="rect">
            <a:avLst/>
          </a:prstGeom>
        </p:spPr>
      </p:pic>
      <p:pic>
        <p:nvPicPr>
          <p:cNvPr id="7" name="Content Placeholder 7" descr="Image of Tactile Walking Surface Indicators on a floor inside a building" title="Image "/>
          <p:cNvPicPr>
            <a:picLocks noChangeAspect="1"/>
          </p:cNvPicPr>
          <p:nvPr/>
        </p:nvPicPr>
        <p:blipFill>
          <a:blip r:embed="rId4">
            <a:extLst>
              <a:ext uri="{28A0092B-C50C-407E-A947-70E740481C1C}">
                <a14:useLocalDpi xmlns:a14="http://schemas.microsoft.com/office/drawing/2010/main" val="0"/>
              </a:ext>
            </a:extLst>
          </a:blip>
          <a:srcRect l="25134" r="25134"/>
          <a:stretch>
            <a:fillRect/>
          </a:stretch>
        </p:blipFill>
        <p:spPr>
          <a:xfrm>
            <a:off x="3813220" y="1492251"/>
            <a:ext cx="2477222" cy="2801620"/>
          </a:xfrm>
          <a:prstGeom prst="rect">
            <a:avLst/>
          </a:prstGeom>
        </p:spPr>
      </p:pic>
    </p:spTree>
    <p:extLst>
      <p:ext uri="{BB962C8B-B14F-4D97-AF65-F5344CB8AC3E}">
        <p14:creationId xmlns:p14="http://schemas.microsoft.com/office/powerpoint/2010/main" val="3762104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Built Environment</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Looking </a:t>
            </a:r>
            <a:r>
              <a:rPr lang="en-CA" sz="2000" dirty="0">
                <a:latin typeface="Arial" panose="020B0604020202020204" pitchFamily="34" charset="0"/>
                <a:cs typeface="Arial" panose="020B0604020202020204" pitchFamily="34" charset="0"/>
              </a:rPr>
              <a:t>to exemplary domestic and international accessible design standards and codes</a:t>
            </a:r>
          </a:p>
          <a:p>
            <a:pPr marL="0" indent="0">
              <a:buNone/>
            </a:pPr>
            <a:endParaRPr lang="en-CA"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CA" sz="2000" dirty="0" smtClean="0">
                <a:latin typeface="Arial" panose="020B0604020202020204" pitchFamily="34" charset="0"/>
                <a:cs typeface="Arial" panose="020B0604020202020204" pitchFamily="34" charset="0"/>
              </a:rPr>
              <a:t> Adaptation </a:t>
            </a:r>
            <a:r>
              <a:rPr lang="en-CA" sz="2000" dirty="0">
                <a:latin typeface="Arial" panose="020B0604020202020204" pitchFamily="34" charset="0"/>
                <a:cs typeface="Arial" panose="020B0604020202020204" pitchFamily="34" charset="0"/>
              </a:rPr>
              <a:t>of codes to be more inclusive of the diversity of disability experiences that exist in Canada and beyond.</a:t>
            </a:r>
          </a:p>
          <a:p>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4231940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of Goods, Services and Facilities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smtClean="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Public </a:t>
            </a:r>
            <a:r>
              <a:rPr lang="en-CA" sz="2000" dirty="0">
                <a:latin typeface="Arial" panose="020B0604020202020204" pitchFamily="34" charset="0"/>
                <a:cs typeface="Arial" panose="020B0604020202020204" pitchFamily="34" charset="0"/>
              </a:rPr>
              <a:t>sector organizations will need to include accessibility criteria in their processes for buying and acquiring goods, services and facilities. </a:t>
            </a:r>
          </a:p>
          <a:p>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4119252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CA" dirty="0"/>
          </a:p>
        </p:txBody>
      </p:sp>
      <p:sp>
        <p:nvSpPr>
          <p:cNvPr id="3" name="Content Placeholder 2"/>
          <p:cNvSpPr>
            <a:spLocks noGrp="1"/>
          </p:cNvSpPr>
          <p:nvPr>
            <p:ph idx="1"/>
          </p:nvPr>
        </p:nvSpPr>
        <p:spPr/>
        <p:txBody>
          <a:bodyPr/>
          <a:lstStyle/>
          <a:p>
            <a:r>
              <a:rPr lang="en-CA" sz="1600" dirty="0"/>
              <a:t>Be inclusive and increase labour-force participation and purchasing power amongst people with disabilities.</a:t>
            </a:r>
          </a:p>
          <a:p>
            <a:pPr marL="0" indent="0">
              <a:buNone/>
            </a:pPr>
            <a:endParaRPr lang="en-CA" sz="1600" dirty="0"/>
          </a:p>
          <a:p>
            <a:r>
              <a:rPr lang="en-CA" sz="1600" dirty="0"/>
              <a:t>Recruitment, hiring, retention, emergency response, accommodation, performance management and career development practices.</a:t>
            </a:r>
          </a:p>
          <a:p>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68797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(not including ICT) </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Providing </a:t>
            </a:r>
            <a:r>
              <a:rPr lang="en-CA" sz="2000" dirty="0">
                <a:latin typeface="Arial" panose="020B0604020202020204" pitchFamily="34" charset="0"/>
                <a:cs typeface="Arial" panose="020B0604020202020204" pitchFamily="34" charset="0"/>
              </a:rPr>
              <a:t>clear and concise information, targeted to a particular audience, is important to ensure that all users have equal access to information. </a:t>
            </a:r>
          </a:p>
          <a:p>
            <a:pPr marL="0" indent="0">
              <a:buNone/>
            </a:pPr>
            <a:endParaRPr lang="en-CA"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CA" sz="2000" dirty="0" smtClean="0">
                <a:latin typeface="Arial" panose="020B0604020202020204" pitchFamily="34" charset="0"/>
                <a:cs typeface="Arial" panose="020B0604020202020204" pitchFamily="34" charset="0"/>
              </a:rPr>
              <a:t> Although </a:t>
            </a:r>
            <a:r>
              <a:rPr lang="en-CA" sz="2000" dirty="0">
                <a:latin typeface="Arial" panose="020B0604020202020204" pitchFamily="34" charset="0"/>
                <a:cs typeface="Arial" panose="020B0604020202020204" pitchFamily="34" charset="0"/>
              </a:rPr>
              <a:t>the vehicle for this </a:t>
            </a:r>
            <a:endParaRPr lang="en-CA" sz="2000" dirty="0" smtClean="0">
              <a:latin typeface="Arial" panose="020B0604020202020204" pitchFamily="34" charset="0"/>
              <a:cs typeface="Arial" panose="020B0604020202020204" pitchFamily="34" charset="0"/>
            </a:endParaRPr>
          </a:p>
          <a:p>
            <a:pPr marL="0" indent="0">
              <a:buNone/>
            </a:pPr>
            <a:r>
              <a:rPr lang="en-CA" sz="2000" dirty="0" smtClean="0">
                <a:latin typeface="Arial" panose="020B0604020202020204" pitchFamily="34" charset="0"/>
                <a:cs typeface="Arial" panose="020B0604020202020204" pitchFamily="34" charset="0"/>
              </a:rPr>
              <a:t>information </a:t>
            </a:r>
            <a:r>
              <a:rPr lang="en-CA" sz="2000" dirty="0">
                <a:latin typeface="Arial" panose="020B0604020202020204" pitchFamily="34" charset="0"/>
                <a:cs typeface="Arial" panose="020B0604020202020204" pitchFamily="34" charset="0"/>
              </a:rPr>
              <a:t>may change, </a:t>
            </a:r>
            <a:endParaRPr lang="en-CA" sz="2000" dirty="0" smtClean="0">
              <a:latin typeface="Arial" panose="020B0604020202020204" pitchFamily="34" charset="0"/>
              <a:cs typeface="Arial" panose="020B0604020202020204" pitchFamily="34" charset="0"/>
            </a:endParaRPr>
          </a:p>
          <a:p>
            <a:pPr marL="0" indent="0">
              <a:buNone/>
            </a:pPr>
            <a:r>
              <a:rPr lang="en-CA" sz="2000" dirty="0" smtClean="0">
                <a:latin typeface="Arial" panose="020B0604020202020204" pitchFamily="34" charset="0"/>
                <a:cs typeface="Arial" panose="020B0604020202020204" pitchFamily="34" charset="0"/>
              </a:rPr>
              <a:t>the </a:t>
            </a:r>
            <a:r>
              <a:rPr lang="en-CA" sz="2000" dirty="0">
                <a:latin typeface="Arial" panose="020B0604020202020204" pitchFamily="34" charset="0"/>
                <a:cs typeface="Arial" panose="020B0604020202020204" pitchFamily="34" charset="0"/>
              </a:rPr>
              <a:t>message is the same.</a:t>
            </a:r>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pic>
        <p:nvPicPr>
          <p:cNvPr id="4" name="Image 3" descr="black background with image of white hands displaying the international universal symbol for accessibility in sign language." title="image"/>
          <p:cNvPicPr>
            <a:picLocks noChangeAspect="1"/>
          </p:cNvPicPr>
          <p:nvPr/>
        </p:nvPicPr>
        <p:blipFill>
          <a:blip r:embed="rId3"/>
          <a:stretch>
            <a:fillRect/>
          </a:stretch>
        </p:blipFill>
        <p:spPr>
          <a:xfrm>
            <a:off x="4228981" y="2574440"/>
            <a:ext cx="1690980" cy="1690980"/>
          </a:xfrm>
          <a:prstGeom prst="rect">
            <a:avLst/>
          </a:prstGeom>
        </p:spPr>
      </p:pic>
    </p:spTree>
    <p:extLst>
      <p:ext uri="{BB962C8B-B14F-4D97-AF65-F5344CB8AC3E}">
        <p14:creationId xmlns:p14="http://schemas.microsoft.com/office/powerpoint/2010/main" val="362332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delivery of programs and services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000" dirty="0" smtClean="0">
                <a:latin typeface="Arial" panose="020B0604020202020204" pitchFamily="34" charset="0"/>
                <a:cs typeface="Arial" panose="020B0604020202020204" pitchFamily="34" charset="0"/>
              </a:rPr>
              <a:t> Re-design </a:t>
            </a:r>
            <a:r>
              <a:rPr lang="en-CA" sz="2000" dirty="0">
                <a:latin typeface="Arial" panose="020B0604020202020204" pitchFamily="34" charset="0"/>
                <a:cs typeface="Arial" panose="020B0604020202020204" pitchFamily="34" charset="0"/>
              </a:rPr>
              <a:t>the physical sites of delivery for programs and </a:t>
            </a:r>
            <a:r>
              <a:rPr lang="en-CA" sz="2000" dirty="0" smtClean="0">
                <a:latin typeface="Arial" panose="020B0604020202020204" pitchFamily="34" charset="0"/>
                <a:cs typeface="Arial" panose="020B0604020202020204" pitchFamily="34" charset="0"/>
              </a:rPr>
              <a:t>services</a:t>
            </a:r>
          </a:p>
          <a:p>
            <a:pPr marL="0" indent="0">
              <a:buNone/>
            </a:pPr>
            <a:endParaRPr lang="en-CA"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CA" sz="2000" dirty="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Encourage </a:t>
            </a:r>
            <a:r>
              <a:rPr lang="en-CA" sz="2000" dirty="0">
                <a:latin typeface="Arial" panose="020B0604020202020204" pitchFamily="34" charset="0"/>
                <a:cs typeface="Arial" panose="020B0604020202020204" pitchFamily="34" charset="0"/>
              </a:rPr>
              <a:t>appropriate training </a:t>
            </a:r>
            <a:r>
              <a:rPr lang="en-CA" sz="2000" dirty="0" smtClean="0">
                <a:latin typeface="Arial" panose="020B0604020202020204" pitchFamily="34" charset="0"/>
                <a:cs typeface="Arial" panose="020B0604020202020204" pitchFamily="34" charset="0"/>
              </a:rPr>
              <a:t>of staff </a:t>
            </a:r>
            <a:endParaRPr lang="en-CA" dirty="0"/>
          </a:p>
        </p:txBody>
      </p:sp>
      <p:sp>
        <p:nvSpPr>
          <p:cNvPr id="5" name="Rectangle 4"/>
          <p:cNvSpPr/>
          <p:nvPr/>
        </p:nvSpPr>
        <p:spPr>
          <a:xfrm>
            <a:off x="533835" y="4797251"/>
            <a:ext cx="5797549" cy="369332"/>
          </a:xfrm>
          <a:prstGeom prst="rect">
            <a:avLst/>
          </a:prstGeom>
        </p:spPr>
        <p:txBody>
          <a:bodyPr wrap="none">
            <a:spAutoFit/>
          </a:bodyPr>
          <a:lstStyle/>
          <a:p>
            <a:r>
              <a:rPr lang="fr-CA" dirty="0">
                <a:solidFill>
                  <a:schemeClr val="bg1"/>
                </a:solidFill>
              </a:rPr>
              <a:t>Canadian Accessibility Standards Development Organization</a:t>
            </a:r>
            <a:endParaRPr lang="en-CA" dirty="0">
              <a:solidFill>
                <a:schemeClr val="bg1"/>
              </a:solidFill>
            </a:endParaRPr>
          </a:p>
        </p:txBody>
      </p:sp>
    </p:spTree>
    <p:extLst>
      <p:ext uri="{BB962C8B-B14F-4D97-AF65-F5344CB8AC3E}">
        <p14:creationId xmlns:p14="http://schemas.microsoft.com/office/powerpoint/2010/main" val="1644947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ns3:UserInfo xmlns:ns3="aeabe285-28c2-4b4a-a8cd-631679229c94">
        <ns3:DisplayName>Demers, Andre A [NC]</ns3:DisplayName>
        <ns3:AccountId>3363</ns3:AccountId>
        <ns3:AccountType>User</ns3:AccountType>
      </ns3:UserInfo>
    </PgResponsibleResponsable>
  </documentManagement>
</p:properties>
</file>

<file path=customXml/itemProps1.xml><?xml version="1.0" encoding="utf-8"?>
<ds:datastoreItem xmlns:ds="http://schemas.openxmlformats.org/officeDocument/2006/customXml" ds:itemID="{D798478E-280C-4F45-9662-7DEFFB73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41296-CA63-4450-A37C-687875B724D7}">
  <ds:schemaRefs>
    <ds:schemaRef ds:uri="http://schemas.microsoft.com/sharepoint/v3/contenttype/forms"/>
  </ds:schemaRefs>
</ds:datastoreItem>
</file>

<file path=customXml/itemProps3.xml><?xml version="1.0" encoding="utf-8"?>
<ds:datastoreItem xmlns:ds="http://schemas.openxmlformats.org/officeDocument/2006/customXml" ds:itemID="{6F5BECCF-8FAA-45F0-9712-E2E72716B9F2}">
  <ds:schemaRefs>
    <ds:schemaRef ds:uri="aeabe285-28c2-4b4a-a8cd-631679229c94"/>
    <ds:schemaRef ds:uri="http://schemas.microsoft.com/office/2006/documentManagement/types"/>
    <ds:schemaRef ds:uri="http://schemas.microsoft.com/office/2006/metadata/properties"/>
    <ds:schemaRef ds:uri="4f810ac0-7940-4b47-8510-ccc18747f341"/>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Retrospect</Template>
  <TotalTime>3878</TotalTime>
  <Words>1041</Words>
  <Application>Microsoft Office PowerPoint</Application>
  <PresentationFormat>Personnalisé</PresentationFormat>
  <Paragraphs>112</Paragraphs>
  <Slides>15</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Retrospect</vt:lpstr>
      <vt:lpstr>Plans for the Canadian Accessibility Standards Development Organization</vt:lpstr>
      <vt:lpstr>Objective</vt:lpstr>
      <vt:lpstr>Accessible Canada Act</vt:lpstr>
      <vt:lpstr>Accessible Canada Act  Priority Areas </vt:lpstr>
      <vt:lpstr>Built Environment</vt:lpstr>
      <vt:lpstr>Procurement of Goods, Services and Facilities</vt:lpstr>
      <vt:lpstr>Employment</vt:lpstr>
      <vt:lpstr>Communications (not including ICT) </vt:lpstr>
      <vt:lpstr>Design and delivery of programs and services</vt:lpstr>
      <vt:lpstr>Transportation</vt:lpstr>
      <vt:lpstr>Transportation – Canadian Transportation Agency (CTA) </vt:lpstr>
      <vt:lpstr>Information and communication technology (ICT- CRTC)</vt:lpstr>
      <vt:lpstr>CASDO Mandate </vt:lpstr>
      <vt:lpstr>CASDO Mandate con’t </vt:lpstr>
      <vt:lpstr>Questions/Comments?</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formats</dc:title>
  <dc:creator>Demers, André [NC]</dc:creator>
  <cp:lastModifiedBy>Richard, Christina C [NC]</cp:lastModifiedBy>
  <cp:revision>227</cp:revision>
  <cp:lastPrinted>2019-10-17T15:36:55Z</cp:lastPrinted>
  <dcterms:created xsi:type="dcterms:W3CDTF">2018-05-07T17:26:28Z</dcterms:created>
  <dcterms:modified xsi:type="dcterms:W3CDTF">2019-11-26T19:26:37Z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