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1" r:id="rId2"/>
    <p:sldId id="258" r:id="rId3"/>
    <p:sldId id="263" r:id="rId4"/>
    <p:sldId id="285" r:id="rId5"/>
    <p:sldId id="284" r:id="rId6"/>
    <p:sldId id="265" r:id="rId7"/>
    <p:sldId id="286" r:id="rId8"/>
    <p:sldId id="287" r:id="rId9"/>
    <p:sldId id="288" r:id="rId10"/>
    <p:sldId id="267" r:id="rId11"/>
    <p:sldId id="269" r:id="rId12"/>
    <p:sldId id="289" r:id="rId13"/>
    <p:sldId id="275" r:id="rId14"/>
    <p:sldId id="276" r:id="rId15"/>
    <p:sldId id="278" r:id="rId16"/>
    <p:sldId id="277" r:id="rId17"/>
  </p:sldIdLst>
  <p:sldSz cx="9144000" cy="6858000" type="screen4x3"/>
  <p:notesSz cx="6858000" cy="91170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95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E8FF8-75FC-4B7B-A977-A5983589B574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30581"/>
            <a:ext cx="5486400" cy="410265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59580"/>
            <a:ext cx="2971800" cy="455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0C4408-F51E-4315-942D-A83C40948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1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257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0275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409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264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70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746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194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914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213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05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2600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9711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488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1504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135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0C4408-F51E-4315-942D-A83C409486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14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3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80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507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437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369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158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397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2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461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92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0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ADF64-43AD-46D8-931F-83C8FE1686A7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DAE97-87FB-4467-B4B9-D7618540A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6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linda@solutions4accessibility.com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hyperlink" Target="http://www.solutions4accessibility.com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209799"/>
          </a:xfrm>
        </p:spPr>
        <p:txBody>
          <a:bodyPr>
            <a:normAutofit fontScale="90000"/>
          </a:bodyPr>
          <a:lstStyle/>
          <a:p>
            <a:r>
              <a:rPr lang="en-US" sz="5400" smtClean="0">
                <a:solidFill>
                  <a:schemeClr val="tx2"/>
                </a:solidFill>
                <a:latin typeface="Arial Black" pitchFamily="34" charset="0"/>
              </a:rPr>
              <a:t>Overcoming </a:t>
            </a:r>
            <a:r>
              <a:rPr lang="en-US" sz="5400" smtClean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sz="540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5400" smtClean="0">
                <a:solidFill>
                  <a:schemeClr val="tx2"/>
                </a:solidFill>
                <a:latin typeface="Arial Black" pitchFamily="34" charset="0"/>
              </a:rPr>
              <a:t>Disability </a:t>
            </a:r>
            <a:r>
              <a:rPr lang="en-US" sz="5400" dirty="0" smtClean="0">
                <a:solidFill>
                  <a:schemeClr val="tx2"/>
                </a:solidFill>
                <a:latin typeface="Arial Black" pitchFamily="34" charset="0"/>
              </a:rPr>
              <a:t>Barriers to Leadership</a:t>
            </a:r>
            <a:endParaRPr lang="en-US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057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Accessibility Solutions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Linda Hunt,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Award Winning Accessibility Consultant, Speaker &amp; Author</a:t>
            </a:r>
            <a:endParaRPr lang="en-US" sz="2400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771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Accommodations</a:t>
            </a:r>
            <a:endParaRPr lang="en-US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What does the person with a disability require?</a:t>
            </a:r>
          </a:p>
          <a:p>
            <a:pPr lvl="0" fontAlgn="base">
              <a:spcAft>
                <a:spcPct val="0"/>
              </a:spcAft>
              <a:buNone/>
            </a:pPr>
            <a:endParaRPr lang="en-US" dirty="0">
              <a:solidFill>
                <a:schemeClr val="tx2"/>
              </a:solidFill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Misconception about costs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31% cost nothing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r>
              <a:rPr lang="en-US" dirty="0" smtClean="0">
                <a:solidFill>
                  <a:schemeClr val="tx2"/>
                </a:solidFill>
              </a:rPr>
              <a:t>50% cost less than $50</a:t>
            </a:r>
          </a:p>
          <a:p>
            <a:pPr lvl="0" fontAlgn="base">
              <a:spcAft>
                <a:spcPct val="0"/>
              </a:spcAft>
              <a:buNone/>
            </a:pPr>
            <a:r>
              <a:rPr lang="en-US" dirty="0">
                <a:solidFill>
                  <a:schemeClr val="tx2"/>
                </a:solidFill>
              </a:rPr>
              <a:t>	</a:t>
            </a:r>
            <a:endParaRPr lang="en-US" dirty="0" smtClean="0">
              <a:solidFill>
                <a:schemeClr val="tx2"/>
              </a:solidFill>
            </a:endParaRPr>
          </a:p>
          <a:p>
            <a:pPr lvl="0" fontAlgn="base">
              <a:spcAft>
                <a:spcPct val="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Most require no formal accommodation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235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Advocacy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ABILITY not disability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Hone Leadership skills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Achieve goals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 of shared experiences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dirty="0"/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16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Overcoming Barriers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Recognize barrier for what it is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on what you CAN DO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fontAlgn="base">
              <a:spcAft>
                <a:spcPct val="0"/>
              </a:spcAft>
              <a:buNone/>
              <a:defRPr/>
            </a:pPr>
            <a:r>
              <a:rPr lang="en-US" sz="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the solutions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sz="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en-US" sz="43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Resilient, Determined, Creative, Resourceful</a:t>
            </a:r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dirty="0"/>
          </a:p>
          <a:p>
            <a:pPr marL="0" lvl="0" indent="0" fontAlgn="base">
              <a:spcAft>
                <a:spcPct val="0"/>
              </a:spcAft>
              <a:buNone/>
              <a:defRPr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40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Discussion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What barriers have you faced?</a:t>
            </a:r>
          </a:p>
          <a:p>
            <a:pPr>
              <a:lnSpc>
                <a:spcPct val="80000"/>
              </a:lnSpc>
              <a:buNone/>
            </a:pPr>
            <a:endParaRPr lang="en-US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How have you overcome them?</a:t>
            </a:r>
          </a:p>
          <a:p>
            <a:pPr>
              <a:lnSpc>
                <a:spcPct val="80000"/>
              </a:lnSpc>
              <a:buNone/>
            </a:pPr>
            <a:endParaRPr lang="en-US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Advocacy</a:t>
            </a:r>
          </a:p>
          <a:p>
            <a:pPr>
              <a:lnSpc>
                <a:spcPct val="80000"/>
              </a:lnSpc>
              <a:buNone/>
            </a:pPr>
            <a:endParaRPr lang="en-US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Personal strategies and experiences  </a:t>
            </a:r>
            <a:endParaRPr lang="en-US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78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C900053962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33600"/>
            <a:ext cx="3330575" cy="326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810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</a:rPr>
              <a:t>QUESTIONS</a:t>
            </a:r>
            <a:endParaRPr lang="en-US" dirty="0">
              <a:solidFill>
                <a:schemeClr val="tx2"/>
              </a:solidFill>
              <a:latin typeface="Arial Black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710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81000"/>
            <a:ext cx="5943600" cy="990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tx2"/>
                </a:solidFill>
                <a:latin typeface="Arial Black" pitchFamily="34" charset="0"/>
              </a:rPr>
              <a:t>Contact info</a:t>
            </a:r>
            <a:endParaRPr lang="en-US" sz="54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752600"/>
            <a:ext cx="8003676" cy="4343400"/>
          </a:xfrm>
        </p:spPr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 Black" pitchFamily="34" charset="0"/>
                <a:cs typeface="Arial" pitchFamily="34" charset="0"/>
              </a:rPr>
              <a:t>Accessibility Solutions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Community Projects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AODA Compliance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Staff Training</a:t>
            </a:r>
          </a:p>
          <a:p>
            <a:pPr marL="457200" indent="-457200"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Assessments</a:t>
            </a:r>
          </a:p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3"/>
              </a:rPr>
              <a:t>linda@solutions4accessibility.com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  <a:hlinkClick r:id="rId4"/>
              </a:rPr>
              <a:t>www.solutions4accessibility.com</a:t>
            </a:r>
            <a:endParaRPr lang="en-US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02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MC90010522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3875" y="990600"/>
            <a:ext cx="60960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797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AGENDA</a:t>
            </a:r>
            <a:endParaRPr lang="en-US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Organizational Culture of Inclusion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Barriers to participation and leadership </a:t>
            </a: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Advocating for yourself</a:t>
            </a:r>
          </a:p>
          <a:p>
            <a:pPr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Overcoming Barriers </a:t>
            </a:r>
          </a:p>
          <a:p>
            <a:pPr marL="457200" lvl="1" indent="0">
              <a:lnSpc>
                <a:spcPct val="80000"/>
              </a:lnSpc>
              <a:buNone/>
            </a:pPr>
            <a:endParaRPr lang="en-US" sz="28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Discussion and 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57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Ontario Stats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1.85 million people have a disability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15% of population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Increasing as population ages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Valuable resources for any organization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2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Organizational </a:t>
            </a:r>
            <a:b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4800" dirty="0" smtClean="0">
                <a:solidFill>
                  <a:schemeClr val="tx2"/>
                </a:solidFill>
                <a:latin typeface="Arial Black" pitchFamily="34" charset="0"/>
              </a:rPr>
              <a:t>Culture</a:t>
            </a:r>
            <a:endParaRPr lang="en-US" sz="48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 lnSpcReduction="10000"/>
          </a:bodyPr>
          <a:lstStyle/>
          <a:p>
            <a:pPr marL="0" lvl="0" indent="0" algn="ctr" fontAlgn="base">
              <a:spcAft>
                <a:spcPct val="0"/>
              </a:spcAft>
              <a:buNone/>
            </a:pPr>
            <a:r>
              <a:rPr lang="en-US" sz="47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Does the organization embrace a culture of inclusion?</a:t>
            </a:r>
          </a:p>
          <a:p>
            <a:pPr marL="0" lvl="0" indent="0" algn="ctr" fontAlgn="base">
              <a:spcAft>
                <a:spcPct val="0"/>
              </a:spcAft>
              <a:buNone/>
            </a:pPr>
            <a:endParaRPr lang="en-US" sz="47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algn="ctr" fontAlgn="base">
              <a:spcAft>
                <a:spcPct val="0"/>
              </a:spcAft>
              <a:buNone/>
            </a:pPr>
            <a:r>
              <a:rPr lang="en-US" sz="47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Policies and Practices</a:t>
            </a:r>
            <a:endParaRPr lang="en-US" sz="47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spcAft>
                <a:spcPct val="0"/>
              </a:spcAft>
              <a:buNone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spcAft>
                <a:spcPct val="0"/>
              </a:spcAft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58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2"/>
                </a:solidFill>
                <a:latin typeface="Arial Black" pitchFamily="34" charset="0"/>
              </a:rPr>
              <a:t>What is a Disability?</a:t>
            </a:r>
            <a:endParaRPr lang="en-US" sz="40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Disability </a:t>
            </a:r>
            <a:r>
              <a:rPr lang="en-US" sz="2800" dirty="0">
                <a:solidFill>
                  <a:srgbClr val="0C5480"/>
                </a:solidFill>
                <a:latin typeface="Arial" charset="0"/>
                <a:cs typeface="Arial" charset="0"/>
              </a:rPr>
              <a:t>– Can limit a person’s ability to carry out their pursuits. A person can have a disability which is visible, non-visible, permanent or that occurs only at certain times.</a:t>
            </a:r>
          </a:p>
          <a:p>
            <a:pPr marL="0" indent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dirty="0">
                <a:solidFill>
                  <a:srgbClr val="0C5480"/>
                </a:solidFill>
                <a:latin typeface="Arial" charset="0"/>
                <a:cs typeface="Arial" charset="0"/>
              </a:rPr>
              <a:t>Accessibility barrier – Anything hindering access by a person with a disability to goods, services or activities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2800" dirty="0">
                <a:solidFill>
                  <a:srgbClr val="0C5480"/>
                </a:solidFill>
                <a:latin typeface="Arial" charset="0"/>
                <a:cs typeface="Arial" charset="0"/>
              </a:rPr>
              <a:t>Handicap – Circumstance or setting putting someone with a disability at a disadvantage. Handicaps are the result of accessibility barriers.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00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Black" pitchFamily="34" charset="0"/>
              </a:rPr>
              <a:t>Barriers to Leadership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6" y="1676400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Attitudinal barriers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Opportunity to participate</a:t>
            </a:r>
          </a:p>
          <a:p>
            <a:pPr marL="0" lvl="0" indent="0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en-US" sz="3600" dirty="0">
                <a:solidFill>
                  <a:srgbClr val="0C5480"/>
                </a:solidFill>
                <a:latin typeface="Arial" charset="0"/>
                <a:cs typeface="Arial" charset="0"/>
              </a:rPr>
              <a:t>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Physical barriers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36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Accommodations or assistance required</a:t>
            </a: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286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Black" pitchFamily="34" charset="0"/>
              </a:rPr>
              <a:t>Barriers to Leadership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6" y="1676400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Attitudinal barriers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0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0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Types and forms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4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What are your experiences?</a:t>
            </a:r>
            <a:endParaRPr lang="en-US" sz="44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07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Black" pitchFamily="34" charset="0"/>
              </a:rPr>
              <a:t>Barriers to Leadership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6" y="1676400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Opportunity to Participate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4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What are your experiences?</a:t>
            </a:r>
            <a:endParaRPr lang="en-US" sz="44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67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2"/>
                </a:solidFill>
                <a:latin typeface="Arial Black" pitchFamily="34" charset="0"/>
              </a:rPr>
              <a:t>Barriers to Leadership</a:t>
            </a:r>
            <a:endParaRPr lang="en-US" sz="3200" dirty="0">
              <a:solidFill>
                <a:schemeClr val="tx2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0836" y="1676400"/>
            <a:ext cx="8229600" cy="4525963"/>
          </a:xfrm>
        </p:spPr>
        <p:txBody>
          <a:bodyPr>
            <a:normAutofit/>
          </a:bodyPr>
          <a:lstStyle/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36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Physical Barriers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4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r>
              <a:rPr lang="en-US" sz="4400" dirty="0" smtClean="0">
                <a:solidFill>
                  <a:srgbClr val="0C5480"/>
                </a:solidFill>
                <a:latin typeface="Arial" charset="0"/>
                <a:cs typeface="Arial" charset="0"/>
              </a:rPr>
              <a:t>Accommodations 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400" dirty="0" smtClean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1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44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sz="2800" dirty="0">
              <a:solidFill>
                <a:srgbClr val="0C5480"/>
              </a:solidFill>
              <a:latin typeface="Arial" charset="0"/>
              <a:cs typeface="Arial" charset="0"/>
            </a:endParaRPr>
          </a:p>
          <a:p>
            <a:pPr lvl="0" fontAlgn="base">
              <a:lnSpc>
                <a:spcPct val="80000"/>
              </a:lnSpc>
              <a:spcAft>
                <a:spcPct val="0"/>
              </a:spcAft>
              <a:buFont typeface="Arial" charset="0"/>
              <a:buChar char="•"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381000"/>
            <a:ext cx="917076" cy="919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859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5034</TotalTime>
  <Words>278</Words>
  <Application>Microsoft Office PowerPoint</Application>
  <PresentationFormat>On-screen Show (4:3)</PresentationFormat>
  <Paragraphs>121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Office Theme</vt:lpstr>
      <vt:lpstr>Overcoming  Disability Barriers to Leadership</vt:lpstr>
      <vt:lpstr>AGENDA</vt:lpstr>
      <vt:lpstr>Ontario Stats</vt:lpstr>
      <vt:lpstr>Organizational  Culture</vt:lpstr>
      <vt:lpstr>What is a Disability?</vt:lpstr>
      <vt:lpstr>Barriers to Leadership</vt:lpstr>
      <vt:lpstr>Barriers to Leadership</vt:lpstr>
      <vt:lpstr>Barriers to Leadership</vt:lpstr>
      <vt:lpstr>Barriers to Leadership</vt:lpstr>
      <vt:lpstr>Accommodations</vt:lpstr>
      <vt:lpstr>Advocacy</vt:lpstr>
      <vt:lpstr>Overcoming Barriers</vt:lpstr>
      <vt:lpstr>Discussion</vt:lpstr>
      <vt:lpstr>PowerPoint Presentation</vt:lpstr>
      <vt:lpstr>Contact info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Linda Hunt</cp:lastModifiedBy>
  <cp:revision>30</cp:revision>
  <cp:lastPrinted>2011-12-07T13:47:36Z</cp:lastPrinted>
  <dcterms:created xsi:type="dcterms:W3CDTF">2011-12-06T20:03:54Z</dcterms:created>
  <dcterms:modified xsi:type="dcterms:W3CDTF">2020-11-09T18:11:57Z</dcterms:modified>
</cp:coreProperties>
</file>