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4"/>
  </p:notesMasterIdLst>
  <p:handoutMasterIdLst>
    <p:handoutMasterId r:id="rId25"/>
  </p:handoutMasterIdLst>
  <p:sldIdLst>
    <p:sldId id="258" r:id="rId2"/>
    <p:sldId id="260" r:id="rId3"/>
    <p:sldId id="281" r:id="rId4"/>
    <p:sldId id="290" r:id="rId5"/>
    <p:sldId id="291" r:id="rId6"/>
    <p:sldId id="292" r:id="rId7"/>
    <p:sldId id="293" r:id="rId8"/>
    <p:sldId id="294" r:id="rId9"/>
    <p:sldId id="296" r:id="rId10"/>
    <p:sldId id="303" r:id="rId11"/>
    <p:sldId id="313" r:id="rId12"/>
    <p:sldId id="317" r:id="rId13"/>
    <p:sldId id="345" r:id="rId14"/>
    <p:sldId id="344" r:id="rId15"/>
    <p:sldId id="343" r:id="rId16"/>
    <p:sldId id="350" r:id="rId17"/>
    <p:sldId id="351" r:id="rId18"/>
    <p:sldId id="334" r:id="rId19"/>
    <p:sldId id="335" r:id="rId20"/>
    <p:sldId id="352" r:id="rId21"/>
    <p:sldId id="353" r:id="rId22"/>
    <p:sldId id="337"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94" userDrawn="1">
          <p15:clr>
            <a:srgbClr val="A4A3A4"/>
          </p15:clr>
        </p15:guide>
        <p15:guide id="2" pos="393" userDrawn="1">
          <p15:clr>
            <a:srgbClr val="A4A3A4"/>
          </p15:clr>
        </p15:guide>
        <p15:guide id="3" orient="horz" pos="3336" userDrawn="1">
          <p15:clr>
            <a:srgbClr val="A4A3A4"/>
          </p15:clr>
        </p15:guide>
        <p15:guide id="4" pos="6698" userDrawn="1">
          <p15:clr>
            <a:srgbClr val="A4A3A4"/>
          </p15:clr>
        </p15:guide>
        <p15:guide id="5" orient="horz" pos="1548" userDrawn="1">
          <p15:clr>
            <a:srgbClr val="A4A3A4"/>
          </p15:clr>
        </p15:guide>
        <p15:guide id="6" pos="3386" userDrawn="1">
          <p15:clr>
            <a:srgbClr val="A4A3A4"/>
          </p15:clr>
        </p15:guide>
        <p15:guide id="7" pos="3069" userDrawn="1">
          <p15:clr>
            <a:srgbClr val="A4A3A4"/>
          </p15:clr>
        </p15:guide>
        <p15:guide id="8" pos="50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209F"/>
    <a:srgbClr val="496D95"/>
    <a:srgbClr val="314A65"/>
    <a:srgbClr val="7195BD"/>
    <a:srgbClr val="44668C"/>
    <a:srgbClr val="5079A6"/>
    <a:srgbClr val="406084"/>
    <a:srgbClr val="4E75A0"/>
    <a:srgbClr val="4A6F98"/>
    <a:srgbClr val="3651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08" autoAdjust="0"/>
    <p:restoredTop sz="94608" autoAdjust="0"/>
  </p:normalViewPr>
  <p:slideViewPr>
    <p:cSldViewPr snapToGrid="0">
      <p:cViewPr varScale="1">
        <p:scale>
          <a:sx n="77" d="100"/>
          <a:sy n="77" d="100"/>
        </p:scale>
        <p:origin x="288" y="96"/>
      </p:cViewPr>
      <p:guideLst>
        <p:guide orient="horz" pos="1094"/>
        <p:guide pos="393"/>
        <p:guide orient="horz" pos="3336"/>
        <p:guide pos="6698"/>
        <p:guide orient="horz" pos="1548"/>
        <p:guide pos="3386"/>
        <p:guide pos="3069"/>
        <p:guide pos="506"/>
      </p:guideLst>
    </p:cSldViewPr>
  </p:slideViewPr>
  <p:notesTextViewPr>
    <p:cViewPr>
      <p:scale>
        <a:sx n="1" d="1"/>
        <a:sy n="1" d="1"/>
      </p:scale>
      <p:origin x="0" y="0"/>
    </p:cViewPr>
  </p:notesTextViewPr>
  <p:sorterViewPr>
    <p:cViewPr>
      <p:scale>
        <a:sx n="100" d="100"/>
        <a:sy n="100" d="100"/>
      </p:scale>
      <p:origin x="0" y="-9786"/>
    </p:cViewPr>
  </p:sorterViewPr>
  <p:notesViewPr>
    <p:cSldViewPr snapToGrid="0" showGuides="1">
      <p:cViewPr varScale="1">
        <p:scale>
          <a:sx n="61" d="100"/>
          <a:sy n="61" d="100"/>
        </p:scale>
        <p:origin x="316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7230927E-9BBC-49C6-99C1-A1A81640B120}"/>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 xmlns:a16="http://schemas.microsoft.com/office/drawing/2014/main" id="{38E133A5-A0BE-45F0-8F78-B081ABF72F79}"/>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279A088-7357-48CF-B45D-4EC4CB75EF00}" type="datetimeFigureOut">
              <a:rPr lang="en-US" smtClean="0"/>
              <a:t>11/11/2020</a:t>
            </a:fld>
            <a:endParaRPr lang="en-US"/>
          </a:p>
        </p:txBody>
      </p:sp>
      <p:sp>
        <p:nvSpPr>
          <p:cNvPr id="4" name="Footer Placeholder 3">
            <a:extLst>
              <a:ext uri="{FF2B5EF4-FFF2-40B4-BE49-F238E27FC236}">
                <a16:creationId xmlns="" xmlns:a16="http://schemas.microsoft.com/office/drawing/2014/main" id="{8C44BB8A-BB41-4048-982A-34A13E6F5443}"/>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D7F0A4AE-6EE0-4EE2-B439-E75FF2922F60}"/>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AC7129B-56EC-4C60-8C36-DF0A9C40A0C6}" type="slidenum">
              <a:rPr lang="en-US" smtClean="0"/>
              <a:t>‹#›</a:t>
            </a:fld>
            <a:endParaRPr lang="en-US"/>
          </a:p>
        </p:txBody>
      </p:sp>
    </p:spTree>
    <p:extLst>
      <p:ext uri="{BB962C8B-B14F-4D97-AF65-F5344CB8AC3E}">
        <p14:creationId xmlns:p14="http://schemas.microsoft.com/office/powerpoint/2010/main" val="1756430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36CF12E-AE3D-4A44-A0ED-828ABA96EAFA}" type="datetimeFigureOut">
              <a:rPr lang="en-US" smtClean="0"/>
              <a:t>11/11/2020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0A32F8A-6805-4B5D-80FF-2922E637EAC4}" type="slidenum">
              <a:rPr lang="en-US" smtClean="0"/>
              <a:t>‹#›</a:t>
            </a:fld>
            <a:endParaRPr lang="en-US"/>
          </a:p>
        </p:txBody>
      </p:sp>
    </p:spTree>
    <p:extLst>
      <p:ext uri="{BB962C8B-B14F-4D97-AF65-F5344CB8AC3E}">
        <p14:creationId xmlns:p14="http://schemas.microsoft.com/office/powerpoint/2010/main" val="3725397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 xmlns:a16="http://schemas.microsoft.com/office/drawing/2014/main" id="{924B2211-0B81-4D50-8BFC-36CF73F409B7}"/>
              </a:ext>
            </a:extLst>
          </p:cNvPr>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defRPr>
            </a:lvl1pPr>
            <a:lvl2pPr marL="757066" indent="-291179">
              <a:defRPr>
                <a:solidFill>
                  <a:schemeClr val="tx1"/>
                </a:solidFill>
                <a:latin typeface="Garamond" panose="02020404030301010803" pitchFamily="18" charset="0"/>
              </a:defRPr>
            </a:lvl2pPr>
            <a:lvl3pPr marL="1164717" indent="-232943">
              <a:defRPr>
                <a:solidFill>
                  <a:schemeClr val="tx1"/>
                </a:solidFill>
                <a:latin typeface="Garamond" panose="02020404030301010803" pitchFamily="18" charset="0"/>
              </a:defRPr>
            </a:lvl3pPr>
            <a:lvl4pPr marL="1630604" indent="-232943">
              <a:defRPr>
                <a:solidFill>
                  <a:schemeClr val="tx1"/>
                </a:solidFill>
                <a:latin typeface="Garamond" panose="02020404030301010803" pitchFamily="18" charset="0"/>
              </a:defRPr>
            </a:lvl4pPr>
            <a:lvl5pPr marL="2096491" indent="-232943">
              <a:defRPr>
                <a:solidFill>
                  <a:schemeClr val="tx1"/>
                </a:solidFill>
                <a:latin typeface="Garamond" panose="02020404030301010803" pitchFamily="18" charset="0"/>
              </a:defRPr>
            </a:lvl5pPr>
            <a:lvl6pPr marL="2562377" indent="-232943" eaLnBrk="0" fontAlgn="base" hangingPunct="0">
              <a:spcBef>
                <a:spcPct val="0"/>
              </a:spcBef>
              <a:spcAft>
                <a:spcPct val="0"/>
              </a:spcAft>
              <a:defRPr>
                <a:solidFill>
                  <a:schemeClr val="tx1"/>
                </a:solidFill>
                <a:latin typeface="Garamond" panose="02020404030301010803" pitchFamily="18" charset="0"/>
              </a:defRPr>
            </a:lvl6pPr>
            <a:lvl7pPr marL="3028264" indent="-232943" eaLnBrk="0" fontAlgn="base" hangingPunct="0">
              <a:spcBef>
                <a:spcPct val="0"/>
              </a:spcBef>
              <a:spcAft>
                <a:spcPct val="0"/>
              </a:spcAft>
              <a:defRPr>
                <a:solidFill>
                  <a:schemeClr val="tx1"/>
                </a:solidFill>
                <a:latin typeface="Garamond" panose="02020404030301010803" pitchFamily="18" charset="0"/>
              </a:defRPr>
            </a:lvl7pPr>
            <a:lvl8pPr marL="3494151" indent="-232943" eaLnBrk="0" fontAlgn="base" hangingPunct="0">
              <a:spcBef>
                <a:spcPct val="0"/>
              </a:spcBef>
              <a:spcAft>
                <a:spcPct val="0"/>
              </a:spcAft>
              <a:defRPr>
                <a:solidFill>
                  <a:schemeClr val="tx1"/>
                </a:solidFill>
                <a:latin typeface="Garamond" panose="02020404030301010803" pitchFamily="18" charset="0"/>
              </a:defRPr>
            </a:lvl8pPr>
            <a:lvl9pPr marL="3960038" indent="-232943" eaLnBrk="0" fontAlgn="base" hangingPunct="0">
              <a:spcBef>
                <a:spcPct val="0"/>
              </a:spcBef>
              <a:spcAft>
                <a:spcPct val="0"/>
              </a:spcAft>
              <a:defRPr>
                <a:solidFill>
                  <a:schemeClr val="tx1"/>
                </a:solidFill>
                <a:latin typeface="Garamond" panose="02020404030301010803" pitchFamily="18" charset="0"/>
              </a:defRPr>
            </a:lvl9pPr>
          </a:lstStyle>
          <a:p>
            <a:fld id="{5661E4D7-ACB7-4BBC-B10D-7E3FE34A547B}" type="slidenum">
              <a:rPr lang="en-US" altLang="en-US" smtClean="0">
                <a:latin typeface="Arial" panose="020B0604020202020204" pitchFamily="34" charset="0"/>
              </a:rPr>
              <a:pPr/>
              <a:t>1</a:t>
            </a:fld>
            <a:endParaRPr lang="en-US" altLang="en-US" dirty="0">
              <a:latin typeface="Arial" panose="020B0604020202020204" pitchFamily="34" charset="0"/>
            </a:endParaRPr>
          </a:p>
        </p:txBody>
      </p:sp>
      <p:sp>
        <p:nvSpPr>
          <p:cNvPr id="6147" name="Rectangle 2">
            <a:extLst>
              <a:ext uri="{FF2B5EF4-FFF2-40B4-BE49-F238E27FC236}">
                <a16:creationId xmlns="" xmlns:a16="http://schemas.microsoft.com/office/drawing/2014/main" id="{A526B5E0-9611-42F7-B95B-239C3277CE3E}"/>
              </a:ext>
            </a:extLst>
          </p:cNvPr>
          <p:cNvSpPr>
            <a:spLocks noGrp="1" noRot="1" noChangeAspect="1" noChangeArrowheads="1" noTextEdit="1"/>
          </p:cNvSpPr>
          <p:nvPr>
            <p:ph type="sldImg"/>
          </p:nvPr>
        </p:nvSpPr>
        <p:spPr>
          <a:ln/>
        </p:spPr>
      </p:sp>
      <p:sp>
        <p:nvSpPr>
          <p:cNvPr id="6148" name="Rectangle 3">
            <a:extLst>
              <a:ext uri="{FF2B5EF4-FFF2-40B4-BE49-F238E27FC236}">
                <a16:creationId xmlns="" xmlns:a16="http://schemas.microsoft.com/office/drawing/2014/main" id="{6B377388-6008-4656-BE2E-4FD4D42C4EFE}"/>
              </a:ext>
            </a:extLst>
          </p:cNvPr>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712398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 xmlns:a16="http://schemas.microsoft.com/office/drawing/2014/main" id="{9A75BD97-4E1B-458F-A322-61B9BFC89801}"/>
              </a:ext>
            </a:extLst>
          </p:cNvPr>
          <p:cNvSpPr>
            <a:spLocks noGrp="1" noRot="1" noChangeAspect="1" noTextEdit="1"/>
          </p:cNvSpPr>
          <p:nvPr>
            <p:ph type="sldImg"/>
          </p:nvPr>
        </p:nvSpPr>
        <p:spPr>
          <a:ln/>
        </p:spPr>
      </p:sp>
      <p:sp>
        <p:nvSpPr>
          <p:cNvPr id="114691" name="Notes Placeholder 2">
            <a:extLst>
              <a:ext uri="{FF2B5EF4-FFF2-40B4-BE49-F238E27FC236}">
                <a16:creationId xmlns="" xmlns:a16="http://schemas.microsoft.com/office/drawing/2014/main" id="{8C9079F1-1BC6-4B17-B257-0926A88B278A}"/>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
        <p:nvSpPr>
          <p:cNvPr id="114692" name="Slide Number Placeholder 3">
            <a:extLst>
              <a:ext uri="{FF2B5EF4-FFF2-40B4-BE49-F238E27FC236}">
                <a16:creationId xmlns="" xmlns:a16="http://schemas.microsoft.com/office/drawing/2014/main" id="{05CF8748-D46B-475F-9997-E1A06AC6426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57066" indent="-291179">
              <a:defRPr>
                <a:solidFill>
                  <a:schemeClr val="tx1"/>
                </a:solidFill>
                <a:latin typeface="Garamond" panose="02020404030301010803" pitchFamily="18" charset="0"/>
              </a:defRPr>
            </a:lvl2pPr>
            <a:lvl3pPr marL="1164717" indent="-232943">
              <a:defRPr>
                <a:solidFill>
                  <a:schemeClr val="tx1"/>
                </a:solidFill>
                <a:latin typeface="Garamond" panose="02020404030301010803" pitchFamily="18" charset="0"/>
              </a:defRPr>
            </a:lvl3pPr>
            <a:lvl4pPr marL="1630604" indent="-232943">
              <a:defRPr>
                <a:solidFill>
                  <a:schemeClr val="tx1"/>
                </a:solidFill>
                <a:latin typeface="Garamond" panose="02020404030301010803" pitchFamily="18" charset="0"/>
              </a:defRPr>
            </a:lvl4pPr>
            <a:lvl5pPr marL="2096491" indent="-232943">
              <a:defRPr>
                <a:solidFill>
                  <a:schemeClr val="tx1"/>
                </a:solidFill>
                <a:latin typeface="Garamond" panose="02020404030301010803" pitchFamily="18" charset="0"/>
              </a:defRPr>
            </a:lvl5pPr>
            <a:lvl6pPr marL="2562377" indent="-232943" eaLnBrk="0" fontAlgn="base" hangingPunct="0">
              <a:spcBef>
                <a:spcPct val="0"/>
              </a:spcBef>
              <a:spcAft>
                <a:spcPct val="0"/>
              </a:spcAft>
              <a:defRPr>
                <a:solidFill>
                  <a:schemeClr val="tx1"/>
                </a:solidFill>
                <a:latin typeface="Garamond" panose="02020404030301010803" pitchFamily="18" charset="0"/>
              </a:defRPr>
            </a:lvl6pPr>
            <a:lvl7pPr marL="3028264" indent="-232943" eaLnBrk="0" fontAlgn="base" hangingPunct="0">
              <a:spcBef>
                <a:spcPct val="0"/>
              </a:spcBef>
              <a:spcAft>
                <a:spcPct val="0"/>
              </a:spcAft>
              <a:defRPr>
                <a:solidFill>
                  <a:schemeClr val="tx1"/>
                </a:solidFill>
                <a:latin typeface="Garamond" panose="02020404030301010803" pitchFamily="18" charset="0"/>
              </a:defRPr>
            </a:lvl7pPr>
            <a:lvl8pPr marL="3494151" indent="-232943" eaLnBrk="0" fontAlgn="base" hangingPunct="0">
              <a:spcBef>
                <a:spcPct val="0"/>
              </a:spcBef>
              <a:spcAft>
                <a:spcPct val="0"/>
              </a:spcAft>
              <a:defRPr>
                <a:solidFill>
                  <a:schemeClr val="tx1"/>
                </a:solidFill>
                <a:latin typeface="Garamond" panose="02020404030301010803" pitchFamily="18" charset="0"/>
              </a:defRPr>
            </a:lvl8pPr>
            <a:lvl9pPr marL="3960038" indent="-232943" eaLnBrk="0" fontAlgn="base" hangingPunct="0">
              <a:spcBef>
                <a:spcPct val="0"/>
              </a:spcBef>
              <a:spcAft>
                <a:spcPct val="0"/>
              </a:spcAft>
              <a:defRPr>
                <a:solidFill>
                  <a:schemeClr val="tx1"/>
                </a:solidFill>
                <a:latin typeface="Garamond" panose="02020404030301010803" pitchFamily="18" charset="0"/>
              </a:defRPr>
            </a:lvl9pPr>
          </a:lstStyle>
          <a:p>
            <a:fld id="{35FC8616-81EE-433A-B973-D7E18CF9E6CC}" type="slidenum">
              <a:rPr lang="en-US" altLang="en-US" smtClean="0">
                <a:latin typeface="Arial" panose="020B0604020202020204" pitchFamily="34" charset="0"/>
              </a:rPr>
              <a:pPr/>
              <a:t>11</a:t>
            </a:fld>
            <a:endParaRPr lang="en-US" altLang="en-US">
              <a:latin typeface="Arial" panose="020B0604020202020204" pitchFamily="34" charset="0"/>
            </a:endParaRPr>
          </a:p>
        </p:txBody>
      </p:sp>
    </p:spTree>
    <p:extLst>
      <p:ext uri="{BB962C8B-B14F-4D97-AF65-F5344CB8AC3E}">
        <p14:creationId xmlns:p14="http://schemas.microsoft.com/office/powerpoint/2010/main" val="777178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 xmlns:a16="http://schemas.microsoft.com/office/drawing/2014/main" id="{B2ED7EF2-B7B8-4E7C-9B0C-8562447D4257}"/>
              </a:ext>
            </a:extLst>
          </p:cNvPr>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defRPr>
            </a:lvl1pPr>
            <a:lvl2pPr marL="757066" indent="-291179">
              <a:defRPr>
                <a:solidFill>
                  <a:schemeClr val="tx1"/>
                </a:solidFill>
                <a:latin typeface="Garamond" panose="02020404030301010803" pitchFamily="18" charset="0"/>
              </a:defRPr>
            </a:lvl2pPr>
            <a:lvl3pPr marL="1164717" indent="-232943">
              <a:defRPr>
                <a:solidFill>
                  <a:schemeClr val="tx1"/>
                </a:solidFill>
                <a:latin typeface="Garamond" panose="02020404030301010803" pitchFamily="18" charset="0"/>
              </a:defRPr>
            </a:lvl3pPr>
            <a:lvl4pPr marL="1630604" indent="-232943">
              <a:defRPr>
                <a:solidFill>
                  <a:schemeClr val="tx1"/>
                </a:solidFill>
                <a:latin typeface="Garamond" panose="02020404030301010803" pitchFamily="18" charset="0"/>
              </a:defRPr>
            </a:lvl4pPr>
            <a:lvl5pPr marL="2096491" indent="-232943">
              <a:defRPr>
                <a:solidFill>
                  <a:schemeClr val="tx1"/>
                </a:solidFill>
                <a:latin typeface="Garamond" panose="02020404030301010803" pitchFamily="18" charset="0"/>
              </a:defRPr>
            </a:lvl5pPr>
            <a:lvl6pPr marL="2562377" indent="-232943" eaLnBrk="0" fontAlgn="base" hangingPunct="0">
              <a:spcBef>
                <a:spcPct val="0"/>
              </a:spcBef>
              <a:spcAft>
                <a:spcPct val="0"/>
              </a:spcAft>
              <a:defRPr>
                <a:solidFill>
                  <a:schemeClr val="tx1"/>
                </a:solidFill>
                <a:latin typeface="Garamond" panose="02020404030301010803" pitchFamily="18" charset="0"/>
              </a:defRPr>
            </a:lvl6pPr>
            <a:lvl7pPr marL="3028264" indent="-232943" eaLnBrk="0" fontAlgn="base" hangingPunct="0">
              <a:spcBef>
                <a:spcPct val="0"/>
              </a:spcBef>
              <a:spcAft>
                <a:spcPct val="0"/>
              </a:spcAft>
              <a:defRPr>
                <a:solidFill>
                  <a:schemeClr val="tx1"/>
                </a:solidFill>
                <a:latin typeface="Garamond" panose="02020404030301010803" pitchFamily="18" charset="0"/>
              </a:defRPr>
            </a:lvl7pPr>
            <a:lvl8pPr marL="3494151" indent="-232943" eaLnBrk="0" fontAlgn="base" hangingPunct="0">
              <a:spcBef>
                <a:spcPct val="0"/>
              </a:spcBef>
              <a:spcAft>
                <a:spcPct val="0"/>
              </a:spcAft>
              <a:defRPr>
                <a:solidFill>
                  <a:schemeClr val="tx1"/>
                </a:solidFill>
                <a:latin typeface="Garamond" panose="02020404030301010803" pitchFamily="18" charset="0"/>
              </a:defRPr>
            </a:lvl8pPr>
            <a:lvl9pPr marL="3960038" indent="-232943" eaLnBrk="0" fontAlgn="base" hangingPunct="0">
              <a:spcBef>
                <a:spcPct val="0"/>
              </a:spcBef>
              <a:spcAft>
                <a:spcPct val="0"/>
              </a:spcAft>
              <a:defRPr>
                <a:solidFill>
                  <a:schemeClr val="tx1"/>
                </a:solidFill>
                <a:latin typeface="Garamond" panose="02020404030301010803" pitchFamily="18" charset="0"/>
              </a:defRPr>
            </a:lvl9pPr>
          </a:lstStyle>
          <a:p>
            <a:fld id="{F7ECA89C-7EDA-4C25-99C9-47791AB9CB63}" type="slidenum">
              <a:rPr lang="en-US" altLang="en-US" smtClean="0">
                <a:latin typeface="Arial" panose="020B0604020202020204" pitchFamily="34" charset="0"/>
              </a:rPr>
              <a:pPr/>
              <a:t>12</a:t>
            </a:fld>
            <a:endParaRPr lang="en-US" altLang="en-US">
              <a:latin typeface="Arial" panose="020B0604020202020204" pitchFamily="34" charset="0"/>
            </a:endParaRPr>
          </a:p>
        </p:txBody>
      </p:sp>
      <p:sp>
        <p:nvSpPr>
          <p:cNvPr id="122883" name="Rectangle 7">
            <a:extLst>
              <a:ext uri="{FF2B5EF4-FFF2-40B4-BE49-F238E27FC236}">
                <a16:creationId xmlns="" xmlns:a16="http://schemas.microsoft.com/office/drawing/2014/main" id="{A051C4F3-46BA-40BC-B09D-B3F724D67C63}"/>
              </a:ext>
            </a:extLst>
          </p:cNvPr>
          <p:cNvSpPr txBox="1">
            <a:spLocks noGrp="1" noChangeArrowheads="1"/>
          </p:cNvSpPr>
          <p:nvPr/>
        </p:nvSpPr>
        <p:spPr bwMode="auto">
          <a:xfrm>
            <a:off x="3972560" y="8978451"/>
            <a:ext cx="3037840" cy="4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a:defRPr>
                <a:solidFill>
                  <a:schemeClr val="tx1"/>
                </a:solidFill>
                <a:latin typeface="Garamond" panose="02020404030301010803" pitchFamily="18" charset="0"/>
              </a:defRPr>
            </a:lvl1pPr>
            <a:lvl2pPr marL="37931725" indent="-37474525">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spcBef>
                <a:spcPct val="20000"/>
              </a:spcBef>
              <a:buFontTx/>
              <a:buChar char="•"/>
            </a:pPr>
            <a:fld id="{39BC751A-CBBC-4991-9AA5-90D70AF6847C}" type="slidenum">
              <a:rPr lang="en-US" altLang="en-US" sz="1200">
                <a:latin typeface="Arial" panose="020B0604020202020204" pitchFamily="34" charset="0"/>
                <a:ea typeface="ＭＳ Ｐゴシック" panose="020B0600070205080204" pitchFamily="34" charset="-128"/>
              </a:rPr>
              <a:pPr algn="r" eaLnBrk="1" hangingPunct="1">
                <a:spcBef>
                  <a:spcPct val="20000"/>
                </a:spcBef>
                <a:buFontTx/>
                <a:buChar char="•"/>
              </a:pPr>
              <a:t>12</a:t>
            </a:fld>
            <a:endParaRPr lang="en-US" altLang="en-US" sz="1200">
              <a:latin typeface="Arial" panose="020B0604020202020204" pitchFamily="34" charset="0"/>
              <a:ea typeface="ＭＳ Ｐゴシック" panose="020B0600070205080204" pitchFamily="34" charset="-128"/>
            </a:endParaRPr>
          </a:p>
        </p:txBody>
      </p:sp>
      <p:sp>
        <p:nvSpPr>
          <p:cNvPr id="122884" name="Rectangle 2">
            <a:extLst>
              <a:ext uri="{FF2B5EF4-FFF2-40B4-BE49-F238E27FC236}">
                <a16:creationId xmlns="" xmlns:a16="http://schemas.microsoft.com/office/drawing/2014/main" id="{05E57D2E-6254-470E-B2AC-81DFF3925615}"/>
              </a:ext>
            </a:extLst>
          </p:cNvPr>
          <p:cNvSpPr>
            <a:spLocks noGrp="1" noRot="1" noChangeAspect="1" noChangeArrowheads="1" noTextEdit="1"/>
          </p:cNvSpPr>
          <p:nvPr>
            <p:ph type="sldImg"/>
          </p:nvPr>
        </p:nvSpPr>
        <p:spPr>
          <a:ln/>
        </p:spPr>
      </p:sp>
      <p:sp>
        <p:nvSpPr>
          <p:cNvPr id="122885" name="Rectangle 3">
            <a:extLst>
              <a:ext uri="{FF2B5EF4-FFF2-40B4-BE49-F238E27FC236}">
                <a16:creationId xmlns="" xmlns:a16="http://schemas.microsoft.com/office/drawing/2014/main" id="{217A4670-73BE-42A4-AEC0-B8471A1D7D05}"/>
              </a:ext>
            </a:extLst>
          </p:cNvPr>
          <p:cNvSpPr>
            <a:spLocks noGrp="1" noChangeArrowheads="1"/>
          </p:cNvSpPr>
          <p:nvPr>
            <p:ph type="body" idx="1"/>
          </p:nvPr>
        </p:nvSpPr>
        <p:spPr>
          <a:xfrm>
            <a:off x="934720" y="4490032"/>
            <a:ext cx="5140960" cy="4252781"/>
          </a:xfrm>
          <a:noFill/>
        </p:spPr>
        <p:txBody>
          <a:bodyPr/>
          <a:lstStyle/>
          <a:p>
            <a:pPr eaLnBrk="1" hangingPunct="1"/>
            <a:endParaRPr lang="en-US" altLang="en-US"/>
          </a:p>
        </p:txBody>
      </p:sp>
    </p:spTree>
    <p:extLst>
      <p:ext uri="{BB962C8B-B14F-4D97-AF65-F5344CB8AC3E}">
        <p14:creationId xmlns:p14="http://schemas.microsoft.com/office/powerpoint/2010/main" val="2981531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a:extLst>
              <a:ext uri="{FF2B5EF4-FFF2-40B4-BE49-F238E27FC236}">
                <a16:creationId xmlns="" xmlns:a16="http://schemas.microsoft.com/office/drawing/2014/main" id="{7AF7A005-0B8D-4906-8CB8-0EFAE5897805}"/>
              </a:ext>
            </a:extLst>
          </p:cNvPr>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defRPr>
            </a:lvl1pPr>
            <a:lvl2pPr marL="757066" indent="-291179">
              <a:defRPr>
                <a:solidFill>
                  <a:schemeClr val="tx1"/>
                </a:solidFill>
                <a:latin typeface="Garamond" panose="02020404030301010803" pitchFamily="18" charset="0"/>
              </a:defRPr>
            </a:lvl2pPr>
            <a:lvl3pPr marL="1164717" indent="-232943">
              <a:defRPr>
                <a:solidFill>
                  <a:schemeClr val="tx1"/>
                </a:solidFill>
                <a:latin typeface="Garamond" panose="02020404030301010803" pitchFamily="18" charset="0"/>
              </a:defRPr>
            </a:lvl3pPr>
            <a:lvl4pPr marL="1630604" indent="-232943">
              <a:defRPr>
                <a:solidFill>
                  <a:schemeClr val="tx1"/>
                </a:solidFill>
                <a:latin typeface="Garamond" panose="02020404030301010803" pitchFamily="18" charset="0"/>
              </a:defRPr>
            </a:lvl4pPr>
            <a:lvl5pPr marL="2096491" indent="-232943">
              <a:defRPr>
                <a:solidFill>
                  <a:schemeClr val="tx1"/>
                </a:solidFill>
                <a:latin typeface="Garamond" panose="02020404030301010803" pitchFamily="18" charset="0"/>
              </a:defRPr>
            </a:lvl5pPr>
            <a:lvl6pPr marL="2562377" indent="-232943" eaLnBrk="0" fontAlgn="base" hangingPunct="0">
              <a:spcBef>
                <a:spcPct val="0"/>
              </a:spcBef>
              <a:spcAft>
                <a:spcPct val="0"/>
              </a:spcAft>
              <a:defRPr>
                <a:solidFill>
                  <a:schemeClr val="tx1"/>
                </a:solidFill>
                <a:latin typeface="Garamond" panose="02020404030301010803" pitchFamily="18" charset="0"/>
              </a:defRPr>
            </a:lvl6pPr>
            <a:lvl7pPr marL="3028264" indent="-232943" eaLnBrk="0" fontAlgn="base" hangingPunct="0">
              <a:spcBef>
                <a:spcPct val="0"/>
              </a:spcBef>
              <a:spcAft>
                <a:spcPct val="0"/>
              </a:spcAft>
              <a:defRPr>
                <a:solidFill>
                  <a:schemeClr val="tx1"/>
                </a:solidFill>
                <a:latin typeface="Garamond" panose="02020404030301010803" pitchFamily="18" charset="0"/>
              </a:defRPr>
            </a:lvl7pPr>
            <a:lvl8pPr marL="3494151" indent="-232943" eaLnBrk="0" fontAlgn="base" hangingPunct="0">
              <a:spcBef>
                <a:spcPct val="0"/>
              </a:spcBef>
              <a:spcAft>
                <a:spcPct val="0"/>
              </a:spcAft>
              <a:defRPr>
                <a:solidFill>
                  <a:schemeClr val="tx1"/>
                </a:solidFill>
                <a:latin typeface="Garamond" panose="02020404030301010803" pitchFamily="18" charset="0"/>
              </a:defRPr>
            </a:lvl8pPr>
            <a:lvl9pPr marL="3960038" indent="-232943" eaLnBrk="0" fontAlgn="base" hangingPunct="0">
              <a:spcBef>
                <a:spcPct val="0"/>
              </a:spcBef>
              <a:spcAft>
                <a:spcPct val="0"/>
              </a:spcAft>
              <a:defRPr>
                <a:solidFill>
                  <a:schemeClr val="tx1"/>
                </a:solidFill>
                <a:latin typeface="Garamond" panose="02020404030301010803" pitchFamily="18" charset="0"/>
              </a:defRPr>
            </a:lvl9pPr>
          </a:lstStyle>
          <a:p>
            <a:fld id="{DB66B16D-0A0F-4AA4-ADE1-D40206136E71}" type="slidenum">
              <a:rPr lang="en-US" altLang="en-US" smtClean="0">
                <a:latin typeface="Arial" panose="020B0604020202020204" pitchFamily="34" charset="0"/>
              </a:rPr>
              <a:pPr/>
              <a:t>15</a:t>
            </a:fld>
            <a:endParaRPr lang="en-US" altLang="en-US">
              <a:latin typeface="Arial" panose="020B0604020202020204" pitchFamily="34" charset="0"/>
            </a:endParaRPr>
          </a:p>
        </p:txBody>
      </p:sp>
      <p:sp>
        <p:nvSpPr>
          <p:cNvPr id="129027" name="Rectangle 2">
            <a:extLst>
              <a:ext uri="{FF2B5EF4-FFF2-40B4-BE49-F238E27FC236}">
                <a16:creationId xmlns="" xmlns:a16="http://schemas.microsoft.com/office/drawing/2014/main" id="{0916E71C-EAAB-4F68-9D92-1B8C5C314134}"/>
              </a:ext>
            </a:extLst>
          </p:cNvPr>
          <p:cNvSpPr>
            <a:spLocks noGrp="1" noRot="1" noChangeAspect="1" noChangeArrowheads="1" noTextEdit="1"/>
          </p:cNvSpPr>
          <p:nvPr>
            <p:ph type="sldImg"/>
          </p:nvPr>
        </p:nvSpPr>
        <p:spPr>
          <a:ln/>
        </p:spPr>
      </p:sp>
      <p:sp>
        <p:nvSpPr>
          <p:cNvPr id="129028" name="Rectangle 3">
            <a:extLst>
              <a:ext uri="{FF2B5EF4-FFF2-40B4-BE49-F238E27FC236}">
                <a16:creationId xmlns="" xmlns:a16="http://schemas.microsoft.com/office/drawing/2014/main" id="{FBD5C338-7C89-4486-AC14-E3EEBEB838BC}"/>
              </a:ext>
            </a:extLst>
          </p:cNvPr>
          <p:cNvSpPr>
            <a:spLocks noGrp="1" noChangeArrowheads="1"/>
          </p:cNvSpPr>
          <p:nvPr>
            <p:ph type="body" idx="1"/>
          </p:nvPr>
        </p:nvSpPr>
        <p:spPr>
          <a:xfrm>
            <a:off x="934720" y="4490032"/>
            <a:ext cx="5140960" cy="4252781"/>
          </a:xfrm>
          <a:noFill/>
        </p:spPr>
        <p:txBody>
          <a:bodyPr/>
          <a:lstStyle/>
          <a:p>
            <a:pPr eaLnBrk="1" hangingPunct="1"/>
            <a:r>
              <a:rPr lang="en-CA" altLang="en-US" sz="1600"/>
              <a:t>The external resources are outside the employer/union jurisdiction, but may be required in complex cases.</a:t>
            </a:r>
          </a:p>
          <a:p>
            <a:pPr eaLnBrk="1" hangingPunct="1"/>
            <a:r>
              <a:rPr lang="en-CA" altLang="en-US" sz="1600"/>
              <a:t>Historically we have used external resources for complex cases as the process was combative as opposed to cooperative.</a:t>
            </a:r>
          </a:p>
          <a:p>
            <a:pPr eaLnBrk="1" hangingPunct="1"/>
            <a:r>
              <a:rPr lang="en-CA" altLang="en-US" sz="1600"/>
              <a:t>In the new process we have not needed any specialized resources to date as the parties are working collaboratively and the employee’s personal physician has provided all of the needed information.</a:t>
            </a:r>
          </a:p>
        </p:txBody>
      </p:sp>
    </p:spTree>
    <p:extLst>
      <p:ext uri="{BB962C8B-B14F-4D97-AF65-F5344CB8AC3E}">
        <p14:creationId xmlns:p14="http://schemas.microsoft.com/office/powerpoint/2010/main" val="1276452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 xmlns:a16="http://schemas.microsoft.com/office/drawing/2014/main" id="{0B95A7A9-22AE-46D2-B7DF-3CE3576E5E30}"/>
              </a:ext>
            </a:extLst>
          </p:cNvPr>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defRPr>
            </a:lvl1pPr>
            <a:lvl2pPr marL="757066" indent="-291179">
              <a:defRPr>
                <a:solidFill>
                  <a:schemeClr val="tx1"/>
                </a:solidFill>
                <a:latin typeface="Garamond" panose="02020404030301010803" pitchFamily="18" charset="0"/>
              </a:defRPr>
            </a:lvl2pPr>
            <a:lvl3pPr marL="1164717" indent="-232943">
              <a:defRPr>
                <a:solidFill>
                  <a:schemeClr val="tx1"/>
                </a:solidFill>
                <a:latin typeface="Garamond" panose="02020404030301010803" pitchFamily="18" charset="0"/>
              </a:defRPr>
            </a:lvl3pPr>
            <a:lvl4pPr marL="1630604" indent="-232943">
              <a:defRPr>
                <a:solidFill>
                  <a:schemeClr val="tx1"/>
                </a:solidFill>
                <a:latin typeface="Garamond" panose="02020404030301010803" pitchFamily="18" charset="0"/>
              </a:defRPr>
            </a:lvl4pPr>
            <a:lvl5pPr marL="2096491" indent="-232943">
              <a:defRPr>
                <a:solidFill>
                  <a:schemeClr val="tx1"/>
                </a:solidFill>
                <a:latin typeface="Garamond" panose="02020404030301010803" pitchFamily="18" charset="0"/>
              </a:defRPr>
            </a:lvl5pPr>
            <a:lvl6pPr marL="2562377" indent="-232943" eaLnBrk="0" fontAlgn="base" hangingPunct="0">
              <a:spcBef>
                <a:spcPct val="0"/>
              </a:spcBef>
              <a:spcAft>
                <a:spcPct val="0"/>
              </a:spcAft>
              <a:defRPr>
                <a:solidFill>
                  <a:schemeClr val="tx1"/>
                </a:solidFill>
                <a:latin typeface="Garamond" panose="02020404030301010803" pitchFamily="18" charset="0"/>
              </a:defRPr>
            </a:lvl6pPr>
            <a:lvl7pPr marL="3028264" indent="-232943" eaLnBrk="0" fontAlgn="base" hangingPunct="0">
              <a:spcBef>
                <a:spcPct val="0"/>
              </a:spcBef>
              <a:spcAft>
                <a:spcPct val="0"/>
              </a:spcAft>
              <a:defRPr>
                <a:solidFill>
                  <a:schemeClr val="tx1"/>
                </a:solidFill>
                <a:latin typeface="Garamond" panose="02020404030301010803" pitchFamily="18" charset="0"/>
              </a:defRPr>
            </a:lvl7pPr>
            <a:lvl8pPr marL="3494151" indent="-232943" eaLnBrk="0" fontAlgn="base" hangingPunct="0">
              <a:spcBef>
                <a:spcPct val="0"/>
              </a:spcBef>
              <a:spcAft>
                <a:spcPct val="0"/>
              </a:spcAft>
              <a:defRPr>
                <a:solidFill>
                  <a:schemeClr val="tx1"/>
                </a:solidFill>
                <a:latin typeface="Garamond" panose="02020404030301010803" pitchFamily="18" charset="0"/>
              </a:defRPr>
            </a:lvl8pPr>
            <a:lvl9pPr marL="3960038" indent="-232943" eaLnBrk="0" fontAlgn="base" hangingPunct="0">
              <a:spcBef>
                <a:spcPct val="0"/>
              </a:spcBef>
              <a:spcAft>
                <a:spcPct val="0"/>
              </a:spcAft>
              <a:defRPr>
                <a:solidFill>
                  <a:schemeClr val="tx1"/>
                </a:solidFill>
                <a:latin typeface="Garamond" panose="02020404030301010803" pitchFamily="18" charset="0"/>
              </a:defRPr>
            </a:lvl9pPr>
          </a:lstStyle>
          <a:p>
            <a:fld id="{589D962F-1098-435E-923B-C4E6F6543FDC}" type="slidenum">
              <a:rPr lang="en-US" altLang="en-US" smtClean="0">
                <a:latin typeface="Arial" panose="020B0604020202020204" pitchFamily="34" charset="0"/>
              </a:rPr>
              <a:pPr/>
              <a:t>2</a:t>
            </a:fld>
            <a:endParaRPr lang="en-US" altLang="en-US" dirty="0">
              <a:latin typeface="Arial" panose="020B0604020202020204" pitchFamily="34" charset="0"/>
            </a:endParaRPr>
          </a:p>
        </p:txBody>
      </p:sp>
      <p:sp>
        <p:nvSpPr>
          <p:cNvPr id="9219" name="Rectangle 2">
            <a:extLst>
              <a:ext uri="{FF2B5EF4-FFF2-40B4-BE49-F238E27FC236}">
                <a16:creationId xmlns="" xmlns:a16="http://schemas.microsoft.com/office/drawing/2014/main" id="{2BC45924-37C5-4A48-9C76-8C1F1E540D39}"/>
              </a:ext>
            </a:extLst>
          </p:cNvPr>
          <p:cNvSpPr>
            <a:spLocks noGrp="1" noRot="1" noChangeAspect="1" noChangeArrowheads="1" noTextEdit="1"/>
          </p:cNvSpPr>
          <p:nvPr>
            <p:ph type="sldImg"/>
          </p:nvPr>
        </p:nvSpPr>
        <p:spPr>
          <a:ln/>
        </p:spPr>
      </p:sp>
      <p:sp>
        <p:nvSpPr>
          <p:cNvPr id="9220" name="Rectangle 3">
            <a:extLst>
              <a:ext uri="{FF2B5EF4-FFF2-40B4-BE49-F238E27FC236}">
                <a16:creationId xmlns="" xmlns:a16="http://schemas.microsoft.com/office/drawing/2014/main" id="{BA855631-2A2C-4155-8002-BFE6F1175911}"/>
              </a:ext>
            </a:extLst>
          </p:cNvPr>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948431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 xmlns:a16="http://schemas.microsoft.com/office/drawing/2014/main" id="{0EA6CAC3-0B08-4062-B3D6-FA46F5041D48}"/>
              </a:ext>
            </a:extLst>
          </p:cNvPr>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defRPr>
            </a:lvl1pPr>
            <a:lvl2pPr marL="757066" indent="-291179">
              <a:defRPr>
                <a:solidFill>
                  <a:schemeClr val="tx1"/>
                </a:solidFill>
                <a:latin typeface="Garamond" panose="02020404030301010803" pitchFamily="18" charset="0"/>
              </a:defRPr>
            </a:lvl2pPr>
            <a:lvl3pPr marL="1164717" indent="-232943">
              <a:defRPr>
                <a:solidFill>
                  <a:schemeClr val="tx1"/>
                </a:solidFill>
                <a:latin typeface="Garamond" panose="02020404030301010803" pitchFamily="18" charset="0"/>
              </a:defRPr>
            </a:lvl3pPr>
            <a:lvl4pPr marL="1630604" indent="-232943">
              <a:defRPr>
                <a:solidFill>
                  <a:schemeClr val="tx1"/>
                </a:solidFill>
                <a:latin typeface="Garamond" panose="02020404030301010803" pitchFamily="18" charset="0"/>
              </a:defRPr>
            </a:lvl4pPr>
            <a:lvl5pPr marL="2096491" indent="-232943">
              <a:defRPr>
                <a:solidFill>
                  <a:schemeClr val="tx1"/>
                </a:solidFill>
                <a:latin typeface="Garamond" panose="02020404030301010803" pitchFamily="18" charset="0"/>
              </a:defRPr>
            </a:lvl5pPr>
            <a:lvl6pPr marL="2562377" indent="-232943" eaLnBrk="0" fontAlgn="base" hangingPunct="0">
              <a:spcBef>
                <a:spcPct val="0"/>
              </a:spcBef>
              <a:spcAft>
                <a:spcPct val="0"/>
              </a:spcAft>
              <a:defRPr>
                <a:solidFill>
                  <a:schemeClr val="tx1"/>
                </a:solidFill>
                <a:latin typeface="Garamond" panose="02020404030301010803" pitchFamily="18" charset="0"/>
              </a:defRPr>
            </a:lvl6pPr>
            <a:lvl7pPr marL="3028264" indent="-232943" eaLnBrk="0" fontAlgn="base" hangingPunct="0">
              <a:spcBef>
                <a:spcPct val="0"/>
              </a:spcBef>
              <a:spcAft>
                <a:spcPct val="0"/>
              </a:spcAft>
              <a:defRPr>
                <a:solidFill>
                  <a:schemeClr val="tx1"/>
                </a:solidFill>
                <a:latin typeface="Garamond" panose="02020404030301010803" pitchFamily="18" charset="0"/>
              </a:defRPr>
            </a:lvl7pPr>
            <a:lvl8pPr marL="3494151" indent="-232943" eaLnBrk="0" fontAlgn="base" hangingPunct="0">
              <a:spcBef>
                <a:spcPct val="0"/>
              </a:spcBef>
              <a:spcAft>
                <a:spcPct val="0"/>
              </a:spcAft>
              <a:defRPr>
                <a:solidFill>
                  <a:schemeClr val="tx1"/>
                </a:solidFill>
                <a:latin typeface="Garamond" panose="02020404030301010803" pitchFamily="18" charset="0"/>
              </a:defRPr>
            </a:lvl8pPr>
            <a:lvl9pPr marL="3960038" indent="-232943" eaLnBrk="0" fontAlgn="base" hangingPunct="0">
              <a:spcBef>
                <a:spcPct val="0"/>
              </a:spcBef>
              <a:spcAft>
                <a:spcPct val="0"/>
              </a:spcAft>
              <a:defRPr>
                <a:solidFill>
                  <a:schemeClr val="tx1"/>
                </a:solidFill>
                <a:latin typeface="Garamond" panose="02020404030301010803" pitchFamily="18" charset="0"/>
              </a:defRPr>
            </a:lvl9pPr>
          </a:lstStyle>
          <a:p>
            <a:fld id="{EA96EFD1-BE70-46A1-9564-0C796D284B13}" type="slidenum">
              <a:rPr lang="en-US" altLang="en-US" smtClean="0">
                <a:latin typeface="Arial" panose="020B0604020202020204" pitchFamily="34" charset="0"/>
              </a:rPr>
              <a:pPr/>
              <a:t>3</a:t>
            </a:fld>
            <a:endParaRPr lang="en-US" altLang="en-US" dirty="0">
              <a:latin typeface="Arial" panose="020B0604020202020204" pitchFamily="34" charset="0"/>
            </a:endParaRPr>
          </a:p>
        </p:txBody>
      </p:sp>
      <p:sp>
        <p:nvSpPr>
          <p:cNvPr id="50179" name="Rectangle 2">
            <a:extLst>
              <a:ext uri="{FF2B5EF4-FFF2-40B4-BE49-F238E27FC236}">
                <a16:creationId xmlns="" xmlns:a16="http://schemas.microsoft.com/office/drawing/2014/main" id="{AF44996A-0EB6-4F5C-B7B1-1E2DE6998FB2}"/>
              </a:ext>
            </a:extLst>
          </p:cNvPr>
          <p:cNvSpPr>
            <a:spLocks noGrp="1" noRot="1" noChangeAspect="1" noChangeArrowheads="1" noTextEdit="1"/>
          </p:cNvSpPr>
          <p:nvPr>
            <p:ph type="sldImg"/>
          </p:nvPr>
        </p:nvSpPr>
        <p:spPr>
          <a:ln/>
        </p:spPr>
      </p:sp>
      <p:sp>
        <p:nvSpPr>
          <p:cNvPr id="50180" name="Rectangle 3">
            <a:extLst>
              <a:ext uri="{FF2B5EF4-FFF2-40B4-BE49-F238E27FC236}">
                <a16:creationId xmlns="" xmlns:a16="http://schemas.microsoft.com/office/drawing/2014/main" id="{56280DC8-4ABE-4F2E-93BC-7A6B5AE408F4}"/>
              </a:ext>
            </a:extLst>
          </p:cNvPr>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685422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 xmlns:a16="http://schemas.microsoft.com/office/drawing/2014/main" id="{A833B12A-2DDE-4475-9D09-5765F3B6152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57066" indent="-291179">
              <a:defRPr>
                <a:solidFill>
                  <a:schemeClr val="tx1"/>
                </a:solidFill>
                <a:latin typeface="Garamond" panose="02020404030301010803" pitchFamily="18" charset="0"/>
              </a:defRPr>
            </a:lvl2pPr>
            <a:lvl3pPr marL="1164717" indent="-232943">
              <a:defRPr>
                <a:solidFill>
                  <a:schemeClr val="tx1"/>
                </a:solidFill>
                <a:latin typeface="Garamond" panose="02020404030301010803" pitchFamily="18" charset="0"/>
              </a:defRPr>
            </a:lvl3pPr>
            <a:lvl4pPr marL="1630604" indent="-232943">
              <a:defRPr>
                <a:solidFill>
                  <a:schemeClr val="tx1"/>
                </a:solidFill>
                <a:latin typeface="Garamond" panose="02020404030301010803" pitchFamily="18" charset="0"/>
              </a:defRPr>
            </a:lvl4pPr>
            <a:lvl5pPr marL="2096491" indent="-232943">
              <a:defRPr>
                <a:solidFill>
                  <a:schemeClr val="tx1"/>
                </a:solidFill>
                <a:latin typeface="Garamond" panose="02020404030301010803" pitchFamily="18" charset="0"/>
              </a:defRPr>
            </a:lvl5pPr>
            <a:lvl6pPr marL="2562377" indent="-232943" eaLnBrk="0" fontAlgn="base" hangingPunct="0">
              <a:spcBef>
                <a:spcPct val="0"/>
              </a:spcBef>
              <a:spcAft>
                <a:spcPct val="0"/>
              </a:spcAft>
              <a:defRPr>
                <a:solidFill>
                  <a:schemeClr val="tx1"/>
                </a:solidFill>
                <a:latin typeface="Garamond" panose="02020404030301010803" pitchFamily="18" charset="0"/>
              </a:defRPr>
            </a:lvl6pPr>
            <a:lvl7pPr marL="3028264" indent="-232943" eaLnBrk="0" fontAlgn="base" hangingPunct="0">
              <a:spcBef>
                <a:spcPct val="0"/>
              </a:spcBef>
              <a:spcAft>
                <a:spcPct val="0"/>
              </a:spcAft>
              <a:defRPr>
                <a:solidFill>
                  <a:schemeClr val="tx1"/>
                </a:solidFill>
                <a:latin typeface="Garamond" panose="02020404030301010803" pitchFamily="18" charset="0"/>
              </a:defRPr>
            </a:lvl7pPr>
            <a:lvl8pPr marL="3494151" indent="-232943" eaLnBrk="0" fontAlgn="base" hangingPunct="0">
              <a:spcBef>
                <a:spcPct val="0"/>
              </a:spcBef>
              <a:spcAft>
                <a:spcPct val="0"/>
              </a:spcAft>
              <a:defRPr>
                <a:solidFill>
                  <a:schemeClr val="tx1"/>
                </a:solidFill>
                <a:latin typeface="Garamond" panose="02020404030301010803" pitchFamily="18" charset="0"/>
              </a:defRPr>
            </a:lvl8pPr>
            <a:lvl9pPr marL="3960038" indent="-232943" eaLnBrk="0" fontAlgn="base" hangingPunct="0">
              <a:spcBef>
                <a:spcPct val="0"/>
              </a:spcBef>
              <a:spcAft>
                <a:spcPct val="0"/>
              </a:spcAft>
              <a:defRPr>
                <a:solidFill>
                  <a:schemeClr val="tx1"/>
                </a:solidFill>
                <a:latin typeface="Garamond" panose="02020404030301010803" pitchFamily="18" charset="0"/>
              </a:defRPr>
            </a:lvl9pPr>
          </a:lstStyle>
          <a:p>
            <a:fld id="{BA3C812E-4883-44B1-BEEF-42F7FD0CFE4E}" type="slidenum">
              <a:rPr lang="en-US" altLang="en-US" smtClean="0">
                <a:latin typeface="Arial" panose="020B0604020202020204" pitchFamily="34" charset="0"/>
              </a:rPr>
              <a:pPr/>
              <a:t>5</a:t>
            </a:fld>
            <a:endParaRPr lang="en-US" altLang="en-US" dirty="0">
              <a:latin typeface="Arial" panose="020B0604020202020204" pitchFamily="34" charset="0"/>
            </a:endParaRPr>
          </a:p>
        </p:txBody>
      </p:sp>
      <p:sp>
        <p:nvSpPr>
          <p:cNvPr id="69635" name="Rectangle 2">
            <a:extLst>
              <a:ext uri="{FF2B5EF4-FFF2-40B4-BE49-F238E27FC236}">
                <a16:creationId xmlns="" xmlns:a16="http://schemas.microsoft.com/office/drawing/2014/main" id="{C72F3D56-C4A6-4AC1-8086-E1B1B93EB86B}"/>
              </a:ext>
            </a:extLst>
          </p:cNvPr>
          <p:cNvSpPr>
            <a:spLocks noGrp="1" noRot="1" noChangeAspect="1" noChangeArrowheads="1" noTextEdit="1"/>
          </p:cNvSpPr>
          <p:nvPr>
            <p:ph type="sldImg"/>
          </p:nvPr>
        </p:nvSpPr>
        <p:spPr>
          <a:xfrm>
            <a:off x="415925" y="701675"/>
            <a:ext cx="6181725" cy="3476625"/>
          </a:xfrm>
          <a:ln w="12699" cap="flat"/>
        </p:spPr>
      </p:sp>
      <p:sp>
        <p:nvSpPr>
          <p:cNvPr id="69636" name="Rectangle 3">
            <a:extLst>
              <a:ext uri="{FF2B5EF4-FFF2-40B4-BE49-F238E27FC236}">
                <a16:creationId xmlns="" xmlns:a16="http://schemas.microsoft.com/office/drawing/2014/main" id="{CF73AC0C-B9B6-40A0-B6C7-41B30DD7C69B}"/>
              </a:ext>
            </a:extLst>
          </p:cNvPr>
          <p:cNvSpPr>
            <a:spLocks noGrp="1" noChangeArrowheads="1"/>
          </p:cNvSpPr>
          <p:nvPr>
            <p:ph type="body" idx="1"/>
          </p:nvPr>
        </p:nvSpPr>
        <p:spPr>
          <a:xfrm>
            <a:off x="931475" y="4414177"/>
            <a:ext cx="5142583"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86" tIns="45353" rIns="97186" bIns="45353"/>
          <a:lstStyle/>
          <a:p>
            <a:pPr eaLnBrk="1" hangingPunct="1"/>
            <a:endParaRPr lang="en-US" altLang="en-US" dirty="0"/>
          </a:p>
        </p:txBody>
      </p:sp>
    </p:spTree>
    <p:extLst>
      <p:ext uri="{BB962C8B-B14F-4D97-AF65-F5344CB8AC3E}">
        <p14:creationId xmlns:p14="http://schemas.microsoft.com/office/powerpoint/2010/main" val="1682849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 xmlns:a16="http://schemas.microsoft.com/office/drawing/2014/main" id="{26DA772F-C443-4848-B8BA-0655C002387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57066" indent="-291179">
              <a:defRPr>
                <a:solidFill>
                  <a:schemeClr val="tx1"/>
                </a:solidFill>
                <a:latin typeface="Garamond" panose="02020404030301010803" pitchFamily="18" charset="0"/>
              </a:defRPr>
            </a:lvl2pPr>
            <a:lvl3pPr marL="1164717" indent="-232943">
              <a:defRPr>
                <a:solidFill>
                  <a:schemeClr val="tx1"/>
                </a:solidFill>
                <a:latin typeface="Garamond" panose="02020404030301010803" pitchFamily="18" charset="0"/>
              </a:defRPr>
            </a:lvl3pPr>
            <a:lvl4pPr marL="1630604" indent="-232943">
              <a:defRPr>
                <a:solidFill>
                  <a:schemeClr val="tx1"/>
                </a:solidFill>
                <a:latin typeface="Garamond" panose="02020404030301010803" pitchFamily="18" charset="0"/>
              </a:defRPr>
            </a:lvl4pPr>
            <a:lvl5pPr marL="2096491" indent="-232943">
              <a:defRPr>
                <a:solidFill>
                  <a:schemeClr val="tx1"/>
                </a:solidFill>
                <a:latin typeface="Garamond" panose="02020404030301010803" pitchFamily="18" charset="0"/>
              </a:defRPr>
            </a:lvl5pPr>
            <a:lvl6pPr marL="2562377" indent="-232943" eaLnBrk="0" fontAlgn="base" hangingPunct="0">
              <a:spcBef>
                <a:spcPct val="0"/>
              </a:spcBef>
              <a:spcAft>
                <a:spcPct val="0"/>
              </a:spcAft>
              <a:defRPr>
                <a:solidFill>
                  <a:schemeClr val="tx1"/>
                </a:solidFill>
                <a:latin typeface="Garamond" panose="02020404030301010803" pitchFamily="18" charset="0"/>
              </a:defRPr>
            </a:lvl6pPr>
            <a:lvl7pPr marL="3028264" indent="-232943" eaLnBrk="0" fontAlgn="base" hangingPunct="0">
              <a:spcBef>
                <a:spcPct val="0"/>
              </a:spcBef>
              <a:spcAft>
                <a:spcPct val="0"/>
              </a:spcAft>
              <a:defRPr>
                <a:solidFill>
                  <a:schemeClr val="tx1"/>
                </a:solidFill>
                <a:latin typeface="Garamond" panose="02020404030301010803" pitchFamily="18" charset="0"/>
              </a:defRPr>
            </a:lvl7pPr>
            <a:lvl8pPr marL="3494151" indent="-232943" eaLnBrk="0" fontAlgn="base" hangingPunct="0">
              <a:spcBef>
                <a:spcPct val="0"/>
              </a:spcBef>
              <a:spcAft>
                <a:spcPct val="0"/>
              </a:spcAft>
              <a:defRPr>
                <a:solidFill>
                  <a:schemeClr val="tx1"/>
                </a:solidFill>
                <a:latin typeface="Garamond" panose="02020404030301010803" pitchFamily="18" charset="0"/>
              </a:defRPr>
            </a:lvl8pPr>
            <a:lvl9pPr marL="3960038" indent="-232943" eaLnBrk="0" fontAlgn="base" hangingPunct="0">
              <a:spcBef>
                <a:spcPct val="0"/>
              </a:spcBef>
              <a:spcAft>
                <a:spcPct val="0"/>
              </a:spcAft>
              <a:defRPr>
                <a:solidFill>
                  <a:schemeClr val="tx1"/>
                </a:solidFill>
                <a:latin typeface="Garamond" panose="02020404030301010803" pitchFamily="18" charset="0"/>
              </a:defRPr>
            </a:lvl9pPr>
          </a:lstStyle>
          <a:p>
            <a:fld id="{D100F4F8-152A-4E1A-B1EF-32DB3526C5A3}" type="slidenum">
              <a:rPr lang="en-US" altLang="en-US" smtClean="0">
                <a:latin typeface="Arial" panose="020B0604020202020204" pitchFamily="34" charset="0"/>
              </a:rPr>
              <a:pPr/>
              <a:t>6</a:t>
            </a:fld>
            <a:endParaRPr lang="en-US" altLang="en-US" dirty="0">
              <a:latin typeface="Arial" panose="020B0604020202020204" pitchFamily="34" charset="0"/>
            </a:endParaRPr>
          </a:p>
        </p:txBody>
      </p:sp>
      <p:sp>
        <p:nvSpPr>
          <p:cNvPr id="71683" name="Rectangle 2">
            <a:extLst>
              <a:ext uri="{FF2B5EF4-FFF2-40B4-BE49-F238E27FC236}">
                <a16:creationId xmlns="" xmlns:a16="http://schemas.microsoft.com/office/drawing/2014/main" id="{860D6D27-5CCF-4334-AAF3-AA2D2936ACA9}"/>
              </a:ext>
            </a:extLst>
          </p:cNvPr>
          <p:cNvSpPr>
            <a:spLocks noGrp="1" noRot="1" noChangeAspect="1" noChangeArrowheads="1" noTextEdit="1"/>
          </p:cNvSpPr>
          <p:nvPr>
            <p:ph type="sldImg"/>
          </p:nvPr>
        </p:nvSpPr>
        <p:spPr>
          <a:ln/>
        </p:spPr>
      </p:sp>
      <p:sp>
        <p:nvSpPr>
          <p:cNvPr id="71684" name="Rectangle 3">
            <a:extLst>
              <a:ext uri="{FF2B5EF4-FFF2-40B4-BE49-F238E27FC236}">
                <a16:creationId xmlns="" xmlns:a16="http://schemas.microsoft.com/office/drawing/2014/main" id="{C5C23A2B-436F-4376-872C-D43ECFC33DE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2742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 xmlns:a16="http://schemas.microsoft.com/office/drawing/2014/main" id="{5B4AE030-A0C4-4E24-9290-0D2E0B2C6A10}"/>
              </a:ext>
            </a:extLst>
          </p:cNvPr>
          <p:cNvSpPr>
            <a:spLocks noGrp="1" noRot="1" noChangeAspect="1" noTextEdit="1"/>
          </p:cNvSpPr>
          <p:nvPr>
            <p:ph type="sldImg"/>
          </p:nvPr>
        </p:nvSpPr>
        <p:spPr>
          <a:ln/>
        </p:spPr>
      </p:sp>
      <p:sp>
        <p:nvSpPr>
          <p:cNvPr id="73731" name="Notes Placeholder 2">
            <a:extLst>
              <a:ext uri="{FF2B5EF4-FFF2-40B4-BE49-F238E27FC236}">
                <a16:creationId xmlns="" xmlns:a16="http://schemas.microsoft.com/office/drawing/2014/main" id="{2FCD72DE-26F1-46B7-B871-D716BB5DA6AA}"/>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a:p>
        </p:txBody>
      </p:sp>
      <p:sp>
        <p:nvSpPr>
          <p:cNvPr id="73732" name="Slide Number Placeholder 3">
            <a:extLst>
              <a:ext uri="{FF2B5EF4-FFF2-40B4-BE49-F238E27FC236}">
                <a16:creationId xmlns="" xmlns:a16="http://schemas.microsoft.com/office/drawing/2014/main" id="{38932F6C-DCCF-493D-8C82-1D82A49E8010}"/>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57066" indent="-291179">
              <a:defRPr>
                <a:solidFill>
                  <a:schemeClr val="tx1"/>
                </a:solidFill>
                <a:latin typeface="Garamond" panose="02020404030301010803" pitchFamily="18" charset="0"/>
              </a:defRPr>
            </a:lvl2pPr>
            <a:lvl3pPr marL="1164717" indent="-232943">
              <a:defRPr>
                <a:solidFill>
                  <a:schemeClr val="tx1"/>
                </a:solidFill>
                <a:latin typeface="Garamond" panose="02020404030301010803" pitchFamily="18" charset="0"/>
              </a:defRPr>
            </a:lvl3pPr>
            <a:lvl4pPr marL="1630604" indent="-232943">
              <a:defRPr>
                <a:solidFill>
                  <a:schemeClr val="tx1"/>
                </a:solidFill>
                <a:latin typeface="Garamond" panose="02020404030301010803" pitchFamily="18" charset="0"/>
              </a:defRPr>
            </a:lvl4pPr>
            <a:lvl5pPr marL="2096491" indent="-232943">
              <a:defRPr>
                <a:solidFill>
                  <a:schemeClr val="tx1"/>
                </a:solidFill>
                <a:latin typeface="Garamond" panose="02020404030301010803" pitchFamily="18" charset="0"/>
              </a:defRPr>
            </a:lvl5pPr>
            <a:lvl6pPr marL="2562377" indent="-232943" eaLnBrk="0" fontAlgn="base" hangingPunct="0">
              <a:spcBef>
                <a:spcPct val="0"/>
              </a:spcBef>
              <a:spcAft>
                <a:spcPct val="0"/>
              </a:spcAft>
              <a:defRPr>
                <a:solidFill>
                  <a:schemeClr val="tx1"/>
                </a:solidFill>
                <a:latin typeface="Garamond" panose="02020404030301010803" pitchFamily="18" charset="0"/>
              </a:defRPr>
            </a:lvl6pPr>
            <a:lvl7pPr marL="3028264" indent="-232943" eaLnBrk="0" fontAlgn="base" hangingPunct="0">
              <a:spcBef>
                <a:spcPct val="0"/>
              </a:spcBef>
              <a:spcAft>
                <a:spcPct val="0"/>
              </a:spcAft>
              <a:defRPr>
                <a:solidFill>
                  <a:schemeClr val="tx1"/>
                </a:solidFill>
                <a:latin typeface="Garamond" panose="02020404030301010803" pitchFamily="18" charset="0"/>
              </a:defRPr>
            </a:lvl7pPr>
            <a:lvl8pPr marL="3494151" indent="-232943" eaLnBrk="0" fontAlgn="base" hangingPunct="0">
              <a:spcBef>
                <a:spcPct val="0"/>
              </a:spcBef>
              <a:spcAft>
                <a:spcPct val="0"/>
              </a:spcAft>
              <a:defRPr>
                <a:solidFill>
                  <a:schemeClr val="tx1"/>
                </a:solidFill>
                <a:latin typeface="Garamond" panose="02020404030301010803" pitchFamily="18" charset="0"/>
              </a:defRPr>
            </a:lvl8pPr>
            <a:lvl9pPr marL="3960038" indent="-232943" eaLnBrk="0" fontAlgn="base" hangingPunct="0">
              <a:spcBef>
                <a:spcPct val="0"/>
              </a:spcBef>
              <a:spcAft>
                <a:spcPct val="0"/>
              </a:spcAft>
              <a:defRPr>
                <a:solidFill>
                  <a:schemeClr val="tx1"/>
                </a:solidFill>
                <a:latin typeface="Garamond" panose="02020404030301010803" pitchFamily="18" charset="0"/>
              </a:defRPr>
            </a:lvl9pPr>
          </a:lstStyle>
          <a:p>
            <a:fld id="{4346FEAC-CABE-4E5E-A375-A313F08261D1}" type="slidenum">
              <a:rPr lang="en-US" altLang="en-US" smtClean="0">
                <a:latin typeface="Arial" panose="020B0604020202020204" pitchFamily="34" charset="0"/>
              </a:rPr>
              <a:pPr/>
              <a:t>7</a:t>
            </a:fld>
            <a:endParaRPr lang="en-US" altLang="en-US" dirty="0">
              <a:latin typeface="Arial" panose="020B0604020202020204" pitchFamily="34" charset="0"/>
            </a:endParaRPr>
          </a:p>
        </p:txBody>
      </p:sp>
    </p:spTree>
    <p:extLst>
      <p:ext uri="{BB962C8B-B14F-4D97-AF65-F5344CB8AC3E}">
        <p14:creationId xmlns:p14="http://schemas.microsoft.com/office/powerpoint/2010/main" val="1044784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 xmlns:a16="http://schemas.microsoft.com/office/drawing/2014/main" id="{EDEB841C-3380-4314-A0F4-C3531E83706E}"/>
              </a:ext>
            </a:extLst>
          </p:cNvPr>
          <p:cNvSpPr>
            <a:spLocks noGrp="1" noRot="1" noChangeAspect="1" noTextEdit="1"/>
          </p:cNvSpPr>
          <p:nvPr>
            <p:ph type="sldImg"/>
          </p:nvPr>
        </p:nvSpPr>
        <p:spPr>
          <a:ln/>
        </p:spPr>
      </p:sp>
      <p:sp>
        <p:nvSpPr>
          <p:cNvPr id="75779" name="Notes Placeholder 2">
            <a:extLst>
              <a:ext uri="{FF2B5EF4-FFF2-40B4-BE49-F238E27FC236}">
                <a16:creationId xmlns="" xmlns:a16="http://schemas.microsoft.com/office/drawing/2014/main" id="{97BD6D37-EAAA-4CF9-90D5-19A8B482DDC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a:p>
        </p:txBody>
      </p:sp>
      <p:sp>
        <p:nvSpPr>
          <p:cNvPr id="75780" name="Slide Number Placeholder 3">
            <a:extLst>
              <a:ext uri="{FF2B5EF4-FFF2-40B4-BE49-F238E27FC236}">
                <a16:creationId xmlns="" xmlns:a16="http://schemas.microsoft.com/office/drawing/2014/main" id="{E5CF5ACD-78B0-4306-A837-63BBD0B15AF5}"/>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57066" indent="-291179">
              <a:defRPr>
                <a:solidFill>
                  <a:schemeClr val="tx1"/>
                </a:solidFill>
                <a:latin typeface="Garamond" panose="02020404030301010803" pitchFamily="18" charset="0"/>
              </a:defRPr>
            </a:lvl2pPr>
            <a:lvl3pPr marL="1164717" indent="-232943">
              <a:defRPr>
                <a:solidFill>
                  <a:schemeClr val="tx1"/>
                </a:solidFill>
                <a:latin typeface="Garamond" panose="02020404030301010803" pitchFamily="18" charset="0"/>
              </a:defRPr>
            </a:lvl3pPr>
            <a:lvl4pPr marL="1630604" indent="-232943">
              <a:defRPr>
                <a:solidFill>
                  <a:schemeClr val="tx1"/>
                </a:solidFill>
                <a:latin typeface="Garamond" panose="02020404030301010803" pitchFamily="18" charset="0"/>
              </a:defRPr>
            </a:lvl4pPr>
            <a:lvl5pPr marL="2096491" indent="-232943">
              <a:defRPr>
                <a:solidFill>
                  <a:schemeClr val="tx1"/>
                </a:solidFill>
                <a:latin typeface="Garamond" panose="02020404030301010803" pitchFamily="18" charset="0"/>
              </a:defRPr>
            </a:lvl5pPr>
            <a:lvl6pPr marL="2562377" indent="-232943" eaLnBrk="0" fontAlgn="base" hangingPunct="0">
              <a:spcBef>
                <a:spcPct val="0"/>
              </a:spcBef>
              <a:spcAft>
                <a:spcPct val="0"/>
              </a:spcAft>
              <a:defRPr>
                <a:solidFill>
                  <a:schemeClr val="tx1"/>
                </a:solidFill>
                <a:latin typeface="Garamond" panose="02020404030301010803" pitchFamily="18" charset="0"/>
              </a:defRPr>
            </a:lvl6pPr>
            <a:lvl7pPr marL="3028264" indent="-232943" eaLnBrk="0" fontAlgn="base" hangingPunct="0">
              <a:spcBef>
                <a:spcPct val="0"/>
              </a:spcBef>
              <a:spcAft>
                <a:spcPct val="0"/>
              </a:spcAft>
              <a:defRPr>
                <a:solidFill>
                  <a:schemeClr val="tx1"/>
                </a:solidFill>
                <a:latin typeface="Garamond" panose="02020404030301010803" pitchFamily="18" charset="0"/>
              </a:defRPr>
            </a:lvl7pPr>
            <a:lvl8pPr marL="3494151" indent="-232943" eaLnBrk="0" fontAlgn="base" hangingPunct="0">
              <a:spcBef>
                <a:spcPct val="0"/>
              </a:spcBef>
              <a:spcAft>
                <a:spcPct val="0"/>
              </a:spcAft>
              <a:defRPr>
                <a:solidFill>
                  <a:schemeClr val="tx1"/>
                </a:solidFill>
                <a:latin typeface="Garamond" panose="02020404030301010803" pitchFamily="18" charset="0"/>
              </a:defRPr>
            </a:lvl8pPr>
            <a:lvl9pPr marL="3960038" indent="-232943" eaLnBrk="0" fontAlgn="base" hangingPunct="0">
              <a:spcBef>
                <a:spcPct val="0"/>
              </a:spcBef>
              <a:spcAft>
                <a:spcPct val="0"/>
              </a:spcAft>
              <a:defRPr>
                <a:solidFill>
                  <a:schemeClr val="tx1"/>
                </a:solidFill>
                <a:latin typeface="Garamond" panose="02020404030301010803" pitchFamily="18" charset="0"/>
              </a:defRPr>
            </a:lvl9pPr>
          </a:lstStyle>
          <a:p>
            <a:fld id="{077DC286-D359-4E98-BC4C-F5C1F2695E97}" type="slidenum">
              <a:rPr lang="en-US" altLang="en-US" smtClean="0">
                <a:latin typeface="Arial" panose="020B0604020202020204" pitchFamily="34" charset="0"/>
              </a:rPr>
              <a:pPr/>
              <a:t>8</a:t>
            </a:fld>
            <a:endParaRPr lang="en-US" altLang="en-US" dirty="0">
              <a:latin typeface="Arial" panose="020B0604020202020204" pitchFamily="34" charset="0"/>
            </a:endParaRPr>
          </a:p>
        </p:txBody>
      </p:sp>
    </p:spTree>
    <p:extLst>
      <p:ext uri="{BB962C8B-B14F-4D97-AF65-F5344CB8AC3E}">
        <p14:creationId xmlns:p14="http://schemas.microsoft.com/office/powerpoint/2010/main" val="2014104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 xmlns:a16="http://schemas.microsoft.com/office/drawing/2014/main" id="{F4F0158E-93AB-442D-B6C6-D45DDE49683F}"/>
              </a:ext>
            </a:extLst>
          </p:cNvPr>
          <p:cNvSpPr>
            <a:spLocks noGrp="1" noRot="1" noChangeAspect="1" noTextEdit="1"/>
          </p:cNvSpPr>
          <p:nvPr>
            <p:ph type="sldImg"/>
          </p:nvPr>
        </p:nvSpPr>
        <p:spPr>
          <a:ln/>
        </p:spPr>
      </p:sp>
      <p:sp>
        <p:nvSpPr>
          <p:cNvPr id="79875" name="Notes Placeholder 2">
            <a:extLst>
              <a:ext uri="{FF2B5EF4-FFF2-40B4-BE49-F238E27FC236}">
                <a16:creationId xmlns="" xmlns:a16="http://schemas.microsoft.com/office/drawing/2014/main" id="{226AE135-2777-4F8C-9FD2-A01C9B59BD6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a:p>
        </p:txBody>
      </p:sp>
      <p:sp>
        <p:nvSpPr>
          <p:cNvPr id="79876" name="Slide Number Placeholder 3">
            <a:extLst>
              <a:ext uri="{FF2B5EF4-FFF2-40B4-BE49-F238E27FC236}">
                <a16:creationId xmlns="" xmlns:a16="http://schemas.microsoft.com/office/drawing/2014/main" id="{729BEE2A-5781-4A80-83B0-5CFCCB9A514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57066" indent="-291179">
              <a:defRPr>
                <a:solidFill>
                  <a:schemeClr val="tx1"/>
                </a:solidFill>
                <a:latin typeface="Garamond" panose="02020404030301010803" pitchFamily="18" charset="0"/>
              </a:defRPr>
            </a:lvl2pPr>
            <a:lvl3pPr marL="1164717" indent="-232943">
              <a:defRPr>
                <a:solidFill>
                  <a:schemeClr val="tx1"/>
                </a:solidFill>
                <a:latin typeface="Garamond" panose="02020404030301010803" pitchFamily="18" charset="0"/>
              </a:defRPr>
            </a:lvl3pPr>
            <a:lvl4pPr marL="1630604" indent="-232943">
              <a:defRPr>
                <a:solidFill>
                  <a:schemeClr val="tx1"/>
                </a:solidFill>
                <a:latin typeface="Garamond" panose="02020404030301010803" pitchFamily="18" charset="0"/>
              </a:defRPr>
            </a:lvl4pPr>
            <a:lvl5pPr marL="2096491" indent="-232943">
              <a:defRPr>
                <a:solidFill>
                  <a:schemeClr val="tx1"/>
                </a:solidFill>
                <a:latin typeface="Garamond" panose="02020404030301010803" pitchFamily="18" charset="0"/>
              </a:defRPr>
            </a:lvl5pPr>
            <a:lvl6pPr marL="2562377" indent="-232943" eaLnBrk="0" fontAlgn="base" hangingPunct="0">
              <a:spcBef>
                <a:spcPct val="0"/>
              </a:spcBef>
              <a:spcAft>
                <a:spcPct val="0"/>
              </a:spcAft>
              <a:defRPr>
                <a:solidFill>
                  <a:schemeClr val="tx1"/>
                </a:solidFill>
                <a:latin typeface="Garamond" panose="02020404030301010803" pitchFamily="18" charset="0"/>
              </a:defRPr>
            </a:lvl6pPr>
            <a:lvl7pPr marL="3028264" indent="-232943" eaLnBrk="0" fontAlgn="base" hangingPunct="0">
              <a:spcBef>
                <a:spcPct val="0"/>
              </a:spcBef>
              <a:spcAft>
                <a:spcPct val="0"/>
              </a:spcAft>
              <a:defRPr>
                <a:solidFill>
                  <a:schemeClr val="tx1"/>
                </a:solidFill>
                <a:latin typeface="Garamond" panose="02020404030301010803" pitchFamily="18" charset="0"/>
              </a:defRPr>
            </a:lvl7pPr>
            <a:lvl8pPr marL="3494151" indent="-232943" eaLnBrk="0" fontAlgn="base" hangingPunct="0">
              <a:spcBef>
                <a:spcPct val="0"/>
              </a:spcBef>
              <a:spcAft>
                <a:spcPct val="0"/>
              </a:spcAft>
              <a:defRPr>
                <a:solidFill>
                  <a:schemeClr val="tx1"/>
                </a:solidFill>
                <a:latin typeface="Garamond" panose="02020404030301010803" pitchFamily="18" charset="0"/>
              </a:defRPr>
            </a:lvl8pPr>
            <a:lvl9pPr marL="3960038" indent="-232943" eaLnBrk="0" fontAlgn="base" hangingPunct="0">
              <a:spcBef>
                <a:spcPct val="0"/>
              </a:spcBef>
              <a:spcAft>
                <a:spcPct val="0"/>
              </a:spcAft>
              <a:defRPr>
                <a:solidFill>
                  <a:schemeClr val="tx1"/>
                </a:solidFill>
                <a:latin typeface="Garamond" panose="02020404030301010803" pitchFamily="18" charset="0"/>
              </a:defRPr>
            </a:lvl9pPr>
          </a:lstStyle>
          <a:p>
            <a:fld id="{17224D8B-AF7F-4AE7-B440-3B0F8AF0F91C}" type="slidenum">
              <a:rPr lang="en-US" altLang="en-US" smtClean="0">
                <a:latin typeface="Arial" panose="020B0604020202020204" pitchFamily="34" charset="0"/>
              </a:rPr>
              <a:pPr/>
              <a:t>9</a:t>
            </a:fld>
            <a:endParaRPr lang="en-US" altLang="en-US" dirty="0">
              <a:latin typeface="Arial" panose="020B0604020202020204" pitchFamily="34" charset="0"/>
            </a:endParaRPr>
          </a:p>
        </p:txBody>
      </p:sp>
    </p:spTree>
    <p:extLst>
      <p:ext uri="{BB962C8B-B14F-4D97-AF65-F5344CB8AC3E}">
        <p14:creationId xmlns:p14="http://schemas.microsoft.com/office/powerpoint/2010/main" val="3675552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 xmlns:a16="http://schemas.microsoft.com/office/drawing/2014/main" id="{863111B3-3F5E-4B56-9420-8E7F4E46B292}"/>
              </a:ext>
            </a:extLst>
          </p:cNvPr>
          <p:cNvSpPr>
            <a:spLocks noGrp="1" noRot="1" noChangeAspect="1" noTextEdit="1"/>
          </p:cNvSpPr>
          <p:nvPr>
            <p:ph type="sldImg"/>
          </p:nvPr>
        </p:nvSpPr>
        <p:spPr>
          <a:ln/>
        </p:spPr>
      </p:sp>
      <p:sp>
        <p:nvSpPr>
          <p:cNvPr id="94211" name="Notes Placeholder 2">
            <a:extLst>
              <a:ext uri="{FF2B5EF4-FFF2-40B4-BE49-F238E27FC236}">
                <a16:creationId xmlns="" xmlns:a16="http://schemas.microsoft.com/office/drawing/2014/main" id="{59ECD86F-D93C-4A20-9F2E-4C0908FE97C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p>
        </p:txBody>
      </p:sp>
      <p:sp>
        <p:nvSpPr>
          <p:cNvPr id="94212" name="Slide Number Placeholder 3">
            <a:extLst>
              <a:ext uri="{FF2B5EF4-FFF2-40B4-BE49-F238E27FC236}">
                <a16:creationId xmlns="" xmlns:a16="http://schemas.microsoft.com/office/drawing/2014/main" id="{BD5791C9-9DC1-48E6-BE6A-BED4607D167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57066" indent="-291179">
              <a:defRPr>
                <a:solidFill>
                  <a:schemeClr val="tx1"/>
                </a:solidFill>
                <a:latin typeface="Garamond" panose="02020404030301010803" pitchFamily="18" charset="0"/>
              </a:defRPr>
            </a:lvl2pPr>
            <a:lvl3pPr marL="1164717" indent="-232943">
              <a:defRPr>
                <a:solidFill>
                  <a:schemeClr val="tx1"/>
                </a:solidFill>
                <a:latin typeface="Garamond" panose="02020404030301010803" pitchFamily="18" charset="0"/>
              </a:defRPr>
            </a:lvl3pPr>
            <a:lvl4pPr marL="1630604" indent="-232943">
              <a:defRPr>
                <a:solidFill>
                  <a:schemeClr val="tx1"/>
                </a:solidFill>
                <a:latin typeface="Garamond" panose="02020404030301010803" pitchFamily="18" charset="0"/>
              </a:defRPr>
            </a:lvl4pPr>
            <a:lvl5pPr marL="2096491" indent="-232943">
              <a:defRPr>
                <a:solidFill>
                  <a:schemeClr val="tx1"/>
                </a:solidFill>
                <a:latin typeface="Garamond" panose="02020404030301010803" pitchFamily="18" charset="0"/>
              </a:defRPr>
            </a:lvl5pPr>
            <a:lvl6pPr marL="2562377" indent="-232943" eaLnBrk="0" fontAlgn="base" hangingPunct="0">
              <a:spcBef>
                <a:spcPct val="0"/>
              </a:spcBef>
              <a:spcAft>
                <a:spcPct val="0"/>
              </a:spcAft>
              <a:defRPr>
                <a:solidFill>
                  <a:schemeClr val="tx1"/>
                </a:solidFill>
                <a:latin typeface="Garamond" panose="02020404030301010803" pitchFamily="18" charset="0"/>
              </a:defRPr>
            </a:lvl6pPr>
            <a:lvl7pPr marL="3028264" indent="-232943" eaLnBrk="0" fontAlgn="base" hangingPunct="0">
              <a:spcBef>
                <a:spcPct val="0"/>
              </a:spcBef>
              <a:spcAft>
                <a:spcPct val="0"/>
              </a:spcAft>
              <a:defRPr>
                <a:solidFill>
                  <a:schemeClr val="tx1"/>
                </a:solidFill>
                <a:latin typeface="Garamond" panose="02020404030301010803" pitchFamily="18" charset="0"/>
              </a:defRPr>
            </a:lvl7pPr>
            <a:lvl8pPr marL="3494151" indent="-232943" eaLnBrk="0" fontAlgn="base" hangingPunct="0">
              <a:spcBef>
                <a:spcPct val="0"/>
              </a:spcBef>
              <a:spcAft>
                <a:spcPct val="0"/>
              </a:spcAft>
              <a:defRPr>
                <a:solidFill>
                  <a:schemeClr val="tx1"/>
                </a:solidFill>
                <a:latin typeface="Garamond" panose="02020404030301010803" pitchFamily="18" charset="0"/>
              </a:defRPr>
            </a:lvl8pPr>
            <a:lvl9pPr marL="3960038" indent="-232943" eaLnBrk="0" fontAlgn="base" hangingPunct="0">
              <a:spcBef>
                <a:spcPct val="0"/>
              </a:spcBef>
              <a:spcAft>
                <a:spcPct val="0"/>
              </a:spcAft>
              <a:defRPr>
                <a:solidFill>
                  <a:schemeClr val="tx1"/>
                </a:solidFill>
                <a:latin typeface="Garamond" panose="02020404030301010803" pitchFamily="18" charset="0"/>
              </a:defRPr>
            </a:lvl9pPr>
          </a:lstStyle>
          <a:p>
            <a:fld id="{B32AFB5B-BBC9-4088-B163-2DE2DB8E61DB}" type="slidenum">
              <a:rPr lang="en-US" altLang="en-US" smtClean="0">
                <a:latin typeface="Arial" panose="020B0604020202020204" pitchFamily="34" charset="0"/>
              </a:rPr>
              <a:pPr/>
              <a:t>10</a:t>
            </a:fld>
            <a:endParaRPr lang="en-US" altLang="en-US">
              <a:latin typeface="Arial" panose="020B0604020202020204" pitchFamily="34" charset="0"/>
            </a:endParaRPr>
          </a:p>
        </p:txBody>
      </p:sp>
    </p:spTree>
    <p:extLst>
      <p:ext uri="{BB962C8B-B14F-4D97-AF65-F5344CB8AC3E}">
        <p14:creationId xmlns:p14="http://schemas.microsoft.com/office/powerpoint/2010/main" val="1646194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841D07BB-C308-451F-BA1F-7FD3773CDAC9}"/>
              </a:ext>
            </a:extLst>
          </p:cNvPr>
          <p:cNvPicPr>
            <a:picLocks noChangeAspect="1"/>
          </p:cNvPicPr>
          <p:nvPr userDrawn="1"/>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1611627" cy="5296395"/>
          </a:xfrm>
          <a:prstGeom prst="rect">
            <a:avLst/>
          </a:prstGeom>
        </p:spPr>
      </p:pic>
      <p:sp>
        <p:nvSpPr>
          <p:cNvPr id="2" name="Title 1"/>
          <p:cNvSpPr>
            <a:spLocks noGrp="1"/>
          </p:cNvSpPr>
          <p:nvPr>
            <p:ph type="ctrTitle"/>
          </p:nvPr>
        </p:nvSpPr>
        <p:spPr>
          <a:xfrm>
            <a:off x="914400" y="622301"/>
            <a:ext cx="10058400" cy="2593975"/>
          </a:xfrm>
        </p:spPr>
        <p:txBody>
          <a:bodyPr anchor="b"/>
          <a:lstStyle>
            <a:lvl1pPr>
              <a:defRPr sz="4800">
                <a:ln>
                  <a:noFill/>
                </a:ln>
                <a:solidFill>
                  <a:schemeClr val="tx2"/>
                </a:solidFill>
                <a:latin typeface="+mn-lt"/>
              </a:defRPr>
            </a:lvl1pPr>
          </a:lstStyle>
          <a:p>
            <a:r>
              <a:rPr lang="en-US" dirty="0"/>
              <a:t>Click to edit Master title style</a:t>
            </a:r>
          </a:p>
        </p:txBody>
      </p:sp>
      <p:sp>
        <p:nvSpPr>
          <p:cNvPr id="3" name="Subtitle 2"/>
          <p:cNvSpPr>
            <a:spLocks noGrp="1"/>
          </p:cNvSpPr>
          <p:nvPr>
            <p:ph type="subTitle" idx="1"/>
          </p:nvPr>
        </p:nvSpPr>
        <p:spPr>
          <a:xfrm>
            <a:off x="914400" y="32893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16200000">
            <a:off x="10614570" y="1566672"/>
            <a:ext cx="2438399" cy="487680"/>
          </a:xfrm>
          <a:prstGeom prst="rect">
            <a:avLst/>
          </a:prstGeom>
        </p:spPr>
        <p:txBody>
          <a:bodyPr/>
          <a:lstStyle/>
          <a:p>
            <a:fld id="{6DB9EBAE-04BD-445C-9796-831E49B97145}" type="datetime1">
              <a:rPr lang="en-US" smtClean="0"/>
              <a:t>11/11/2020</a:t>
            </a:fld>
            <a:endParaRPr lang="en-US"/>
          </a:p>
        </p:txBody>
      </p:sp>
      <p:sp>
        <p:nvSpPr>
          <p:cNvPr id="6" name="Slide Number Placeholder 5"/>
          <p:cNvSpPr>
            <a:spLocks noGrp="1"/>
          </p:cNvSpPr>
          <p:nvPr>
            <p:ph type="sldNum" sz="quarter" idx="12"/>
          </p:nvPr>
        </p:nvSpPr>
        <p:spPr>
          <a:xfrm>
            <a:off x="11683999" y="5797658"/>
            <a:ext cx="423237" cy="229253"/>
          </a:xfrm>
          <a:prstGeom prst="bracketPair">
            <a:avLst>
              <a:gd name="adj" fmla="val 17949"/>
            </a:avLst>
          </a:prstGeom>
        </p:spPr>
        <p:txBody>
          <a:bodyPr/>
          <a:lstStyle/>
          <a:p>
            <a:fld id="{13A2F5E3-5CA2-4FB0-A867-8FB589BD8A7B}" type="slidenum">
              <a:rPr lang="en-US" smtClean="0"/>
              <a:t>‹#›</a:t>
            </a:fld>
            <a:endParaRPr lang="en-US"/>
          </a:p>
        </p:txBody>
      </p:sp>
      <p:sp>
        <p:nvSpPr>
          <p:cNvPr id="12" name="Rectangle 11">
            <a:extLst>
              <a:ext uri="{FF2B5EF4-FFF2-40B4-BE49-F238E27FC236}">
                <a16:creationId xmlns="" xmlns:a16="http://schemas.microsoft.com/office/drawing/2014/main" id="{7FB9B030-8587-4B15-B7D8-819F11976C2C}"/>
              </a:ext>
            </a:extLst>
          </p:cNvPr>
          <p:cNvSpPr/>
          <p:nvPr userDrawn="1"/>
        </p:nvSpPr>
        <p:spPr>
          <a:xfrm>
            <a:off x="11613896" y="6096"/>
            <a:ext cx="584200" cy="6858000"/>
          </a:xfrm>
          <a:prstGeom prst="rect">
            <a:avLst/>
          </a:prstGeom>
          <a:solidFill>
            <a:srgbClr val="002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 xmlns:a16="http://schemas.microsoft.com/office/drawing/2014/main" id="{6842300F-6CBE-40D1-9F11-4FD7FF972B74}"/>
              </a:ext>
            </a:extLst>
          </p:cNvPr>
          <p:cNvSpPr txBox="1">
            <a:spLocks/>
          </p:cNvSpPr>
          <p:nvPr userDrawn="1"/>
        </p:nvSpPr>
        <p:spPr>
          <a:xfrm>
            <a:off x="11683016" y="6535102"/>
            <a:ext cx="423237" cy="229253"/>
          </a:xfrm>
          <a:prstGeom prst="bracketPair">
            <a:avLst>
              <a:gd name="adj" fmla="val 17949"/>
            </a:avLst>
          </a:prstGeom>
          <a:ln w="19050">
            <a:noFill/>
          </a:ln>
        </p:spPr>
        <p:txBody>
          <a:bodyPr vert="horz" lIns="0" tIns="0" rIns="0" bIns="0" rtlCol="0" anchor="ctr"/>
          <a:lstStyle>
            <a:defPPr>
              <a:defRPr lang="en-US"/>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3A2F5E3-5CA2-4FB0-A867-8FB589BD8A7B}" type="slidenum">
              <a:rPr lang="en-US" sz="1100" smtClean="0"/>
              <a:pPr/>
              <a:t>‹#›</a:t>
            </a:fld>
            <a:endParaRPr lang="en-US" sz="11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1683016" y="6535102"/>
            <a:ext cx="423237" cy="229253"/>
          </a:xfrm>
          <a:prstGeom prst="bracketPair">
            <a:avLst>
              <a:gd name="adj" fmla="val 17949"/>
            </a:avLst>
          </a:prstGeom>
        </p:spPr>
        <p:txBody>
          <a:bodyPr/>
          <a:lstStyle/>
          <a:p>
            <a:fld id="{13A2F5E3-5CA2-4FB0-A867-8FB589BD8A7B}" type="slidenum">
              <a:rPr lang="en-US" smtClean="0"/>
              <a:t>‹#›</a:t>
            </a:fld>
            <a:endParaRPr lang="en-US"/>
          </a:p>
        </p:txBody>
      </p:sp>
      <p:sp>
        <p:nvSpPr>
          <p:cNvPr id="6" name="Rectangle 5">
            <a:extLst>
              <a:ext uri="{FF2B5EF4-FFF2-40B4-BE49-F238E27FC236}">
                <a16:creationId xmlns="" xmlns:a16="http://schemas.microsoft.com/office/drawing/2014/main" id="{2990F9A7-3B8A-4D8F-934C-F30682434256}"/>
              </a:ext>
            </a:extLst>
          </p:cNvPr>
          <p:cNvSpPr/>
          <p:nvPr userDrawn="1"/>
        </p:nvSpPr>
        <p:spPr>
          <a:xfrm>
            <a:off x="8033070" y="-417"/>
            <a:ext cx="3578737" cy="338554"/>
          </a:xfrm>
          <a:prstGeom prst="rect">
            <a:avLst/>
          </a:prstGeom>
          <a:solidFill>
            <a:schemeClr val="accent2">
              <a:lumMod val="20000"/>
              <a:lumOff val="80000"/>
            </a:schemeClr>
          </a:solidFill>
        </p:spPr>
        <p:txBody>
          <a:bodyPr wrap="none">
            <a:spAutoFit/>
          </a:bodyPr>
          <a:lstStyle/>
          <a:p>
            <a:pPr>
              <a:defRPr/>
            </a:pPr>
            <a:r>
              <a:rPr lang="en-US" altLang="en-US" sz="1600" i="1" dirty="0">
                <a:solidFill>
                  <a:schemeClr val="tx1">
                    <a:lumMod val="65000"/>
                    <a:lumOff val="35000"/>
                  </a:schemeClr>
                </a:solidFill>
              </a:rPr>
              <a:t>Building Relationships Removing Barriers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AEC078A7-10D3-4270-9EB6-BD86D1AEC52A}"/>
              </a:ext>
            </a:extLst>
          </p:cNvPr>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354" y="-3132"/>
            <a:ext cx="11611627" cy="5306651"/>
          </a:xfrm>
          <a:prstGeom prst="rect">
            <a:avLst/>
          </a:prstGeom>
        </p:spPr>
      </p:pic>
      <p:sp>
        <p:nvSpPr>
          <p:cNvPr id="8" name="Rectangle 7">
            <a:extLst>
              <a:ext uri="{FF2B5EF4-FFF2-40B4-BE49-F238E27FC236}">
                <a16:creationId xmlns="" xmlns:a16="http://schemas.microsoft.com/office/drawing/2014/main" id="{DF3A64F8-6A5E-4F60-AA1A-3E9CF0BCE749}"/>
              </a:ext>
            </a:extLst>
          </p:cNvPr>
          <p:cNvSpPr/>
          <p:nvPr userDrawn="1"/>
        </p:nvSpPr>
        <p:spPr>
          <a:xfrm>
            <a:off x="3354" y="-2"/>
            <a:ext cx="11611627" cy="5303521"/>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11683016" y="6535102"/>
            <a:ext cx="423237" cy="229253"/>
          </a:xfrm>
          <a:prstGeom prst="bracketPair">
            <a:avLst>
              <a:gd name="adj" fmla="val 17949"/>
            </a:avLst>
          </a:prstGeom>
        </p:spPr>
        <p:txBody>
          <a:bodyPr/>
          <a:lstStyle/>
          <a:p>
            <a:fld id="{13A2F5E3-5CA2-4FB0-A867-8FB589BD8A7B}" type="slidenum">
              <a:rPr lang="en-US" smtClean="0"/>
              <a:t>‹#›</a:t>
            </a:fld>
            <a:endParaRPr lang="en-US"/>
          </a:p>
        </p:txBody>
      </p:sp>
      <p:sp>
        <p:nvSpPr>
          <p:cNvPr id="2" name="Title 1"/>
          <p:cNvSpPr>
            <a:spLocks noGrp="1"/>
          </p:cNvSpPr>
          <p:nvPr>
            <p:ph type="title"/>
          </p:nvPr>
        </p:nvSpPr>
        <p:spPr>
          <a:xfrm>
            <a:off x="963085" y="2184875"/>
            <a:ext cx="10212916" cy="1168400"/>
          </a:xfrm>
        </p:spPr>
        <p:txBody>
          <a:bodyPr anchor="b"/>
          <a:lstStyle>
            <a:lvl1pPr algn="l">
              <a:defRPr sz="4800" b="0" cap="all">
                <a:solidFill>
                  <a:schemeClr val="tx1">
                    <a:lumMod val="75000"/>
                    <a:lumOff val="25000"/>
                  </a:schemeClr>
                </a:solidFill>
              </a:defRPr>
            </a:lvl1pPr>
          </a:lstStyle>
          <a:p>
            <a:r>
              <a:rPr lang="en-US" dirty="0"/>
              <a:t>Click to edit Master title style</a:t>
            </a:r>
          </a:p>
        </p:txBody>
      </p:sp>
      <p:sp>
        <p:nvSpPr>
          <p:cNvPr id="3" name="Text Placeholder 2"/>
          <p:cNvSpPr>
            <a:spLocks noGrp="1"/>
          </p:cNvSpPr>
          <p:nvPr>
            <p:ph type="body" idx="1" hasCustomPrompt="1"/>
          </p:nvPr>
        </p:nvSpPr>
        <p:spPr>
          <a:xfrm>
            <a:off x="975117" y="3377731"/>
            <a:ext cx="10212916" cy="1633538"/>
          </a:xfrm>
        </p:spPr>
        <p:txBody>
          <a:bodyPr anchor="t" anchorCtr="0">
            <a:normAutofit/>
          </a:bodyPr>
          <a:lstStyle>
            <a:lvl1pPr marL="0" indent="0">
              <a:buNone/>
              <a:defRPr sz="4800" b="0">
                <a:solidFill>
                  <a:srgbClr val="2EB34D"/>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TextBox 8">
            <a:extLst>
              <a:ext uri="{FF2B5EF4-FFF2-40B4-BE49-F238E27FC236}">
                <a16:creationId xmlns="" xmlns:a16="http://schemas.microsoft.com/office/drawing/2014/main" id="{DCBC1EA7-F6D6-4DD2-B342-72FF9DF6D827}"/>
              </a:ext>
            </a:extLst>
          </p:cNvPr>
          <p:cNvSpPr txBox="1"/>
          <p:nvPr userDrawn="1"/>
        </p:nvSpPr>
        <p:spPr>
          <a:xfrm>
            <a:off x="9598827" y="6549591"/>
            <a:ext cx="2013693" cy="261610"/>
          </a:xfrm>
          <a:prstGeom prst="rect">
            <a:avLst/>
          </a:prstGeom>
          <a:noFill/>
        </p:spPr>
        <p:txBody>
          <a:bodyPr wrap="none" rtlCol="0">
            <a:spAutoFit/>
          </a:bodyPr>
          <a:lstStyle/>
          <a:p>
            <a:r>
              <a:rPr lang="en-CA" sz="1100" dirty="0">
                <a:solidFill>
                  <a:schemeClr val="tx1">
                    <a:lumMod val="85000"/>
                    <a:lumOff val="15000"/>
                  </a:schemeClr>
                </a:solidFill>
              </a:rPr>
              <a:t>Images courtesy of Pixabay.com</a:t>
            </a:r>
            <a:endParaRPr lang="en-US" sz="1100" dirty="0">
              <a:solidFill>
                <a:schemeClr val="tx1">
                  <a:lumMod val="85000"/>
                  <a:lumOff val="15000"/>
                </a:schemeClr>
              </a:solidFill>
            </a:endParaRPr>
          </a:p>
        </p:txBody>
      </p:sp>
    </p:spTree>
    <p:extLst>
      <p:ext uri="{BB962C8B-B14F-4D97-AF65-F5344CB8AC3E}">
        <p14:creationId xmlns:p14="http://schemas.microsoft.com/office/powerpoint/2010/main" val="1299004911"/>
      </p:ext>
    </p:extLst>
  </p:cSld>
  <p:clrMapOvr>
    <a:masterClrMapping/>
  </p:clrMapOvr>
  <p:extLst mod="1">
    <p:ext uri="{DCECCB84-F9BA-43D5-87BE-67443E8EF086}">
      <p15:sldGuideLst xmlns:p15="http://schemas.microsoft.com/office/powerpoint/2012/main">
        <p15:guide id="1" orient="horz" pos="3624">
          <p15:clr>
            <a:srgbClr val="FBAE40"/>
          </p15:clr>
        </p15:guide>
        <p15:guide id="2" pos="386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38138"/>
            <a:ext cx="10160000" cy="1143000"/>
          </a:xfrm>
        </p:spPr>
        <p:txBody>
          <a:bodyPr/>
          <a:lstStyle/>
          <a:p>
            <a:r>
              <a:rPr lang="en-US" dirty="0"/>
              <a:t>Click to edit Master title style</a:t>
            </a:r>
          </a:p>
        </p:txBody>
      </p:sp>
      <p:sp>
        <p:nvSpPr>
          <p:cNvPr id="3" name="Content Placeholder 2"/>
          <p:cNvSpPr>
            <a:spLocks noGrp="1"/>
          </p:cNvSpPr>
          <p:nvPr>
            <p:ph idx="1"/>
          </p:nvPr>
        </p:nvSpPr>
        <p:spPr>
          <a:xfrm>
            <a:off x="609600" y="1770380"/>
            <a:ext cx="10160000" cy="3594100"/>
          </a:xfrm>
        </p:spPr>
        <p:txBody>
          <a:bodyPr/>
          <a:lstStyle>
            <a:lvl1pPr>
              <a:buClr>
                <a:srgbClr val="2E2B71"/>
              </a:buClr>
              <a:defRPr sz="3200"/>
            </a:lvl1pPr>
            <a:lvl2pPr>
              <a:defRPr sz="2800"/>
            </a:lvl2pPr>
            <a:lvl3pPr>
              <a:defRPr sz="2800"/>
            </a:lvl3pPr>
            <a:lvl4pPr>
              <a:defRPr sz="24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683016" y="6535102"/>
            <a:ext cx="423237" cy="229253"/>
          </a:xfrm>
          <a:prstGeom prst="bracketPair">
            <a:avLst>
              <a:gd name="adj" fmla="val 17949"/>
            </a:avLst>
          </a:prstGeom>
        </p:spPr>
        <p:txBody>
          <a:bodyPr/>
          <a:lstStyle/>
          <a:p>
            <a:fld id="{13A2F5E3-5CA2-4FB0-A867-8FB589BD8A7B}" type="slidenum">
              <a:rPr lang="en-US" smtClean="0"/>
              <a:t>‹#›</a:t>
            </a:fld>
            <a:endParaRPr lang="en-US"/>
          </a:p>
        </p:txBody>
      </p:sp>
    </p:spTree>
    <p:extLst>
      <p:ext uri="{BB962C8B-B14F-4D97-AF65-F5344CB8AC3E}">
        <p14:creationId xmlns:p14="http://schemas.microsoft.com/office/powerpoint/2010/main" val="1135612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AEC078A7-10D3-4270-9EB6-BD86D1AEC52A}"/>
              </a:ext>
            </a:extLst>
          </p:cNvPr>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354" y="-3132"/>
            <a:ext cx="11611627" cy="5306651"/>
          </a:xfrm>
          <a:prstGeom prst="rect">
            <a:avLst/>
          </a:prstGeom>
        </p:spPr>
      </p:pic>
      <p:sp>
        <p:nvSpPr>
          <p:cNvPr id="8" name="Rectangle 7">
            <a:extLst>
              <a:ext uri="{FF2B5EF4-FFF2-40B4-BE49-F238E27FC236}">
                <a16:creationId xmlns="" xmlns:a16="http://schemas.microsoft.com/office/drawing/2014/main" id="{DF3A64F8-6A5E-4F60-AA1A-3E9CF0BCE749}"/>
              </a:ext>
            </a:extLst>
          </p:cNvPr>
          <p:cNvSpPr/>
          <p:nvPr userDrawn="1"/>
        </p:nvSpPr>
        <p:spPr>
          <a:xfrm>
            <a:off x="3354" y="-2"/>
            <a:ext cx="11611627" cy="5303521"/>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11683016" y="6535102"/>
            <a:ext cx="423237" cy="229253"/>
          </a:xfrm>
          <a:prstGeom prst="bracketPair">
            <a:avLst>
              <a:gd name="adj" fmla="val 17949"/>
            </a:avLst>
          </a:prstGeom>
        </p:spPr>
        <p:txBody>
          <a:bodyPr/>
          <a:lstStyle/>
          <a:p>
            <a:fld id="{13A2F5E3-5CA2-4FB0-A867-8FB589BD8A7B}" type="slidenum">
              <a:rPr lang="en-US" smtClean="0"/>
              <a:t>‹#›</a:t>
            </a:fld>
            <a:endParaRPr lang="en-US"/>
          </a:p>
        </p:txBody>
      </p:sp>
      <p:sp>
        <p:nvSpPr>
          <p:cNvPr id="2" name="Title 1"/>
          <p:cNvSpPr>
            <a:spLocks noGrp="1"/>
          </p:cNvSpPr>
          <p:nvPr>
            <p:ph type="title"/>
          </p:nvPr>
        </p:nvSpPr>
        <p:spPr>
          <a:xfrm>
            <a:off x="963085" y="2184875"/>
            <a:ext cx="10212916" cy="1168400"/>
          </a:xfrm>
        </p:spPr>
        <p:txBody>
          <a:bodyPr anchor="b"/>
          <a:lstStyle>
            <a:lvl1pPr algn="l">
              <a:defRPr sz="4800" b="0" cap="all">
                <a:solidFill>
                  <a:schemeClr val="tx1">
                    <a:lumMod val="75000"/>
                    <a:lumOff val="25000"/>
                  </a:schemeClr>
                </a:solidFill>
                <a:latin typeface="+mn-lt"/>
              </a:defRPr>
            </a:lvl1pPr>
          </a:lstStyle>
          <a:p>
            <a:r>
              <a:rPr lang="en-US" dirty="0"/>
              <a:t>Click to edit Master title style</a:t>
            </a:r>
          </a:p>
        </p:txBody>
      </p:sp>
      <p:sp>
        <p:nvSpPr>
          <p:cNvPr id="3" name="Text Placeholder 2"/>
          <p:cNvSpPr>
            <a:spLocks noGrp="1"/>
          </p:cNvSpPr>
          <p:nvPr>
            <p:ph type="body" idx="1" hasCustomPrompt="1"/>
          </p:nvPr>
        </p:nvSpPr>
        <p:spPr>
          <a:xfrm>
            <a:off x="975117" y="3377731"/>
            <a:ext cx="10212916" cy="1633538"/>
          </a:xfrm>
        </p:spPr>
        <p:txBody>
          <a:bodyPr anchor="t" anchorCtr="0">
            <a:normAutofit/>
          </a:bodyPr>
          <a:lstStyle>
            <a:lvl1pPr marL="0" indent="0">
              <a:buNone/>
              <a:defRPr sz="4800" b="0">
                <a:solidFill>
                  <a:srgbClr val="2EB34D"/>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cSld>
  <p:clrMapOvr>
    <a:masterClrMapping/>
  </p:clrMapOvr>
  <p:extLst mod="1">
    <p:ext uri="{DCECCB84-F9BA-43D5-87BE-67443E8EF086}">
      <p15:sldGuideLst xmlns:p15="http://schemas.microsoft.com/office/powerpoint/2012/main">
        <p15:guide id="1" orient="horz" pos="3624"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12738"/>
            <a:ext cx="101600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700222"/>
            <a:ext cx="4876800" cy="639762"/>
          </a:xfrm>
        </p:spPr>
        <p:txBody>
          <a:bodyPr anchor="b">
            <a:noAutofit/>
          </a:bodyPr>
          <a:lstStyle>
            <a:lvl1pPr marL="0" indent="0" algn="ctr">
              <a:buNone/>
              <a:defRPr sz="2800" b="1">
                <a:solidFill>
                  <a:srgbClr val="2E2B7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339984"/>
            <a:ext cx="4876800" cy="3326890"/>
          </a:xfrm>
        </p:spPr>
        <p:txBody>
          <a:bodyPr/>
          <a:lstStyle>
            <a:lvl1pPr>
              <a:buClr>
                <a:srgbClr val="2E2B71"/>
              </a:buCl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892800" y="1700222"/>
            <a:ext cx="4876800" cy="639762"/>
          </a:xfrm>
        </p:spPr>
        <p:txBody>
          <a:bodyPr anchor="b">
            <a:noAutofit/>
          </a:bodyPr>
          <a:lstStyle>
            <a:lvl1pPr marL="0" indent="0" algn="ctr">
              <a:buNone/>
              <a:defRPr sz="2800" b="1">
                <a:solidFill>
                  <a:srgbClr val="2E2B7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92800" y="2339984"/>
            <a:ext cx="4876800" cy="3326890"/>
          </a:xfr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11683016" y="6535102"/>
            <a:ext cx="423237" cy="229253"/>
          </a:xfrm>
          <a:prstGeom prst="bracketPair">
            <a:avLst>
              <a:gd name="adj" fmla="val 17949"/>
            </a:avLst>
          </a:prstGeom>
        </p:spPr>
        <p:txBody>
          <a:bodyPr/>
          <a:lstStyle/>
          <a:p>
            <a:fld id="{13A2F5E3-5CA2-4FB0-A867-8FB589BD8A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11683016" y="6535102"/>
            <a:ext cx="423237" cy="229253"/>
          </a:xfrm>
          <a:prstGeom prst="bracketPair">
            <a:avLst>
              <a:gd name="adj" fmla="val 17949"/>
            </a:avLst>
          </a:prstGeom>
        </p:spPr>
        <p:txBody>
          <a:bodyPr/>
          <a:lstStyle/>
          <a:p>
            <a:fld id="{13A2F5E3-5CA2-4FB0-A867-8FB589BD8A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1232078"/>
            <a:ext cx="6852706" cy="594626"/>
          </a:xfrm>
        </p:spPr>
        <p:txBody>
          <a:bodyPr anchor="b"/>
          <a:lstStyle>
            <a:lvl1pPr algn="l">
              <a:defRPr sz="4000" b="1">
                <a:ln>
                  <a:noFill/>
                </a:ln>
                <a:solidFill>
                  <a:schemeClr val="tx1">
                    <a:lumMod val="85000"/>
                    <a:lumOff val="15000"/>
                  </a:schemeClr>
                </a:solidFill>
              </a:defRPr>
            </a:lvl1pPr>
          </a:lstStyle>
          <a:p>
            <a:r>
              <a:rPr lang="en-US" dirty="0"/>
              <a:t>Click to edit Master title style</a:t>
            </a:r>
          </a:p>
        </p:txBody>
      </p:sp>
      <p:sp>
        <p:nvSpPr>
          <p:cNvPr id="4" name="Text Placeholder 3"/>
          <p:cNvSpPr>
            <a:spLocks noGrp="1"/>
          </p:cNvSpPr>
          <p:nvPr>
            <p:ph type="body" sz="half" idx="2" hasCustomPrompt="1"/>
          </p:nvPr>
        </p:nvSpPr>
        <p:spPr>
          <a:xfrm>
            <a:off x="402336" y="1832800"/>
            <a:ext cx="6852706" cy="612648"/>
          </a:xfrm>
        </p:spPr>
        <p:txBody>
          <a:bodyPr>
            <a:noAutofit/>
          </a:bodyPr>
          <a:lstStyle>
            <a:lvl1pPr marL="0" indent="0" algn="l">
              <a:buNone/>
              <a:defRPr sz="28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Slide Number Placeholder 8"/>
          <p:cNvSpPr>
            <a:spLocks noGrp="1"/>
          </p:cNvSpPr>
          <p:nvPr>
            <p:ph type="sldNum" sz="quarter" idx="11"/>
          </p:nvPr>
        </p:nvSpPr>
        <p:spPr>
          <a:xfrm>
            <a:off x="11683016" y="6535102"/>
            <a:ext cx="423237" cy="229253"/>
          </a:xfrm>
          <a:prstGeom prst="bracketPair">
            <a:avLst>
              <a:gd name="adj" fmla="val 17949"/>
            </a:avLst>
          </a:prstGeom>
        </p:spPr>
        <p:txBody>
          <a:bodyPr/>
          <a:lstStyle/>
          <a:p>
            <a:fld id="{13A2F5E3-5CA2-4FB0-A867-8FB589BD8A7B}" type="slidenum">
              <a:rPr lang="en-US" smtClean="0"/>
              <a:t>‹#›</a:t>
            </a:fld>
            <a:endParaRPr lang="en-US"/>
          </a:p>
        </p:txBody>
      </p:sp>
      <p:pic>
        <p:nvPicPr>
          <p:cNvPr id="12" name="Picture 11" descr="A picture containing wall, yellow, indoor, floor&#10;&#10;Description generated with very high confidence">
            <a:extLst>
              <a:ext uri="{FF2B5EF4-FFF2-40B4-BE49-F238E27FC236}">
                <a16:creationId xmlns="" xmlns:a16="http://schemas.microsoft.com/office/drawing/2014/main" id="{22ED123E-80FA-461C-AEF1-090CC4758D94}"/>
              </a:ext>
            </a:extLst>
          </p:cNvPr>
          <p:cNvPicPr>
            <a:picLocks noChangeAspect="1"/>
          </p:cNvPicPr>
          <p:nvPr userDrawn="1"/>
        </p:nvPicPr>
        <p:blipFill rotWithShape="1">
          <a:blip r:embed="rId2">
            <a:duotone>
              <a:prstClr val="black"/>
              <a:schemeClr val="accent5">
                <a:tint val="45000"/>
                <a:satMod val="400000"/>
              </a:schemeClr>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t="6227" r="20797" b="16974"/>
          <a:stretch/>
        </p:blipFill>
        <p:spPr>
          <a:xfrm>
            <a:off x="1" y="0"/>
            <a:ext cx="11612880" cy="5754299"/>
          </a:xfrm>
          <a:prstGeom prst="rect">
            <a:avLst/>
          </a:prstGeom>
        </p:spPr>
      </p:pic>
      <p:sp>
        <p:nvSpPr>
          <p:cNvPr id="13" name="Rectangle 12">
            <a:extLst>
              <a:ext uri="{FF2B5EF4-FFF2-40B4-BE49-F238E27FC236}">
                <a16:creationId xmlns="" xmlns:a16="http://schemas.microsoft.com/office/drawing/2014/main" id="{55705C73-3531-461A-A302-E409C6D2AE53}"/>
              </a:ext>
            </a:extLst>
          </p:cNvPr>
          <p:cNvSpPr/>
          <p:nvPr userDrawn="1"/>
        </p:nvSpPr>
        <p:spPr>
          <a:xfrm>
            <a:off x="-3" y="-9522"/>
            <a:ext cx="11610474" cy="5763127"/>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pic>
        <p:nvPicPr>
          <p:cNvPr id="13" name="Picture 12" descr="A picture containing wall, yellow, indoor, floor&#10;&#10;Description generated with very high confidence">
            <a:extLst>
              <a:ext uri="{FF2B5EF4-FFF2-40B4-BE49-F238E27FC236}">
                <a16:creationId xmlns="" xmlns:a16="http://schemas.microsoft.com/office/drawing/2014/main" id="{993C1A2F-EAB3-422C-903A-0D375EE06152}"/>
              </a:ext>
            </a:extLst>
          </p:cNvPr>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t="6227" r="20797" b="16974"/>
          <a:stretch/>
        </p:blipFill>
        <p:spPr>
          <a:xfrm>
            <a:off x="1" y="0"/>
            <a:ext cx="11612880" cy="5754299"/>
          </a:xfrm>
          <a:prstGeom prst="rect">
            <a:avLst/>
          </a:prstGeom>
        </p:spPr>
      </p:pic>
      <p:sp>
        <p:nvSpPr>
          <p:cNvPr id="9" name="Slide Number Placeholder 8"/>
          <p:cNvSpPr>
            <a:spLocks noGrp="1"/>
          </p:cNvSpPr>
          <p:nvPr>
            <p:ph type="sldNum" sz="quarter" idx="11"/>
          </p:nvPr>
        </p:nvSpPr>
        <p:spPr>
          <a:xfrm>
            <a:off x="11683016" y="6535102"/>
            <a:ext cx="423237" cy="229253"/>
          </a:xfrm>
          <a:prstGeom prst="bracketPair">
            <a:avLst>
              <a:gd name="adj" fmla="val 17949"/>
            </a:avLst>
          </a:prstGeom>
        </p:spPr>
        <p:txBody>
          <a:bodyPr/>
          <a:lstStyle/>
          <a:p>
            <a:fld id="{13A2F5E3-5CA2-4FB0-A867-8FB589BD8A7B}" type="slidenum">
              <a:rPr lang="en-US" smtClean="0"/>
              <a:t>‹#›</a:t>
            </a:fld>
            <a:endParaRPr lang="en-US"/>
          </a:p>
        </p:txBody>
      </p:sp>
      <p:sp>
        <p:nvSpPr>
          <p:cNvPr id="17" name="Rectangle 16">
            <a:extLst>
              <a:ext uri="{FF2B5EF4-FFF2-40B4-BE49-F238E27FC236}">
                <a16:creationId xmlns="" xmlns:a16="http://schemas.microsoft.com/office/drawing/2014/main" id="{8B0E830C-4C6C-4302-B063-B28233F3B011}"/>
              </a:ext>
            </a:extLst>
          </p:cNvPr>
          <p:cNvSpPr/>
          <p:nvPr userDrawn="1"/>
        </p:nvSpPr>
        <p:spPr>
          <a:xfrm>
            <a:off x="-9600" y="-10680"/>
            <a:ext cx="11610474" cy="5763127"/>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 xmlns:a16="http://schemas.microsoft.com/office/drawing/2014/main" id="{28F52DA6-7938-4A82-9DE3-F11A78114DE7}"/>
              </a:ext>
            </a:extLst>
          </p:cNvPr>
          <p:cNvSpPr/>
          <p:nvPr userDrawn="1"/>
        </p:nvSpPr>
        <p:spPr>
          <a:xfrm>
            <a:off x="8033070" y="-417"/>
            <a:ext cx="3578737" cy="338554"/>
          </a:xfrm>
          <a:prstGeom prst="rect">
            <a:avLst/>
          </a:prstGeom>
          <a:solidFill>
            <a:schemeClr val="accent2">
              <a:lumMod val="20000"/>
              <a:lumOff val="80000"/>
            </a:schemeClr>
          </a:solidFill>
        </p:spPr>
        <p:txBody>
          <a:bodyPr wrap="none">
            <a:spAutoFit/>
          </a:bodyPr>
          <a:lstStyle/>
          <a:p>
            <a:pPr>
              <a:defRPr/>
            </a:pPr>
            <a:r>
              <a:rPr lang="en-US" altLang="en-US" sz="1600" i="1" dirty="0">
                <a:solidFill>
                  <a:schemeClr val="tx1">
                    <a:lumMod val="65000"/>
                    <a:lumOff val="35000"/>
                  </a:schemeClr>
                </a:solidFill>
              </a:rPr>
              <a:t>Building Relationships Removing Barriers</a:t>
            </a:r>
          </a:p>
        </p:txBody>
      </p:sp>
      <p:sp>
        <p:nvSpPr>
          <p:cNvPr id="2" name="Title 1"/>
          <p:cNvSpPr>
            <a:spLocks noGrp="1"/>
          </p:cNvSpPr>
          <p:nvPr>
            <p:ph type="title"/>
          </p:nvPr>
        </p:nvSpPr>
        <p:spPr>
          <a:xfrm>
            <a:off x="402336" y="2027716"/>
            <a:ext cx="6852706" cy="594626"/>
          </a:xfrm>
        </p:spPr>
        <p:txBody>
          <a:bodyPr anchor="b"/>
          <a:lstStyle>
            <a:lvl1pPr algn="l">
              <a:defRPr sz="4000" b="1">
                <a:ln>
                  <a:noFill/>
                </a:ln>
                <a:solidFill>
                  <a:schemeClr val="tx1">
                    <a:lumMod val="85000"/>
                    <a:lumOff val="15000"/>
                  </a:schemeClr>
                </a:solidFill>
              </a:defRPr>
            </a:lvl1pPr>
          </a:lstStyle>
          <a:p>
            <a:r>
              <a:rPr lang="en-US" dirty="0"/>
              <a:t>Click to edit Master title style</a:t>
            </a:r>
          </a:p>
        </p:txBody>
      </p:sp>
      <p:sp>
        <p:nvSpPr>
          <p:cNvPr id="4" name="Text Placeholder 3"/>
          <p:cNvSpPr>
            <a:spLocks noGrp="1"/>
          </p:cNvSpPr>
          <p:nvPr>
            <p:ph type="body" sz="half" idx="2" hasCustomPrompt="1"/>
          </p:nvPr>
        </p:nvSpPr>
        <p:spPr>
          <a:xfrm>
            <a:off x="402336" y="2628438"/>
            <a:ext cx="6852706" cy="612648"/>
          </a:xfrm>
        </p:spPr>
        <p:txBody>
          <a:bodyPr>
            <a:noAutofit/>
          </a:bodyPr>
          <a:lstStyle>
            <a:lvl1pPr marL="0" indent="0" algn="l">
              <a:buNone/>
              <a:defRPr sz="32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4037998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338138"/>
            <a:ext cx="10980329" cy="1143000"/>
          </a:xfrm>
        </p:spPr>
        <p:txBody>
          <a:bodyPr/>
          <a:lstStyle/>
          <a:p>
            <a:r>
              <a:rPr lang="en-US"/>
              <a:t>Click to edit Master title style</a:t>
            </a:r>
          </a:p>
        </p:txBody>
      </p:sp>
      <p:sp>
        <p:nvSpPr>
          <p:cNvPr id="5" name="Slide Number Placeholder 4"/>
          <p:cNvSpPr>
            <a:spLocks noGrp="1"/>
          </p:cNvSpPr>
          <p:nvPr>
            <p:ph type="sldNum" sz="quarter" idx="12"/>
          </p:nvPr>
        </p:nvSpPr>
        <p:spPr>
          <a:xfrm>
            <a:off x="11683016" y="6535102"/>
            <a:ext cx="423237" cy="229253"/>
          </a:xfrm>
          <a:prstGeom prst="bracketPair">
            <a:avLst>
              <a:gd name="adj" fmla="val 17949"/>
            </a:avLst>
          </a:prstGeom>
        </p:spPr>
        <p:txBody>
          <a:bodyPr/>
          <a:lstStyle/>
          <a:p>
            <a:fld id="{13A2F5E3-5CA2-4FB0-A867-8FB589BD8A7B}" type="slidenum">
              <a:rPr lang="en-US" smtClean="0"/>
              <a:t>‹#›</a:t>
            </a:fld>
            <a:endParaRPr lang="en-US"/>
          </a:p>
        </p:txBody>
      </p:sp>
      <p:sp>
        <p:nvSpPr>
          <p:cNvPr id="6" name="Rectangle 5">
            <a:extLst>
              <a:ext uri="{FF2B5EF4-FFF2-40B4-BE49-F238E27FC236}">
                <a16:creationId xmlns="" xmlns:a16="http://schemas.microsoft.com/office/drawing/2014/main" id="{8D5F8147-9030-4599-88D6-9689CADF1CCF}"/>
              </a:ext>
            </a:extLst>
          </p:cNvPr>
          <p:cNvSpPr/>
          <p:nvPr userDrawn="1"/>
        </p:nvSpPr>
        <p:spPr>
          <a:xfrm>
            <a:off x="8033070" y="-417"/>
            <a:ext cx="3578737" cy="338554"/>
          </a:xfrm>
          <a:prstGeom prst="rect">
            <a:avLst/>
          </a:prstGeom>
          <a:solidFill>
            <a:schemeClr val="accent2">
              <a:lumMod val="20000"/>
              <a:lumOff val="80000"/>
            </a:schemeClr>
          </a:solidFill>
        </p:spPr>
        <p:txBody>
          <a:bodyPr wrap="none">
            <a:spAutoFit/>
          </a:bodyPr>
          <a:lstStyle/>
          <a:p>
            <a:pPr>
              <a:defRPr/>
            </a:pPr>
            <a:r>
              <a:rPr lang="en-US" altLang="en-US" sz="1600" i="1" dirty="0">
                <a:solidFill>
                  <a:schemeClr val="tx1">
                    <a:lumMod val="65000"/>
                    <a:lumOff val="35000"/>
                  </a:schemeClr>
                </a:solidFill>
              </a:rPr>
              <a:t>Building Relationships Removing Barriers</a:t>
            </a:r>
          </a:p>
        </p:txBody>
      </p:sp>
    </p:spTree>
    <p:extLst>
      <p:ext uri="{BB962C8B-B14F-4D97-AF65-F5344CB8AC3E}">
        <p14:creationId xmlns:p14="http://schemas.microsoft.com/office/powerpoint/2010/main" val="2732003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599" y="338138"/>
            <a:ext cx="10980329" cy="1143000"/>
          </a:xfrm>
        </p:spPr>
        <p:txBody>
          <a:bodyPr/>
          <a:lstStyle/>
          <a:p>
            <a:r>
              <a:rPr lang="en-US" dirty="0"/>
              <a:t>Click to edit Master title style</a:t>
            </a:r>
          </a:p>
        </p:txBody>
      </p:sp>
      <p:sp>
        <p:nvSpPr>
          <p:cNvPr id="3" name="Content Placeholder 2"/>
          <p:cNvSpPr>
            <a:spLocks noGrp="1"/>
          </p:cNvSpPr>
          <p:nvPr>
            <p:ph idx="1"/>
          </p:nvPr>
        </p:nvSpPr>
        <p:spPr>
          <a:xfrm>
            <a:off x="609600" y="1770380"/>
            <a:ext cx="10160000" cy="3594100"/>
          </a:xfrm>
        </p:spPr>
        <p:txBody>
          <a:bodyPr/>
          <a:lstStyle>
            <a:lvl1pPr>
              <a:spcBef>
                <a:spcPts val="600"/>
              </a:spcBef>
              <a:defRPr sz="2800"/>
            </a:lvl1pPr>
            <a:lvl2pPr>
              <a:spcBef>
                <a:spcPts val="600"/>
              </a:spcBef>
              <a:defRPr sz="2400"/>
            </a:lvl2pPr>
            <a:lvl3pPr>
              <a:spcBef>
                <a:spcPts val="600"/>
              </a:spcBef>
              <a:defRPr sz="2400"/>
            </a:lvl3pPr>
            <a:lvl4pPr>
              <a:spcBef>
                <a:spcPts val="600"/>
              </a:spcBef>
              <a:defRPr sz="2000"/>
            </a:lvl4pPr>
            <a:lvl5pPr>
              <a:spcBef>
                <a:spcPts val="600"/>
              </a:spcBef>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683016" y="6535102"/>
            <a:ext cx="423237" cy="229253"/>
          </a:xfrm>
          <a:prstGeom prst="bracketPair">
            <a:avLst>
              <a:gd name="adj" fmla="val 17949"/>
            </a:avLst>
          </a:prstGeom>
        </p:spPr>
        <p:txBody>
          <a:bodyPr/>
          <a:lstStyle/>
          <a:p>
            <a:fld id="{13A2F5E3-5CA2-4FB0-A867-8FB589BD8A7B}" type="slidenum">
              <a:rPr lang="en-US" smtClean="0"/>
              <a:t>‹#›</a:t>
            </a:fld>
            <a:endParaRPr lang="en-US"/>
          </a:p>
        </p:txBody>
      </p:sp>
      <p:sp>
        <p:nvSpPr>
          <p:cNvPr id="8" name="Rectangle 7">
            <a:extLst>
              <a:ext uri="{FF2B5EF4-FFF2-40B4-BE49-F238E27FC236}">
                <a16:creationId xmlns="" xmlns:a16="http://schemas.microsoft.com/office/drawing/2014/main" id="{C50CA5A7-A9C2-4871-9B69-D1786D5188AC}"/>
              </a:ext>
            </a:extLst>
          </p:cNvPr>
          <p:cNvSpPr/>
          <p:nvPr userDrawn="1"/>
        </p:nvSpPr>
        <p:spPr>
          <a:xfrm>
            <a:off x="8033070" y="-417"/>
            <a:ext cx="3578737" cy="338554"/>
          </a:xfrm>
          <a:prstGeom prst="rect">
            <a:avLst/>
          </a:prstGeom>
          <a:solidFill>
            <a:schemeClr val="accent2">
              <a:lumMod val="20000"/>
              <a:lumOff val="80000"/>
            </a:schemeClr>
          </a:solidFill>
        </p:spPr>
        <p:txBody>
          <a:bodyPr wrap="none">
            <a:spAutoFit/>
          </a:bodyPr>
          <a:lstStyle/>
          <a:p>
            <a:pPr>
              <a:defRPr/>
            </a:pPr>
            <a:r>
              <a:rPr lang="en-US" altLang="en-US" sz="1600" i="1" dirty="0">
                <a:solidFill>
                  <a:schemeClr val="tx1">
                    <a:lumMod val="65000"/>
                    <a:lumOff val="35000"/>
                  </a:schemeClr>
                </a:solidFill>
              </a:rPr>
              <a:t>Building Relationships Removing Barriers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1"/>
            </a:gs>
            <a:gs pos="73000">
              <a:schemeClr val="bg1"/>
            </a:gs>
            <a:gs pos="98000">
              <a:srgbClr val="E4E4E4"/>
            </a:gs>
          </a:gsLst>
          <a:lin ang="162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38138"/>
            <a:ext cx="1016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770380"/>
            <a:ext cx="10160000" cy="3594100"/>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11607800" y="0"/>
            <a:ext cx="584200" cy="6858000"/>
          </a:xfrm>
          <a:prstGeom prst="rect">
            <a:avLst/>
          </a:prstGeom>
          <a:solidFill>
            <a:srgbClr val="002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683016" y="6535102"/>
            <a:ext cx="423237" cy="229253"/>
          </a:xfrm>
          <a:prstGeom prst="bracketPair">
            <a:avLst>
              <a:gd name="adj" fmla="val 17949"/>
            </a:avLst>
          </a:prstGeom>
          <a:ln w="19050">
            <a:noFill/>
          </a:ln>
        </p:spPr>
        <p:txBody>
          <a:bodyPr vert="horz" lIns="0" tIns="0" rIns="0" bIns="0" rtlCol="0" anchor="ctr"/>
          <a:lstStyle>
            <a:lvl1pPr algn="ctr">
              <a:defRPr sz="1100">
                <a:solidFill>
                  <a:srgbClr val="FFFFFF"/>
                </a:solidFill>
              </a:defRPr>
            </a:lvl1pPr>
          </a:lstStyle>
          <a:p>
            <a:fld id="{13A2F5E3-5CA2-4FB0-A867-8FB589BD8A7B}" type="slidenum">
              <a:rPr lang="en-US" smtClean="0"/>
              <a:pPr/>
              <a:t>‹#›</a:t>
            </a:fld>
            <a:endParaRPr lang="en-US" dirty="0"/>
          </a:p>
        </p:txBody>
      </p:sp>
      <p:pic>
        <p:nvPicPr>
          <p:cNvPr id="10" name="Picture 9">
            <a:extLst>
              <a:ext uri="{FF2B5EF4-FFF2-40B4-BE49-F238E27FC236}">
                <a16:creationId xmlns="" xmlns:a16="http://schemas.microsoft.com/office/drawing/2014/main" id="{4567E151-F2F4-4CE9-ABB9-B4D3325808A4}"/>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25970" y="6432163"/>
            <a:ext cx="1404000" cy="361031"/>
          </a:xfrm>
          <a:prstGeom prst="rect">
            <a:avLst/>
          </a:prstGeom>
        </p:spPr>
      </p:pic>
    </p:spTree>
  </p:cSld>
  <p:clrMap bg1="lt1" tx1="dk1" bg2="lt2" tx2="dk2" accent1="accent1" accent2="accent2" accent3="accent3" accent4="accent4" accent5="accent5" accent6="accent6" hlink="hlink" folHlink="folHlink"/>
  <p:sldLayoutIdLst>
    <p:sldLayoutId id="2147483805" r:id="rId1"/>
    <p:sldLayoutId id="2147483817" r:id="rId2"/>
    <p:sldLayoutId id="2147483807" r:id="rId3"/>
    <p:sldLayoutId id="2147483809" r:id="rId4"/>
    <p:sldLayoutId id="2147483810" r:id="rId5"/>
    <p:sldLayoutId id="2147483813" r:id="rId6"/>
    <p:sldLayoutId id="2147483816" r:id="rId7"/>
    <p:sldLayoutId id="2147483818" r:id="rId8"/>
    <p:sldLayoutId id="2147483806" r:id="rId9"/>
    <p:sldLayoutId id="2147483811" r:id="rId10"/>
    <p:sldLayoutId id="2147483819" r:id="rId11"/>
  </p:sldLayoutIdLst>
  <p:hf hdr="0" ftr="0" dt="0"/>
  <p:txStyles>
    <p:titleStyle>
      <a:lvl1pPr algn="l" defTabSz="914400" rtl="0" eaLnBrk="1" latinLnBrk="0" hangingPunct="1">
        <a:spcBef>
          <a:spcPct val="0"/>
        </a:spcBef>
        <a:buNone/>
        <a:defRPr sz="4000" kern="1200" cap="none" spc="-100" baseline="0">
          <a:ln>
            <a:noFill/>
          </a:ln>
          <a:solidFill>
            <a:srgbClr val="2E2B71"/>
          </a:solidFill>
          <a:effectLst/>
          <a:latin typeface="Kefa"/>
          <a:ea typeface="+mj-ea"/>
          <a:cs typeface="Kefa"/>
        </a:defRPr>
      </a:lvl1pPr>
    </p:titleStyle>
    <p:bodyStyle>
      <a:lvl1pPr marL="342900" indent="-228600" algn="l" defTabSz="914400" rtl="0" eaLnBrk="1" latinLnBrk="0" hangingPunct="1">
        <a:spcBef>
          <a:spcPts val="800"/>
        </a:spcBef>
        <a:buClr>
          <a:srgbClr val="2E2B71"/>
        </a:buClr>
        <a:buFont typeface="Arial"/>
        <a:buChar char="•"/>
        <a:defRPr sz="2400" b="0" i="0" kern="1200">
          <a:solidFill>
            <a:schemeClr val="tx1"/>
          </a:solidFill>
          <a:latin typeface="+mn-lt"/>
          <a:ea typeface="+mn-ea"/>
          <a:cs typeface="Helvetica"/>
        </a:defRPr>
      </a:lvl1pPr>
      <a:lvl2pPr marL="640080" indent="-228600" algn="l" defTabSz="914400" rtl="0" eaLnBrk="1" latinLnBrk="0" hangingPunct="1">
        <a:spcBef>
          <a:spcPts val="600"/>
        </a:spcBef>
        <a:buClr>
          <a:srgbClr val="2EB34D"/>
        </a:buClr>
        <a:buFont typeface="Arial"/>
        <a:buChar char="•"/>
        <a:defRPr sz="2400" b="0" i="0" kern="1200">
          <a:solidFill>
            <a:schemeClr val="tx1"/>
          </a:solidFill>
          <a:latin typeface="+mn-lt"/>
          <a:ea typeface="+mn-ea"/>
          <a:cs typeface="Helvetica"/>
        </a:defRPr>
      </a:lvl2pPr>
      <a:lvl3pPr marL="1005840" indent="-228600" algn="l" defTabSz="914400" rtl="0" eaLnBrk="1" latinLnBrk="0" hangingPunct="1">
        <a:spcBef>
          <a:spcPts val="600"/>
        </a:spcBef>
        <a:buClr>
          <a:schemeClr val="accent3"/>
        </a:buClr>
        <a:buFont typeface="Arial"/>
        <a:buChar char="•"/>
        <a:defRPr sz="2000" b="0" i="0" kern="1200">
          <a:solidFill>
            <a:schemeClr val="tx1"/>
          </a:solidFill>
          <a:latin typeface="+mn-lt"/>
          <a:ea typeface="+mn-ea"/>
          <a:cs typeface="Helvetica"/>
        </a:defRPr>
      </a:lvl3pPr>
      <a:lvl4pPr marL="1280160" indent="-228600" algn="l" defTabSz="914400" rtl="0" eaLnBrk="1" latinLnBrk="0" hangingPunct="1">
        <a:spcBef>
          <a:spcPts val="600"/>
        </a:spcBef>
        <a:buClr>
          <a:schemeClr val="accent4"/>
        </a:buClr>
        <a:buFont typeface="Arial"/>
        <a:buChar char="•"/>
        <a:defRPr sz="1800" b="0" i="0" kern="1200">
          <a:solidFill>
            <a:schemeClr val="tx1"/>
          </a:solidFill>
          <a:latin typeface="+mn-lt"/>
          <a:ea typeface="+mn-ea"/>
          <a:cs typeface="Helvetica"/>
        </a:defRPr>
      </a:lvl4pPr>
      <a:lvl5pPr marL="1554480" indent="-228600" algn="l" defTabSz="914400" rtl="0" eaLnBrk="1" latinLnBrk="0" hangingPunct="1">
        <a:spcBef>
          <a:spcPts val="600"/>
        </a:spcBef>
        <a:buClr>
          <a:schemeClr val="accent5"/>
        </a:buClr>
        <a:buFont typeface="Arial"/>
        <a:buChar char="•"/>
        <a:defRPr sz="1600" b="0" i="0" kern="1200" baseline="0">
          <a:solidFill>
            <a:schemeClr val="tx1"/>
          </a:solidFill>
          <a:latin typeface="+mn-lt"/>
          <a:ea typeface="+mn-ea"/>
          <a:cs typeface="Helvetica"/>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 xmlns:a16="http://schemas.microsoft.com/office/drawing/2014/main" id="{B3177A6E-824F-41A6-B08D-A6CBADE57C91}"/>
              </a:ext>
            </a:extLst>
          </p:cNvPr>
          <p:cNvSpPr>
            <a:spLocks noGrp="1" noChangeArrowheads="1"/>
          </p:cNvSpPr>
          <p:nvPr>
            <p:ph type="subTitle" idx="1"/>
          </p:nvPr>
        </p:nvSpPr>
        <p:spPr>
          <a:xfrm>
            <a:off x="2895739" y="5374341"/>
            <a:ext cx="8615680" cy="1448626"/>
          </a:xfrm>
        </p:spPr>
        <p:txBody>
          <a:bodyPr>
            <a:normAutofit/>
          </a:bodyPr>
          <a:lstStyle/>
          <a:p>
            <a:pPr algn="r" eaLnBrk="1" hangingPunct="1">
              <a:defRPr/>
            </a:pPr>
            <a:r>
              <a:rPr lang="en-US" altLang="en-US" b="1" dirty="0">
                <a:solidFill>
                  <a:srgbClr val="26358B"/>
                </a:solidFill>
              </a:rPr>
              <a:t>Viki Scott</a:t>
            </a:r>
            <a:endParaRPr lang="en-CA" altLang="en-US" b="1" dirty="0">
              <a:solidFill>
                <a:srgbClr val="26358B"/>
              </a:solidFill>
            </a:endParaRPr>
          </a:p>
          <a:p>
            <a:pPr algn="r" eaLnBrk="1" hangingPunct="1">
              <a:defRPr/>
            </a:pPr>
            <a:endParaRPr lang="en-US" altLang="en-US" b="1" dirty="0">
              <a:solidFill>
                <a:srgbClr val="26358B"/>
              </a:solidFill>
            </a:endParaRPr>
          </a:p>
          <a:p>
            <a:pPr algn="r" eaLnBrk="1" hangingPunct="1">
              <a:defRPr/>
            </a:pPr>
            <a:r>
              <a:rPr lang="en-US" altLang="en-US" sz="1000" b="1" dirty="0">
                <a:solidFill>
                  <a:srgbClr val="26358B"/>
                </a:solidFill>
              </a:rPr>
              <a:t/>
            </a:r>
            <a:br>
              <a:rPr lang="en-US" altLang="en-US" sz="1000" b="1" dirty="0">
                <a:solidFill>
                  <a:srgbClr val="26358B"/>
                </a:solidFill>
              </a:rPr>
            </a:br>
            <a:r>
              <a:rPr lang="en-US" altLang="en-US" b="1" dirty="0" smtClean="0">
                <a:solidFill>
                  <a:srgbClr val="26358B"/>
                </a:solidFill>
              </a:rPr>
              <a:t>November 2020</a:t>
            </a:r>
            <a:endParaRPr lang="en-US" altLang="en-US" b="1" dirty="0">
              <a:solidFill>
                <a:srgbClr val="26358B"/>
              </a:solidFill>
            </a:endParaRPr>
          </a:p>
        </p:txBody>
      </p:sp>
      <p:pic>
        <p:nvPicPr>
          <p:cNvPr id="3" name="Picture 2" descr="Scott &amp; Associates Inc. Logo">
            <a:extLst>
              <a:ext uri="{FF2B5EF4-FFF2-40B4-BE49-F238E27FC236}">
                <a16:creationId xmlns="" xmlns:a16="http://schemas.microsoft.com/office/drawing/2014/main" id="{A7E2FB4A-FC3D-4D08-8202-375ADD7CFC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77819" y="5810951"/>
            <a:ext cx="2133600" cy="548640"/>
          </a:xfrm>
          <a:prstGeom prst="rect">
            <a:avLst/>
          </a:prstGeom>
        </p:spPr>
      </p:pic>
      <p:sp>
        <p:nvSpPr>
          <p:cNvPr id="2050" name="Rectangle 2">
            <a:extLst>
              <a:ext uri="{FF2B5EF4-FFF2-40B4-BE49-F238E27FC236}">
                <a16:creationId xmlns="" xmlns:a16="http://schemas.microsoft.com/office/drawing/2014/main" id="{BCE7F2EC-5F41-4D88-9119-17E8FA34FBE0}"/>
              </a:ext>
            </a:extLst>
          </p:cNvPr>
          <p:cNvSpPr>
            <a:spLocks noGrp="1" noChangeArrowheads="1"/>
          </p:cNvSpPr>
          <p:nvPr>
            <p:ph type="ctrTitle"/>
          </p:nvPr>
        </p:nvSpPr>
        <p:spPr>
          <a:xfrm>
            <a:off x="864302" y="1688511"/>
            <a:ext cx="10647117" cy="2593975"/>
          </a:xfrm>
        </p:spPr>
        <p:txBody>
          <a:bodyPr/>
          <a:lstStyle/>
          <a:p>
            <a:pPr eaLnBrk="1" hangingPunct="1">
              <a:defRPr/>
            </a:pPr>
            <a:r>
              <a:rPr lang="en-US" altLang="en-US" sz="4800" b="1" dirty="0">
                <a:solidFill>
                  <a:schemeClr val="tx1">
                    <a:lumMod val="85000"/>
                    <a:lumOff val="15000"/>
                  </a:schemeClr>
                </a:solidFill>
                <a:latin typeface="+mn-lt"/>
              </a:rPr>
              <a:t>Managing </a:t>
            </a:r>
            <a:r>
              <a:rPr lang="en-US" altLang="en-US" sz="4800" b="1" dirty="0" smtClean="0">
                <a:solidFill>
                  <a:schemeClr val="tx1">
                    <a:lumMod val="85000"/>
                    <a:lumOff val="15000"/>
                  </a:schemeClr>
                </a:solidFill>
                <a:latin typeface="+mn-lt"/>
              </a:rPr>
              <a:t>Physical </a:t>
            </a:r>
            <a:r>
              <a:rPr lang="en-US" altLang="en-US" sz="4800" b="1" dirty="0">
                <a:solidFill>
                  <a:schemeClr val="tx1">
                    <a:lumMod val="85000"/>
                    <a:lumOff val="15000"/>
                  </a:schemeClr>
                </a:solidFill>
                <a:latin typeface="+mn-lt"/>
              </a:rPr>
              <a:t>and Psychological Disabilities </a:t>
            </a:r>
            <a:r>
              <a:rPr lang="en-US" altLang="en-US" sz="4800" b="1" dirty="0" smtClean="0">
                <a:solidFill>
                  <a:schemeClr val="tx1">
                    <a:lumMod val="85000"/>
                    <a:lumOff val="15000"/>
                  </a:schemeClr>
                </a:solidFill>
                <a:latin typeface="+mn-lt"/>
              </a:rPr>
              <a:t>in a Unionized Environment</a:t>
            </a:r>
            <a:br>
              <a:rPr lang="en-US" altLang="en-US" sz="4800" b="1" dirty="0" smtClean="0">
                <a:solidFill>
                  <a:schemeClr val="tx1">
                    <a:lumMod val="85000"/>
                    <a:lumOff val="15000"/>
                  </a:schemeClr>
                </a:solidFill>
                <a:latin typeface="+mn-lt"/>
              </a:rPr>
            </a:br>
            <a:r>
              <a:rPr lang="en-US" altLang="en-US" sz="4800" b="1" dirty="0" smtClean="0">
                <a:solidFill>
                  <a:schemeClr val="tx1">
                    <a:lumMod val="85000"/>
                    <a:lumOff val="15000"/>
                  </a:schemeClr>
                </a:solidFill>
                <a:latin typeface="+mn-lt"/>
              </a:rPr>
              <a:t>A Workplace Model</a:t>
            </a:r>
            <a:endParaRPr lang="en-US" altLang="en-US" sz="4800" b="1" dirty="0">
              <a:solidFill>
                <a:schemeClr val="tx1">
                  <a:lumMod val="85000"/>
                  <a:lumOff val="15000"/>
                </a:schemeClr>
              </a:solidFill>
              <a:latin typeface="+mn-lt"/>
            </a:endParaRPr>
          </a:p>
        </p:txBody>
      </p:sp>
    </p:spTree>
    <p:extLst>
      <p:ext uri="{BB962C8B-B14F-4D97-AF65-F5344CB8AC3E}">
        <p14:creationId xmlns:p14="http://schemas.microsoft.com/office/powerpoint/2010/main" val="3615204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A8E61B26-888B-4789-88F8-BBEF41FB4235}"/>
              </a:ext>
            </a:extLst>
          </p:cNvPr>
          <p:cNvSpPr>
            <a:spLocks noGrp="1"/>
          </p:cNvSpPr>
          <p:nvPr>
            <p:ph type="sldNum" sz="quarter" idx="12"/>
          </p:nvPr>
        </p:nvSpPr>
        <p:spPr/>
        <p:txBody>
          <a:bodyPr/>
          <a:lstStyle/>
          <a:p>
            <a:fld id="{13A2F5E3-5CA2-4FB0-A867-8FB589BD8A7B}" type="slidenum">
              <a:rPr lang="en-US" smtClean="0"/>
              <a:t>10</a:t>
            </a:fld>
            <a:endParaRPr lang="en-US"/>
          </a:p>
        </p:txBody>
      </p:sp>
      <p:sp>
        <p:nvSpPr>
          <p:cNvPr id="806915" name="Rectangle 3">
            <a:extLst>
              <a:ext uri="{FF2B5EF4-FFF2-40B4-BE49-F238E27FC236}">
                <a16:creationId xmlns="" xmlns:a16="http://schemas.microsoft.com/office/drawing/2014/main" id="{60C4A5B2-A11D-45ED-AECA-A5A397D5A0A4}"/>
              </a:ext>
            </a:extLst>
          </p:cNvPr>
          <p:cNvSpPr>
            <a:spLocks noGrp="1" noChangeArrowheads="1"/>
          </p:cNvSpPr>
          <p:nvPr>
            <p:ph idx="1"/>
          </p:nvPr>
        </p:nvSpPr>
        <p:spPr/>
        <p:txBody>
          <a:bodyPr/>
          <a:lstStyle/>
          <a:p>
            <a:pPr eaLnBrk="1" hangingPunct="1">
              <a:defRPr/>
            </a:pPr>
            <a:r>
              <a:rPr lang="en-US" altLang="en-US" sz="3200" dirty="0"/>
              <a:t>Universal Models </a:t>
            </a:r>
            <a:r>
              <a:rPr lang="en-US" altLang="en-US" sz="3200" dirty="0" smtClean="0"/>
              <a:t>e.g. </a:t>
            </a:r>
            <a:r>
              <a:rPr lang="en-US" altLang="en-US" sz="3200" dirty="0"/>
              <a:t>International Labour Organization; National Institute for Disability Management and Research; and the Health Canada Corporate Health Model</a:t>
            </a:r>
          </a:p>
          <a:p>
            <a:pPr eaLnBrk="1" hangingPunct="1">
              <a:defRPr/>
            </a:pPr>
            <a:r>
              <a:rPr lang="en-US" altLang="en-US" sz="3200" dirty="0"/>
              <a:t>Broader Public Sector </a:t>
            </a:r>
            <a:r>
              <a:rPr lang="en-US" altLang="en-US" sz="3200" dirty="0" smtClean="0"/>
              <a:t>e.g. </a:t>
            </a:r>
            <a:r>
              <a:rPr lang="en-US" altLang="en-US" sz="3200" dirty="0"/>
              <a:t>OPSEU, CUPE</a:t>
            </a:r>
          </a:p>
          <a:p>
            <a:pPr eaLnBrk="1" hangingPunct="1">
              <a:defRPr/>
            </a:pPr>
            <a:r>
              <a:rPr lang="en-US" altLang="en-US" sz="3200" dirty="0"/>
              <a:t>Other Jurisdictions </a:t>
            </a:r>
            <a:r>
              <a:rPr lang="en-US" altLang="en-US" sz="3200" dirty="0" smtClean="0"/>
              <a:t>e.g. </a:t>
            </a:r>
            <a:r>
              <a:rPr lang="en-US" altLang="en-US" sz="3200" dirty="0"/>
              <a:t>British Columbia and Alberta</a:t>
            </a:r>
          </a:p>
          <a:p>
            <a:pPr eaLnBrk="1" hangingPunct="1">
              <a:defRPr/>
            </a:pPr>
            <a:r>
              <a:rPr lang="en-US" altLang="en-US" sz="3200" dirty="0"/>
              <a:t>Private Sector </a:t>
            </a:r>
            <a:r>
              <a:rPr lang="en-US" altLang="en-US" sz="3200" dirty="0" smtClean="0"/>
              <a:t>e.g. </a:t>
            </a:r>
            <a:r>
              <a:rPr lang="en-US" altLang="en-US" sz="3200" dirty="0"/>
              <a:t>Steelworkers, CAW, Foresters</a:t>
            </a:r>
          </a:p>
        </p:txBody>
      </p:sp>
      <p:sp>
        <p:nvSpPr>
          <p:cNvPr id="806914" name="Rectangle 2">
            <a:extLst>
              <a:ext uri="{FF2B5EF4-FFF2-40B4-BE49-F238E27FC236}">
                <a16:creationId xmlns="" xmlns:a16="http://schemas.microsoft.com/office/drawing/2014/main" id="{0FE8FFF5-1B44-47DA-94CE-028D5362AD26}"/>
              </a:ext>
            </a:extLst>
          </p:cNvPr>
          <p:cNvSpPr>
            <a:spLocks noGrp="1" noChangeArrowheads="1"/>
          </p:cNvSpPr>
          <p:nvPr>
            <p:ph type="title"/>
          </p:nvPr>
        </p:nvSpPr>
        <p:spPr/>
        <p:txBody>
          <a:bodyPr/>
          <a:lstStyle/>
          <a:p>
            <a:pPr eaLnBrk="1" hangingPunct="1">
              <a:defRPr/>
            </a:pPr>
            <a:r>
              <a:rPr lang="en-US" altLang="en-US" dirty="0"/>
              <a:t>Benchmarking Comparators</a:t>
            </a:r>
          </a:p>
        </p:txBody>
      </p:sp>
    </p:spTree>
    <p:extLst>
      <p:ext uri="{BB962C8B-B14F-4D97-AF65-F5344CB8AC3E}">
        <p14:creationId xmlns:p14="http://schemas.microsoft.com/office/powerpoint/2010/main" val="3568454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00A6714A-FC43-4120-9EAD-F1DB32621000}"/>
              </a:ext>
            </a:extLst>
          </p:cNvPr>
          <p:cNvSpPr>
            <a:spLocks noGrp="1"/>
          </p:cNvSpPr>
          <p:nvPr>
            <p:ph type="sldNum" sz="quarter" idx="11"/>
          </p:nvPr>
        </p:nvSpPr>
        <p:spPr/>
        <p:txBody>
          <a:bodyPr/>
          <a:lstStyle/>
          <a:p>
            <a:fld id="{13A2F5E3-5CA2-4FB0-A867-8FB589BD8A7B}" type="slidenum">
              <a:rPr lang="en-US" smtClean="0"/>
              <a:t>11</a:t>
            </a:fld>
            <a:endParaRPr lang="en-US"/>
          </a:p>
        </p:txBody>
      </p:sp>
      <p:sp>
        <p:nvSpPr>
          <p:cNvPr id="33795" name="Rectangle 4">
            <a:extLst>
              <a:ext uri="{FF2B5EF4-FFF2-40B4-BE49-F238E27FC236}">
                <a16:creationId xmlns="" xmlns:a16="http://schemas.microsoft.com/office/drawing/2014/main" id="{EEF555DF-97EE-4F7A-B463-B8E96383C3C0}"/>
              </a:ext>
            </a:extLst>
          </p:cNvPr>
          <p:cNvSpPr>
            <a:spLocks noGrp="1" noChangeArrowheads="1"/>
          </p:cNvSpPr>
          <p:nvPr>
            <p:ph type="title"/>
          </p:nvPr>
        </p:nvSpPr>
        <p:spPr/>
        <p:txBody>
          <a:bodyPr/>
          <a:lstStyle/>
          <a:p>
            <a:pPr eaLnBrk="1" hangingPunct="1">
              <a:defRPr/>
            </a:pPr>
            <a:r>
              <a:rPr lang="en-US" altLang="en-US" dirty="0" smtClean="0">
                <a:latin typeface="+mn-lt"/>
              </a:rPr>
              <a:t>The “Model”</a:t>
            </a:r>
            <a:endParaRPr lang="en-US" altLang="en-US" dirty="0">
              <a:latin typeface="+mn-lt"/>
            </a:endParaRPr>
          </a:p>
        </p:txBody>
      </p:sp>
    </p:spTree>
    <p:extLst>
      <p:ext uri="{BB962C8B-B14F-4D97-AF65-F5344CB8AC3E}">
        <p14:creationId xmlns:p14="http://schemas.microsoft.com/office/powerpoint/2010/main" val="2112447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34AE13AF-E4C3-46C0-AA53-A80E49B195F2}"/>
              </a:ext>
            </a:extLst>
          </p:cNvPr>
          <p:cNvSpPr>
            <a:spLocks noGrp="1"/>
          </p:cNvSpPr>
          <p:nvPr>
            <p:ph type="sldNum" sz="quarter" idx="12"/>
          </p:nvPr>
        </p:nvSpPr>
        <p:spPr/>
        <p:txBody>
          <a:bodyPr/>
          <a:lstStyle/>
          <a:p>
            <a:fld id="{13A2F5E3-5CA2-4FB0-A867-8FB589BD8A7B}" type="slidenum">
              <a:rPr lang="en-US" smtClean="0"/>
              <a:t>12</a:t>
            </a:fld>
            <a:endParaRPr lang="en-US"/>
          </a:p>
        </p:txBody>
      </p:sp>
      <p:sp>
        <p:nvSpPr>
          <p:cNvPr id="123907" name="Rectangle 3">
            <a:extLst>
              <a:ext uri="{FF2B5EF4-FFF2-40B4-BE49-F238E27FC236}">
                <a16:creationId xmlns="" xmlns:a16="http://schemas.microsoft.com/office/drawing/2014/main" id="{6C2B2862-8ABA-467B-9211-0D0D817D221B}"/>
              </a:ext>
            </a:extLst>
          </p:cNvPr>
          <p:cNvSpPr>
            <a:spLocks noGrp="1" noChangeArrowheads="1"/>
          </p:cNvSpPr>
          <p:nvPr>
            <p:ph idx="1"/>
          </p:nvPr>
        </p:nvSpPr>
        <p:spPr/>
        <p:txBody>
          <a:bodyPr/>
          <a:lstStyle/>
          <a:p>
            <a:pPr marL="228600">
              <a:defRPr/>
            </a:pPr>
            <a:r>
              <a:rPr lang="en-US" altLang="en-US" dirty="0"/>
              <a:t>Utilize an interest based decision-making approach.</a:t>
            </a:r>
          </a:p>
          <a:p>
            <a:pPr marL="228600">
              <a:defRPr/>
            </a:pPr>
            <a:r>
              <a:rPr lang="en-US" altLang="en-US" dirty="0"/>
              <a:t>Employee may choose to have representation at any stage of the plan development and implementation process.</a:t>
            </a:r>
          </a:p>
          <a:p>
            <a:pPr marL="228600">
              <a:defRPr/>
            </a:pPr>
            <a:r>
              <a:rPr lang="en-US" altLang="en-US" dirty="0"/>
              <a:t>Ensure Confidentiality at all stages of the process.</a:t>
            </a:r>
          </a:p>
          <a:p>
            <a:pPr marL="228600">
              <a:defRPr/>
            </a:pPr>
            <a:r>
              <a:rPr lang="en-US" altLang="en-US" dirty="0"/>
              <a:t>Collaborative based (employer/union/employee).</a:t>
            </a:r>
          </a:p>
          <a:p>
            <a:pPr marL="228600">
              <a:defRPr/>
            </a:pPr>
            <a:r>
              <a:rPr lang="en-US" altLang="en-US" b="1" i="1" dirty="0"/>
              <a:t>Occupational Health and Safety </a:t>
            </a:r>
            <a:r>
              <a:rPr lang="en-US" altLang="en-US" dirty="0"/>
              <a:t>must not be waived.</a:t>
            </a:r>
          </a:p>
        </p:txBody>
      </p:sp>
      <p:sp>
        <p:nvSpPr>
          <p:cNvPr id="123906" name="Rectangle 2">
            <a:extLst>
              <a:ext uri="{FF2B5EF4-FFF2-40B4-BE49-F238E27FC236}">
                <a16:creationId xmlns="" xmlns:a16="http://schemas.microsoft.com/office/drawing/2014/main" id="{7CC0F797-2DB8-435A-B59F-49DFBBE059A3}"/>
              </a:ext>
            </a:extLst>
          </p:cNvPr>
          <p:cNvSpPr>
            <a:spLocks noGrp="1" noChangeArrowheads="1"/>
          </p:cNvSpPr>
          <p:nvPr>
            <p:ph type="title"/>
          </p:nvPr>
        </p:nvSpPr>
        <p:spPr/>
        <p:txBody>
          <a:bodyPr anchorCtr="0"/>
          <a:lstStyle/>
          <a:p>
            <a:pPr eaLnBrk="1" hangingPunct="1">
              <a:defRPr/>
            </a:pPr>
            <a:r>
              <a:rPr lang="en-US" altLang="en-US" dirty="0"/>
              <a:t>Guiding Principles for Early and Safe Return to Work and Workplace Accommodation Plans</a:t>
            </a:r>
          </a:p>
        </p:txBody>
      </p:sp>
    </p:spTree>
    <p:extLst>
      <p:ext uri="{BB962C8B-B14F-4D97-AF65-F5344CB8AC3E}">
        <p14:creationId xmlns:p14="http://schemas.microsoft.com/office/powerpoint/2010/main" val="1453454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059FCFD1-F665-4E51-8665-92E9A18D0E08}"/>
              </a:ext>
            </a:extLst>
          </p:cNvPr>
          <p:cNvSpPr>
            <a:spLocks noGrp="1"/>
          </p:cNvSpPr>
          <p:nvPr>
            <p:ph type="sldNum" sz="quarter" idx="12"/>
          </p:nvPr>
        </p:nvSpPr>
        <p:spPr/>
        <p:txBody>
          <a:bodyPr/>
          <a:lstStyle/>
          <a:p>
            <a:fld id="{13A2F5E3-5CA2-4FB0-A867-8FB589BD8A7B}" type="slidenum">
              <a:rPr lang="en-US" smtClean="0"/>
              <a:t>13</a:t>
            </a:fld>
            <a:endParaRPr lang="en-US"/>
          </a:p>
        </p:txBody>
      </p:sp>
      <p:sp>
        <p:nvSpPr>
          <p:cNvPr id="12" name="Freeform: Shape 11">
            <a:extLst>
              <a:ext uri="{FF2B5EF4-FFF2-40B4-BE49-F238E27FC236}">
                <a16:creationId xmlns="" xmlns:a16="http://schemas.microsoft.com/office/drawing/2014/main" id="{B2B8BC5C-AE1A-4936-A903-24394FAA047A}"/>
              </a:ext>
            </a:extLst>
          </p:cNvPr>
          <p:cNvSpPr/>
          <p:nvPr/>
        </p:nvSpPr>
        <p:spPr>
          <a:xfrm>
            <a:off x="5510453" y="2955363"/>
            <a:ext cx="2322099" cy="1615609"/>
          </a:xfrm>
          <a:custGeom>
            <a:avLst/>
            <a:gdLst>
              <a:gd name="connsiteX0" fmla="*/ 0 w 2322099"/>
              <a:gd name="connsiteY0" fmla="*/ 807805 h 1615609"/>
              <a:gd name="connsiteX1" fmla="*/ 1161050 w 2322099"/>
              <a:gd name="connsiteY1" fmla="*/ 0 h 1615609"/>
              <a:gd name="connsiteX2" fmla="*/ 2322100 w 2322099"/>
              <a:gd name="connsiteY2" fmla="*/ 807805 h 1615609"/>
              <a:gd name="connsiteX3" fmla="*/ 1161050 w 2322099"/>
              <a:gd name="connsiteY3" fmla="*/ 1615610 h 1615609"/>
              <a:gd name="connsiteX4" fmla="*/ 0 w 2322099"/>
              <a:gd name="connsiteY4" fmla="*/ 807805 h 1615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2099" h="1615609">
                <a:moveTo>
                  <a:pt x="0" y="807805"/>
                </a:moveTo>
                <a:cubicBezTo>
                  <a:pt x="0" y="361667"/>
                  <a:pt x="519820" y="0"/>
                  <a:pt x="1161050" y="0"/>
                </a:cubicBezTo>
                <a:cubicBezTo>
                  <a:pt x="1802280" y="0"/>
                  <a:pt x="2322100" y="361667"/>
                  <a:pt x="2322100" y="807805"/>
                </a:cubicBezTo>
                <a:cubicBezTo>
                  <a:pt x="2322100" y="1253943"/>
                  <a:pt x="1802280" y="1615610"/>
                  <a:pt x="1161050" y="1615610"/>
                </a:cubicBezTo>
                <a:cubicBezTo>
                  <a:pt x="519820" y="1615610"/>
                  <a:pt x="0" y="1253943"/>
                  <a:pt x="0" y="807805"/>
                </a:cubicBezTo>
                <a:close/>
              </a:path>
            </a:pathLst>
          </a:custGeom>
          <a:solidFill>
            <a:schemeClr val="accent4"/>
          </a:solidFill>
        </p:spPr>
        <p:style>
          <a:lnRef idx="2">
            <a:schemeClr val="lt1">
              <a:hueOff val="0"/>
              <a:satOff val="0"/>
              <a:lumOff val="0"/>
              <a:alphaOff val="0"/>
            </a:schemeClr>
          </a:lnRef>
          <a:fillRef idx="1">
            <a:scrgbClr r="0" g="0" b="0"/>
          </a:fillRef>
          <a:effectRef idx="0">
            <a:schemeClr val="accent1">
              <a:shade val="80000"/>
              <a:hueOff val="0"/>
              <a:satOff val="0"/>
              <a:lumOff val="0"/>
              <a:alphaOff val="0"/>
            </a:schemeClr>
          </a:effectRef>
          <a:fontRef idx="minor">
            <a:schemeClr val="lt1"/>
          </a:fontRef>
        </p:style>
        <p:txBody>
          <a:bodyPr spcFirstLastPara="0" vert="horz" wrap="square" lIns="369274" tIns="265810" rIns="369274" bIns="265810" numCol="1" spcCol="1270" anchor="ctr" anchorCtr="0">
            <a:noAutofit/>
          </a:bodyPr>
          <a:lstStyle/>
          <a:p>
            <a:pPr marL="0" lvl="0" indent="0" algn="ctr" defTabSz="1022350">
              <a:lnSpc>
                <a:spcPct val="90000"/>
              </a:lnSpc>
              <a:spcBef>
                <a:spcPct val="0"/>
              </a:spcBef>
              <a:spcAft>
                <a:spcPct val="35000"/>
              </a:spcAft>
              <a:buNone/>
            </a:pPr>
            <a:r>
              <a:rPr lang="en-CA" sz="2300" b="1" kern="1200" dirty="0"/>
              <a:t>WORKPLACE COMMITTEE</a:t>
            </a:r>
            <a:endParaRPr lang="en-US" sz="2300" b="1" kern="1200" dirty="0"/>
          </a:p>
        </p:txBody>
      </p:sp>
      <p:grpSp>
        <p:nvGrpSpPr>
          <p:cNvPr id="17" name="Group 16">
            <a:extLst>
              <a:ext uri="{FF2B5EF4-FFF2-40B4-BE49-F238E27FC236}">
                <a16:creationId xmlns="" xmlns:a16="http://schemas.microsoft.com/office/drawing/2014/main" id="{F098ADB9-6592-4DE6-A8DD-63549710FC35}"/>
              </a:ext>
            </a:extLst>
          </p:cNvPr>
          <p:cNvGrpSpPr/>
          <p:nvPr/>
        </p:nvGrpSpPr>
        <p:grpSpPr>
          <a:xfrm>
            <a:off x="176448" y="1482257"/>
            <a:ext cx="10204492" cy="4561821"/>
            <a:chOff x="176448" y="1482257"/>
            <a:chExt cx="10204492" cy="4561821"/>
          </a:xfrm>
        </p:grpSpPr>
        <p:sp>
          <p:nvSpPr>
            <p:cNvPr id="8" name="Block Arc 7">
              <a:extLst>
                <a:ext uri="{FF2B5EF4-FFF2-40B4-BE49-F238E27FC236}">
                  <a16:creationId xmlns="" xmlns:a16="http://schemas.microsoft.com/office/drawing/2014/main" id="{D852A3BB-B81A-4824-AFA4-59F42F425304}"/>
                </a:ext>
              </a:extLst>
            </p:cNvPr>
            <p:cNvSpPr/>
            <p:nvPr/>
          </p:nvSpPr>
          <p:spPr>
            <a:xfrm>
              <a:off x="4006478" y="1746457"/>
              <a:ext cx="3512321" cy="3512321"/>
            </a:xfrm>
            <a:prstGeom prst="blockArc">
              <a:avLst>
                <a:gd name="adj1" fmla="val 10365160"/>
                <a:gd name="adj2" fmla="val 18119564"/>
                <a:gd name="adj3" fmla="val 4637"/>
              </a:avLst>
            </a:prstGeom>
          </p:spPr>
          <p:style>
            <a:lnRef idx="0">
              <a:schemeClr val="accent1">
                <a:shade val="90000"/>
                <a:hueOff val="530942"/>
                <a:satOff val="-60115"/>
                <a:lumOff val="37526"/>
                <a:alphaOff val="0"/>
              </a:schemeClr>
            </a:lnRef>
            <a:fillRef idx="1">
              <a:schemeClr val="accent1">
                <a:shade val="90000"/>
                <a:hueOff val="530942"/>
                <a:satOff val="-60115"/>
                <a:lumOff val="37526"/>
                <a:alphaOff val="0"/>
              </a:schemeClr>
            </a:fillRef>
            <a:effectRef idx="0">
              <a:schemeClr val="accent1">
                <a:shade val="90000"/>
                <a:hueOff val="530942"/>
                <a:satOff val="-60115"/>
                <a:lumOff val="37526"/>
                <a:alphaOff val="0"/>
              </a:schemeClr>
            </a:effectRef>
            <a:fontRef idx="minor">
              <a:schemeClr val="lt1"/>
            </a:fontRef>
          </p:style>
        </p:sp>
        <p:sp>
          <p:nvSpPr>
            <p:cNvPr id="9" name="Block Arc 8">
              <a:extLst>
                <a:ext uri="{FF2B5EF4-FFF2-40B4-BE49-F238E27FC236}">
                  <a16:creationId xmlns="" xmlns:a16="http://schemas.microsoft.com/office/drawing/2014/main" id="{3A7E2950-5C6C-48B3-8FD6-1C1EE6AA7921}"/>
                </a:ext>
              </a:extLst>
            </p:cNvPr>
            <p:cNvSpPr/>
            <p:nvPr/>
          </p:nvSpPr>
          <p:spPr>
            <a:xfrm>
              <a:off x="3991127" y="2277261"/>
              <a:ext cx="3512321" cy="3512321"/>
            </a:xfrm>
            <a:prstGeom prst="blockArc">
              <a:avLst>
                <a:gd name="adj1" fmla="val 3444042"/>
                <a:gd name="adj2" fmla="val 11433627"/>
                <a:gd name="adj3" fmla="val 4637"/>
              </a:avLst>
            </a:prstGeom>
          </p:spPr>
          <p:style>
            <a:lnRef idx="0">
              <a:schemeClr val="accent1">
                <a:shade val="90000"/>
                <a:hueOff val="353961"/>
                <a:satOff val="-40077"/>
                <a:lumOff val="25017"/>
                <a:alphaOff val="0"/>
              </a:schemeClr>
            </a:lnRef>
            <a:fillRef idx="1">
              <a:schemeClr val="accent1">
                <a:shade val="90000"/>
                <a:hueOff val="353961"/>
                <a:satOff val="-40077"/>
                <a:lumOff val="25017"/>
                <a:alphaOff val="0"/>
              </a:schemeClr>
            </a:fillRef>
            <a:effectRef idx="0">
              <a:schemeClr val="accent1">
                <a:shade val="90000"/>
                <a:hueOff val="353961"/>
                <a:satOff val="-40077"/>
                <a:lumOff val="25017"/>
                <a:alphaOff val="0"/>
              </a:schemeClr>
            </a:effectRef>
            <a:fontRef idx="minor">
              <a:schemeClr val="lt1"/>
            </a:fontRef>
          </p:style>
        </p:sp>
        <p:sp>
          <p:nvSpPr>
            <p:cNvPr id="10" name="Block Arc 9">
              <a:extLst>
                <a:ext uri="{FF2B5EF4-FFF2-40B4-BE49-F238E27FC236}">
                  <a16:creationId xmlns="" xmlns:a16="http://schemas.microsoft.com/office/drawing/2014/main" id="{3380E40C-F70B-4D1B-91DA-0A7BD31AD5C2}"/>
                </a:ext>
              </a:extLst>
            </p:cNvPr>
            <p:cNvSpPr/>
            <p:nvPr/>
          </p:nvSpPr>
          <p:spPr>
            <a:xfrm>
              <a:off x="5788448" y="2245822"/>
              <a:ext cx="3512321" cy="3512321"/>
            </a:xfrm>
            <a:prstGeom prst="blockArc">
              <a:avLst>
                <a:gd name="adj1" fmla="val 21005898"/>
                <a:gd name="adj2" fmla="val 7235703"/>
                <a:gd name="adj3" fmla="val 4637"/>
              </a:avLst>
            </a:prstGeom>
          </p:spPr>
          <p:style>
            <a:lnRef idx="0">
              <a:schemeClr val="accent1">
                <a:shade val="90000"/>
                <a:hueOff val="176981"/>
                <a:satOff val="-20038"/>
                <a:lumOff val="12509"/>
                <a:alphaOff val="0"/>
              </a:schemeClr>
            </a:lnRef>
            <a:fillRef idx="1">
              <a:schemeClr val="accent1">
                <a:shade val="90000"/>
                <a:hueOff val="176981"/>
                <a:satOff val="-20038"/>
                <a:lumOff val="12509"/>
                <a:alphaOff val="0"/>
              </a:schemeClr>
            </a:fillRef>
            <a:effectRef idx="0">
              <a:schemeClr val="accent1">
                <a:shade val="90000"/>
                <a:hueOff val="176981"/>
                <a:satOff val="-20038"/>
                <a:lumOff val="12509"/>
                <a:alphaOff val="0"/>
              </a:schemeClr>
            </a:effectRef>
            <a:fontRef idx="minor">
              <a:schemeClr val="lt1"/>
            </a:fontRef>
          </p:style>
        </p:sp>
        <p:sp>
          <p:nvSpPr>
            <p:cNvPr id="11" name="Block Arc 10">
              <a:extLst>
                <a:ext uri="{FF2B5EF4-FFF2-40B4-BE49-F238E27FC236}">
                  <a16:creationId xmlns="" xmlns:a16="http://schemas.microsoft.com/office/drawing/2014/main" id="{420FDE12-1478-419E-897C-B31133CB4AC4}"/>
                </a:ext>
              </a:extLst>
            </p:cNvPr>
            <p:cNvSpPr/>
            <p:nvPr/>
          </p:nvSpPr>
          <p:spPr>
            <a:xfrm>
              <a:off x="5771623" y="1778013"/>
              <a:ext cx="3512321" cy="3512321"/>
            </a:xfrm>
            <a:prstGeom prst="blockArc">
              <a:avLst>
                <a:gd name="adj1" fmla="val 14403338"/>
                <a:gd name="adj2" fmla="val 346926"/>
                <a:gd name="adj3" fmla="val 4637"/>
              </a:avLst>
            </a:prstGeom>
          </p:spPr>
          <p:style>
            <a:lnRef idx="0">
              <a:schemeClr val="accent1">
                <a:shade val="90000"/>
                <a:hueOff val="0"/>
                <a:satOff val="0"/>
                <a:lumOff val="0"/>
                <a:alphaOff val="0"/>
              </a:schemeClr>
            </a:lnRef>
            <a:fillRef idx="1">
              <a:schemeClr val="accent1">
                <a:shade val="90000"/>
                <a:hueOff val="0"/>
                <a:satOff val="0"/>
                <a:lumOff val="0"/>
                <a:alphaOff val="0"/>
              </a:schemeClr>
            </a:fillRef>
            <a:effectRef idx="0">
              <a:schemeClr val="accent1">
                <a:shade val="90000"/>
                <a:hueOff val="0"/>
                <a:satOff val="0"/>
                <a:lumOff val="0"/>
                <a:alphaOff val="0"/>
              </a:schemeClr>
            </a:effectRef>
            <a:fontRef idx="minor">
              <a:schemeClr val="lt1"/>
            </a:fontRef>
          </p:style>
        </p:sp>
        <p:sp>
          <p:nvSpPr>
            <p:cNvPr id="13" name="Freeform: Shape 12">
              <a:extLst>
                <a:ext uri="{FF2B5EF4-FFF2-40B4-BE49-F238E27FC236}">
                  <a16:creationId xmlns="" xmlns:a16="http://schemas.microsoft.com/office/drawing/2014/main" id="{2A4FF7F6-23C9-4007-921C-17E009CE1E65}"/>
                </a:ext>
              </a:extLst>
            </p:cNvPr>
            <p:cNvSpPr/>
            <p:nvPr/>
          </p:nvSpPr>
          <p:spPr>
            <a:xfrm>
              <a:off x="5525065" y="1482257"/>
              <a:ext cx="2292874" cy="1130926"/>
            </a:xfrm>
            <a:custGeom>
              <a:avLst/>
              <a:gdLst>
                <a:gd name="connsiteX0" fmla="*/ 0 w 2292874"/>
                <a:gd name="connsiteY0" fmla="*/ 565463 h 1130926"/>
                <a:gd name="connsiteX1" fmla="*/ 1146437 w 2292874"/>
                <a:gd name="connsiteY1" fmla="*/ 0 h 1130926"/>
                <a:gd name="connsiteX2" fmla="*/ 2292874 w 2292874"/>
                <a:gd name="connsiteY2" fmla="*/ 565463 h 1130926"/>
                <a:gd name="connsiteX3" fmla="*/ 1146437 w 2292874"/>
                <a:gd name="connsiteY3" fmla="*/ 1130926 h 1130926"/>
                <a:gd name="connsiteX4" fmla="*/ 0 w 2292874"/>
                <a:gd name="connsiteY4" fmla="*/ 565463 h 11309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2874" h="1130926">
                  <a:moveTo>
                    <a:pt x="0" y="565463"/>
                  </a:moveTo>
                  <a:cubicBezTo>
                    <a:pt x="0" y="253166"/>
                    <a:pt x="513277" y="0"/>
                    <a:pt x="1146437" y="0"/>
                  </a:cubicBezTo>
                  <a:cubicBezTo>
                    <a:pt x="1779597" y="0"/>
                    <a:pt x="2292874" y="253166"/>
                    <a:pt x="2292874" y="565463"/>
                  </a:cubicBezTo>
                  <a:cubicBezTo>
                    <a:pt x="2292874" y="877760"/>
                    <a:pt x="1779597" y="1130926"/>
                    <a:pt x="1146437" y="1130926"/>
                  </a:cubicBezTo>
                  <a:cubicBezTo>
                    <a:pt x="513277" y="1130926"/>
                    <a:pt x="0" y="877760"/>
                    <a:pt x="0" y="565463"/>
                  </a:cubicBezTo>
                  <a:close/>
                </a:path>
              </a:pathLst>
            </a:custGeom>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366264" tIns="196100" rIns="366264" bIns="196100" numCol="1" spcCol="1270" anchor="ctr" anchorCtr="0">
              <a:noAutofit/>
            </a:bodyPr>
            <a:lstStyle/>
            <a:p>
              <a:pPr marL="0" lvl="0" indent="0" algn="ctr" defTabSz="1066800">
                <a:lnSpc>
                  <a:spcPct val="90000"/>
                </a:lnSpc>
                <a:spcBef>
                  <a:spcPct val="0"/>
                </a:spcBef>
                <a:spcAft>
                  <a:spcPct val="35000"/>
                </a:spcAft>
                <a:buNone/>
              </a:pPr>
              <a:r>
                <a:rPr lang="en-CA" sz="2400" kern="1200" dirty="0"/>
                <a:t>Employee</a:t>
              </a:r>
              <a:endParaRPr lang="en-US" sz="2400" kern="1200" dirty="0"/>
            </a:p>
          </p:txBody>
        </p:sp>
        <p:sp>
          <p:nvSpPr>
            <p:cNvPr id="14" name="Freeform: Shape 13">
              <a:extLst>
                <a:ext uri="{FF2B5EF4-FFF2-40B4-BE49-F238E27FC236}">
                  <a16:creationId xmlns="" xmlns:a16="http://schemas.microsoft.com/office/drawing/2014/main" id="{F34C80A7-7B3C-4AE8-AC49-FE9A6083B4C5}"/>
                </a:ext>
              </a:extLst>
            </p:cNvPr>
            <p:cNvSpPr/>
            <p:nvPr/>
          </p:nvSpPr>
          <p:spPr>
            <a:xfrm>
              <a:off x="8088066" y="3141534"/>
              <a:ext cx="2292874" cy="1130926"/>
            </a:xfrm>
            <a:custGeom>
              <a:avLst/>
              <a:gdLst>
                <a:gd name="connsiteX0" fmla="*/ 0 w 2292874"/>
                <a:gd name="connsiteY0" fmla="*/ 565463 h 1130926"/>
                <a:gd name="connsiteX1" fmla="*/ 1146437 w 2292874"/>
                <a:gd name="connsiteY1" fmla="*/ 0 h 1130926"/>
                <a:gd name="connsiteX2" fmla="*/ 2292874 w 2292874"/>
                <a:gd name="connsiteY2" fmla="*/ 565463 h 1130926"/>
                <a:gd name="connsiteX3" fmla="*/ 1146437 w 2292874"/>
                <a:gd name="connsiteY3" fmla="*/ 1130926 h 1130926"/>
                <a:gd name="connsiteX4" fmla="*/ 0 w 2292874"/>
                <a:gd name="connsiteY4" fmla="*/ 565463 h 11309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2874" h="1130926">
                  <a:moveTo>
                    <a:pt x="0" y="565463"/>
                  </a:moveTo>
                  <a:cubicBezTo>
                    <a:pt x="0" y="253166"/>
                    <a:pt x="513277" y="0"/>
                    <a:pt x="1146437" y="0"/>
                  </a:cubicBezTo>
                  <a:cubicBezTo>
                    <a:pt x="1779597" y="0"/>
                    <a:pt x="2292874" y="253166"/>
                    <a:pt x="2292874" y="565463"/>
                  </a:cubicBezTo>
                  <a:cubicBezTo>
                    <a:pt x="2292874" y="877760"/>
                    <a:pt x="1779597" y="1130926"/>
                    <a:pt x="1146437" y="1130926"/>
                  </a:cubicBezTo>
                  <a:cubicBezTo>
                    <a:pt x="513277" y="1130926"/>
                    <a:pt x="0" y="877760"/>
                    <a:pt x="0" y="565463"/>
                  </a:cubicBezTo>
                  <a:close/>
                </a:path>
              </a:pathLst>
            </a:custGeom>
          </p:spPr>
          <p:style>
            <a:lnRef idx="2">
              <a:schemeClr val="lt1">
                <a:hueOff val="0"/>
                <a:satOff val="0"/>
                <a:lumOff val="0"/>
                <a:alphaOff val="0"/>
              </a:schemeClr>
            </a:lnRef>
            <a:fillRef idx="1">
              <a:schemeClr val="accent1">
                <a:shade val="80000"/>
                <a:hueOff val="176994"/>
                <a:satOff val="-20296"/>
                <a:lumOff val="13023"/>
                <a:alphaOff val="0"/>
              </a:schemeClr>
            </a:fillRef>
            <a:effectRef idx="0">
              <a:schemeClr val="accent1">
                <a:shade val="80000"/>
                <a:hueOff val="176994"/>
                <a:satOff val="-20296"/>
                <a:lumOff val="13023"/>
                <a:alphaOff val="0"/>
              </a:schemeClr>
            </a:effectRef>
            <a:fontRef idx="minor">
              <a:schemeClr val="lt1"/>
            </a:fontRef>
          </p:style>
          <p:txBody>
            <a:bodyPr spcFirstLastPara="0" vert="horz" wrap="square" lIns="366264" tIns="196100" rIns="366264" bIns="196100" numCol="1" spcCol="1270" anchor="ctr" anchorCtr="0">
              <a:noAutofit/>
            </a:bodyPr>
            <a:lstStyle/>
            <a:p>
              <a:pPr marL="0" lvl="0" indent="0" algn="ctr" defTabSz="1066800">
                <a:lnSpc>
                  <a:spcPct val="90000"/>
                </a:lnSpc>
                <a:spcBef>
                  <a:spcPct val="0"/>
                </a:spcBef>
                <a:spcAft>
                  <a:spcPct val="35000"/>
                </a:spcAft>
                <a:buNone/>
              </a:pPr>
              <a:r>
                <a:rPr lang="en-CA" sz="2400" kern="1200" dirty="0"/>
                <a:t>Union Steward</a:t>
              </a:r>
              <a:endParaRPr lang="en-US" sz="2400" kern="1200" dirty="0"/>
            </a:p>
          </p:txBody>
        </p:sp>
        <p:sp>
          <p:nvSpPr>
            <p:cNvPr id="15" name="Freeform: Shape 14">
              <a:extLst>
                <a:ext uri="{FF2B5EF4-FFF2-40B4-BE49-F238E27FC236}">
                  <a16:creationId xmlns="" xmlns:a16="http://schemas.microsoft.com/office/drawing/2014/main" id="{C28C046B-9994-489A-86F3-2F797CC17E69}"/>
                </a:ext>
              </a:extLst>
            </p:cNvPr>
            <p:cNvSpPr/>
            <p:nvPr/>
          </p:nvSpPr>
          <p:spPr>
            <a:xfrm>
              <a:off x="5525065" y="4913152"/>
              <a:ext cx="2292874" cy="1130926"/>
            </a:xfrm>
            <a:custGeom>
              <a:avLst/>
              <a:gdLst>
                <a:gd name="connsiteX0" fmla="*/ 0 w 2292874"/>
                <a:gd name="connsiteY0" fmla="*/ 565463 h 1130926"/>
                <a:gd name="connsiteX1" fmla="*/ 1146437 w 2292874"/>
                <a:gd name="connsiteY1" fmla="*/ 0 h 1130926"/>
                <a:gd name="connsiteX2" fmla="*/ 2292874 w 2292874"/>
                <a:gd name="connsiteY2" fmla="*/ 565463 h 1130926"/>
                <a:gd name="connsiteX3" fmla="*/ 1146437 w 2292874"/>
                <a:gd name="connsiteY3" fmla="*/ 1130926 h 1130926"/>
                <a:gd name="connsiteX4" fmla="*/ 0 w 2292874"/>
                <a:gd name="connsiteY4" fmla="*/ 565463 h 11309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2874" h="1130926">
                  <a:moveTo>
                    <a:pt x="0" y="565463"/>
                  </a:moveTo>
                  <a:cubicBezTo>
                    <a:pt x="0" y="253166"/>
                    <a:pt x="513277" y="0"/>
                    <a:pt x="1146437" y="0"/>
                  </a:cubicBezTo>
                  <a:cubicBezTo>
                    <a:pt x="1779597" y="0"/>
                    <a:pt x="2292874" y="253166"/>
                    <a:pt x="2292874" y="565463"/>
                  </a:cubicBezTo>
                  <a:cubicBezTo>
                    <a:pt x="2292874" y="877760"/>
                    <a:pt x="1779597" y="1130926"/>
                    <a:pt x="1146437" y="1130926"/>
                  </a:cubicBezTo>
                  <a:cubicBezTo>
                    <a:pt x="513277" y="1130926"/>
                    <a:pt x="0" y="877760"/>
                    <a:pt x="0" y="565463"/>
                  </a:cubicBezTo>
                  <a:close/>
                </a:path>
              </a:pathLst>
            </a:custGeom>
          </p:spPr>
          <p:style>
            <a:lnRef idx="2">
              <a:schemeClr val="lt1">
                <a:hueOff val="0"/>
                <a:satOff val="0"/>
                <a:lumOff val="0"/>
                <a:alphaOff val="0"/>
              </a:schemeClr>
            </a:lnRef>
            <a:fillRef idx="1">
              <a:schemeClr val="accent1">
                <a:shade val="80000"/>
                <a:hueOff val="353989"/>
                <a:satOff val="-40593"/>
                <a:lumOff val="26047"/>
                <a:alphaOff val="0"/>
              </a:schemeClr>
            </a:fillRef>
            <a:effectRef idx="0">
              <a:schemeClr val="accent1">
                <a:shade val="80000"/>
                <a:hueOff val="353989"/>
                <a:satOff val="-40593"/>
                <a:lumOff val="26047"/>
                <a:alphaOff val="0"/>
              </a:schemeClr>
            </a:effectRef>
            <a:fontRef idx="minor">
              <a:schemeClr val="lt1"/>
            </a:fontRef>
          </p:style>
          <p:txBody>
            <a:bodyPr spcFirstLastPara="0" vert="horz" wrap="square" lIns="366264" tIns="196100" rIns="366264" bIns="196100" numCol="1" spcCol="1270" anchor="ctr" anchorCtr="0">
              <a:noAutofit/>
            </a:bodyPr>
            <a:lstStyle/>
            <a:p>
              <a:pPr marL="0" lvl="0" indent="0" algn="ctr" defTabSz="1066800">
                <a:lnSpc>
                  <a:spcPct val="90000"/>
                </a:lnSpc>
                <a:spcBef>
                  <a:spcPct val="0"/>
                </a:spcBef>
                <a:spcAft>
                  <a:spcPct val="35000"/>
                </a:spcAft>
                <a:buNone/>
              </a:pPr>
              <a:r>
                <a:rPr lang="en-CA" sz="2400" kern="1200" dirty="0"/>
                <a:t>Employee’s Manager</a:t>
              </a:r>
              <a:endParaRPr lang="en-US" sz="2400" kern="1200" dirty="0"/>
            </a:p>
          </p:txBody>
        </p:sp>
        <p:sp>
          <p:nvSpPr>
            <p:cNvPr id="16" name="Freeform: Shape 15">
              <a:extLst>
                <a:ext uri="{FF2B5EF4-FFF2-40B4-BE49-F238E27FC236}">
                  <a16:creationId xmlns="" xmlns:a16="http://schemas.microsoft.com/office/drawing/2014/main" id="{60AAEF84-D304-40D7-BF10-2EAB164AD01D}"/>
                </a:ext>
              </a:extLst>
            </p:cNvPr>
            <p:cNvSpPr/>
            <p:nvPr/>
          </p:nvSpPr>
          <p:spPr>
            <a:xfrm>
              <a:off x="2914459" y="3153563"/>
              <a:ext cx="2292874" cy="1130926"/>
            </a:xfrm>
            <a:custGeom>
              <a:avLst/>
              <a:gdLst>
                <a:gd name="connsiteX0" fmla="*/ 0 w 2292874"/>
                <a:gd name="connsiteY0" fmla="*/ 565463 h 1130926"/>
                <a:gd name="connsiteX1" fmla="*/ 1146437 w 2292874"/>
                <a:gd name="connsiteY1" fmla="*/ 0 h 1130926"/>
                <a:gd name="connsiteX2" fmla="*/ 2292874 w 2292874"/>
                <a:gd name="connsiteY2" fmla="*/ 565463 h 1130926"/>
                <a:gd name="connsiteX3" fmla="*/ 1146437 w 2292874"/>
                <a:gd name="connsiteY3" fmla="*/ 1130926 h 1130926"/>
                <a:gd name="connsiteX4" fmla="*/ 0 w 2292874"/>
                <a:gd name="connsiteY4" fmla="*/ 565463 h 11309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2874" h="1130926">
                  <a:moveTo>
                    <a:pt x="0" y="565463"/>
                  </a:moveTo>
                  <a:cubicBezTo>
                    <a:pt x="0" y="253166"/>
                    <a:pt x="513277" y="0"/>
                    <a:pt x="1146437" y="0"/>
                  </a:cubicBezTo>
                  <a:cubicBezTo>
                    <a:pt x="1779597" y="0"/>
                    <a:pt x="2292874" y="253166"/>
                    <a:pt x="2292874" y="565463"/>
                  </a:cubicBezTo>
                  <a:cubicBezTo>
                    <a:pt x="2292874" y="877760"/>
                    <a:pt x="1779597" y="1130926"/>
                    <a:pt x="1146437" y="1130926"/>
                  </a:cubicBezTo>
                  <a:cubicBezTo>
                    <a:pt x="513277" y="1130926"/>
                    <a:pt x="0" y="877760"/>
                    <a:pt x="0" y="565463"/>
                  </a:cubicBezTo>
                  <a:close/>
                </a:path>
              </a:pathLst>
            </a:custGeom>
            <a:solidFill>
              <a:srgbClr val="4E75A0"/>
            </a:solidFill>
          </p:spPr>
          <p:style>
            <a:lnRef idx="2">
              <a:schemeClr val="lt1">
                <a:hueOff val="0"/>
                <a:satOff val="0"/>
                <a:lumOff val="0"/>
                <a:alphaOff val="0"/>
              </a:schemeClr>
            </a:lnRef>
            <a:fillRef idx="1">
              <a:schemeClr val="accent1">
                <a:shade val="80000"/>
                <a:hueOff val="530983"/>
                <a:satOff val="-60889"/>
                <a:lumOff val="39070"/>
                <a:alphaOff val="0"/>
              </a:schemeClr>
            </a:fillRef>
            <a:effectRef idx="0">
              <a:schemeClr val="accent1">
                <a:shade val="80000"/>
                <a:hueOff val="530983"/>
                <a:satOff val="-60889"/>
                <a:lumOff val="39070"/>
                <a:alphaOff val="0"/>
              </a:schemeClr>
            </a:effectRef>
            <a:fontRef idx="minor">
              <a:schemeClr val="lt1"/>
            </a:fontRef>
          </p:style>
          <p:txBody>
            <a:bodyPr spcFirstLastPara="0" vert="horz" wrap="square" lIns="366264" tIns="196100" rIns="366264" bIns="196100" numCol="1" spcCol="1270" anchor="ctr" anchorCtr="0">
              <a:noAutofit/>
            </a:bodyPr>
            <a:lstStyle/>
            <a:p>
              <a:pPr marL="0" lvl="0" indent="0" algn="ctr" defTabSz="1066800">
                <a:lnSpc>
                  <a:spcPct val="90000"/>
                </a:lnSpc>
                <a:spcBef>
                  <a:spcPct val="0"/>
                </a:spcBef>
                <a:spcAft>
                  <a:spcPct val="35000"/>
                </a:spcAft>
                <a:buNone/>
              </a:pPr>
              <a:r>
                <a:rPr lang="en-CA" sz="2400" kern="1200" dirty="0"/>
                <a:t>Subject Matter Advisors</a:t>
              </a:r>
              <a:endParaRPr lang="en-US" sz="2400" kern="1200" dirty="0"/>
            </a:p>
          </p:txBody>
        </p:sp>
        <p:sp>
          <p:nvSpPr>
            <p:cNvPr id="5" name="Rectangle 4">
              <a:extLst>
                <a:ext uri="{FF2B5EF4-FFF2-40B4-BE49-F238E27FC236}">
                  <a16:creationId xmlns="" xmlns:a16="http://schemas.microsoft.com/office/drawing/2014/main" id="{C979DE54-5BD5-4ED7-9D11-CAA52A5D95CD}"/>
                </a:ext>
              </a:extLst>
            </p:cNvPr>
            <p:cNvSpPr/>
            <p:nvPr/>
          </p:nvSpPr>
          <p:spPr>
            <a:xfrm>
              <a:off x="176448" y="3364780"/>
              <a:ext cx="2583450" cy="646331"/>
            </a:xfrm>
            <a:prstGeom prst="rect">
              <a:avLst/>
            </a:prstGeom>
          </p:spPr>
          <p:txBody>
            <a:bodyPr wrap="square">
              <a:spAutoFit/>
            </a:bodyPr>
            <a:lstStyle/>
            <a:p>
              <a:pPr algn="ctr">
                <a:spcBef>
                  <a:spcPct val="0"/>
                </a:spcBef>
                <a:buClrTx/>
                <a:buFontTx/>
                <a:buNone/>
              </a:pPr>
              <a:r>
                <a:rPr lang="en-US" altLang="en-US" dirty="0">
                  <a:solidFill>
                    <a:schemeClr val="bg1">
                      <a:lumMod val="50000"/>
                    </a:schemeClr>
                  </a:solidFill>
                  <a:ea typeface="ＭＳ Ｐゴシック" panose="020B0600070205080204" pitchFamily="34" charset="-128"/>
                </a:rPr>
                <a:t>Employer Representative, </a:t>
              </a:r>
            </a:p>
            <a:p>
              <a:pPr algn="ctr">
                <a:spcBef>
                  <a:spcPct val="0"/>
                </a:spcBef>
                <a:buClrTx/>
                <a:buFontTx/>
                <a:buNone/>
              </a:pPr>
              <a:r>
                <a:rPr lang="en-US" altLang="en-US" dirty="0">
                  <a:solidFill>
                    <a:schemeClr val="bg1">
                      <a:lumMod val="50000"/>
                    </a:schemeClr>
                  </a:solidFill>
                  <a:ea typeface="ＭＳ Ｐゴシック" panose="020B0600070205080204" pitchFamily="34" charset="-128"/>
                </a:rPr>
                <a:t>Union Representative</a:t>
              </a:r>
            </a:p>
          </p:txBody>
        </p:sp>
        <p:sp>
          <p:nvSpPr>
            <p:cNvPr id="6" name="Isosceles Triangle 5">
              <a:extLst>
                <a:ext uri="{FF2B5EF4-FFF2-40B4-BE49-F238E27FC236}">
                  <a16:creationId xmlns="" xmlns:a16="http://schemas.microsoft.com/office/drawing/2014/main" id="{207AE9EA-42B6-4FBD-AB82-120CD96EBDFA}"/>
                </a:ext>
              </a:extLst>
            </p:cNvPr>
            <p:cNvSpPr/>
            <p:nvPr/>
          </p:nvSpPr>
          <p:spPr>
            <a:xfrm rot="16200000" flipH="1">
              <a:off x="2664994" y="3620834"/>
              <a:ext cx="304800" cy="139700"/>
            </a:xfrm>
            <a:prstGeom prst="triangle">
              <a:avLst/>
            </a:prstGeom>
            <a:solidFill>
              <a:srgbClr val="4E75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 xmlns:a16="http://schemas.microsoft.com/office/drawing/2014/main" id="{E1D56992-AB6F-44DE-B721-7D346125308E}"/>
              </a:ext>
            </a:extLst>
          </p:cNvPr>
          <p:cNvSpPr>
            <a:spLocks noGrp="1"/>
          </p:cNvSpPr>
          <p:nvPr>
            <p:ph type="title"/>
          </p:nvPr>
        </p:nvSpPr>
        <p:spPr/>
        <p:txBody>
          <a:bodyPr/>
          <a:lstStyle/>
          <a:p>
            <a:r>
              <a:rPr lang="en-US" altLang="en-US" dirty="0">
                <a:latin typeface="Arial" panose="020B0604020202020204" pitchFamily="34" charset="0"/>
                <a:ea typeface="ＭＳ Ｐゴシック" panose="020B0600070205080204" pitchFamily="34" charset="-128"/>
              </a:rPr>
              <a:t>Workplace Model: Primary Members</a:t>
            </a:r>
            <a:endParaRPr lang="en-US" dirty="0"/>
          </a:p>
        </p:txBody>
      </p:sp>
    </p:spTree>
    <p:extLst>
      <p:ext uri="{BB962C8B-B14F-4D97-AF65-F5344CB8AC3E}">
        <p14:creationId xmlns:p14="http://schemas.microsoft.com/office/powerpoint/2010/main" val="3118520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9"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dissolve">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059FCFD1-F665-4E51-8665-92E9A18D0E08}"/>
              </a:ext>
            </a:extLst>
          </p:cNvPr>
          <p:cNvSpPr>
            <a:spLocks noGrp="1"/>
          </p:cNvSpPr>
          <p:nvPr>
            <p:ph type="sldNum" sz="quarter" idx="12"/>
          </p:nvPr>
        </p:nvSpPr>
        <p:spPr/>
        <p:txBody>
          <a:bodyPr/>
          <a:lstStyle/>
          <a:p>
            <a:fld id="{13A2F5E3-5CA2-4FB0-A867-8FB589BD8A7B}" type="slidenum">
              <a:rPr lang="en-US" smtClean="0"/>
              <a:t>14</a:t>
            </a:fld>
            <a:endParaRPr lang="en-US"/>
          </a:p>
        </p:txBody>
      </p:sp>
      <p:sp>
        <p:nvSpPr>
          <p:cNvPr id="14" name="Freeform: Shape 13">
            <a:extLst>
              <a:ext uri="{FF2B5EF4-FFF2-40B4-BE49-F238E27FC236}">
                <a16:creationId xmlns="" xmlns:a16="http://schemas.microsoft.com/office/drawing/2014/main" id="{C1733E36-12BE-4648-B434-5F88FCC298B1}"/>
              </a:ext>
            </a:extLst>
          </p:cNvPr>
          <p:cNvSpPr/>
          <p:nvPr/>
        </p:nvSpPr>
        <p:spPr>
          <a:xfrm>
            <a:off x="5510455" y="2943331"/>
            <a:ext cx="2322099" cy="1615609"/>
          </a:xfrm>
          <a:custGeom>
            <a:avLst/>
            <a:gdLst>
              <a:gd name="connsiteX0" fmla="*/ 0 w 2322099"/>
              <a:gd name="connsiteY0" fmla="*/ 807805 h 1615609"/>
              <a:gd name="connsiteX1" fmla="*/ 1161050 w 2322099"/>
              <a:gd name="connsiteY1" fmla="*/ 0 h 1615609"/>
              <a:gd name="connsiteX2" fmla="*/ 2322100 w 2322099"/>
              <a:gd name="connsiteY2" fmla="*/ 807805 h 1615609"/>
              <a:gd name="connsiteX3" fmla="*/ 1161050 w 2322099"/>
              <a:gd name="connsiteY3" fmla="*/ 1615610 h 1615609"/>
              <a:gd name="connsiteX4" fmla="*/ 0 w 2322099"/>
              <a:gd name="connsiteY4" fmla="*/ 807805 h 1615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2099" h="1615609">
                <a:moveTo>
                  <a:pt x="0" y="807805"/>
                </a:moveTo>
                <a:cubicBezTo>
                  <a:pt x="0" y="361667"/>
                  <a:pt x="519820" y="0"/>
                  <a:pt x="1161050" y="0"/>
                </a:cubicBezTo>
                <a:cubicBezTo>
                  <a:pt x="1802280" y="0"/>
                  <a:pt x="2322100" y="361667"/>
                  <a:pt x="2322100" y="807805"/>
                </a:cubicBezTo>
                <a:cubicBezTo>
                  <a:pt x="2322100" y="1253943"/>
                  <a:pt x="1802280" y="1615610"/>
                  <a:pt x="1161050" y="1615610"/>
                </a:cubicBezTo>
                <a:cubicBezTo>
                  <a:pt x="519820" y="1615610"/>
                  <a:pt x="0" y="1253943"/>
                  <a:pt x="0" y="807805"/>
                </a:cubicBezTo>
                <a:close/>
              </a:path>
            </a:pathLst>
          </a:custGeom>
          <a:solidFill>
            <a:schemeClr val="accent4"/>
          </a:solidFill>
        </p:spPr>
        <p:style>
          <a:lnRef idx="2">
            <a:schemeClr val="lt1">
              <a:hueOff val="0"/>
              <a:satOff val="0"/>
              <a:lumOff val="0"/>
              <a:alphaOff val="0"/>
            </a:schemeClr>
          </a:lnRef>
          <a:fillRef idx="1">
            <a:scrgbClr r="0" g="0" b="0"/>
          </a:fillRef>
          <a:effectRef idx="0">
            <a:schemeClr val="accent1">
              <a:shade val="80000"/>
              <a:hueOff val="0"/>
              <a:satOff val="0"/>
              <a:lumOff val="0"/>
              <a:alphaOff val="0"/>
            </a:schemeClr>
          </a:effectRef>
          <a:fontRef idx="minor">
            <a:schemeClr val="lt1"/>
          </a:fontRef>
        </p:style>
        <p:txBody>
          <a:bodyPr spcFirstLastPara="0" vert="horz" wrap="square" lIns="371814" tIns="268350" rIns="371814" bIns="268350" numCol="1" spcCol="1270" anchor="ctr" anchorCtr="0">
            <a:noAutofit/>
          </a:bodyPr>
          <a:lstStyle/>
          <a:p>
            <a:pPr marL="0" lvl="0" indent="0" algn="ctr" defTabSz="1111250">
              <a:lnSpc>
                <a:spcPct val="90000"/>
              </a:lnSpc>
              <a:spcBef>
                <a:spcPct val="0"/>
              </a:spcBef>
              <a:spcAft>
                <a:spcPct val="35000"/>
              </a:spcAft>
              <a:buNone/>
            </a:pPr>
            <a:r>
              <a:rPr lang="en-CA" sz="2500" b="1" kern="1200" dirty="0"/>
              <a:t>INTERNAL RESOURCES</a:t>
            </a:r>
            <a:endParaRPr lang="en-US" sz="2500" b="1" kern="1200" dirty="0"/>
          </a:p>
        </p:txBody>
      </p:sp>
      <p:grpSp>
        <p:nvGrpSpPr>
          <p:cNvPr id="19" name="Group 18">
            <a:extLst>
              <a:ext uri="{FF2B5EF4-FFF2-40B4-BE49-F238E27FC236}">
                <a16:creationId xmlns="" xmlns:a16="http://schemas.microsoft.com/office/drawing/2014/main" id="{59ABF2BA-701D-4897-AC4D-27F576853BEB}"/>
              </a:ext>
            </a:extLst>
          </p:cNvPr>
          <p:cNvGrpSpPr/>
          <p:nvPr/>
        </p:nvGrpSpPr>
        <p:grpSpPr>
          <a:xfrm>
            <a:off x="237109" y="1470225"/>
            <a:ext cx="10143833" cy="5021136"/>
            <a:chOff x="237109" y="1470225"/>
            <a:chExt cx="10143833" cy="5021136"/>
          </a:xfrm>
        </p:grpSpPr>
        <p:sp>
          <p:nvSpPr>
            <p:cNvPr id="10" name="Block Arc 9">
              <a:extLst>
                <a:ext uri="{FF2B5EF4-FFF2-40B4-BE49-F238E27FC236}">
                  <a16:creationId xmlns="" xmlns:a16="http://schemas.microsoft.com/office/drawing/2014/main" id="{0DB42725-5FB7-48A7-A85E-C6FD05CBF8E6}"/>
                </a:ext>
              </a:extLst>
            </p:cNvPr>
            <p:cNvSpPr/>
            <p:nvPr/>
          </p:nvSpPr>
          <p:spPr>
            <a:xfrm>
              <a:off x="4006480" y="1734425"/>
              <a:ext cx="3512321" cy="3512321"/>
            </a:xfrm>
            <a:prstGeom prst="blockArc">
              <a:avLst>
                <a:gd name="adj1" fmla="val 10365160"/>
                <a:gd name="adj2" fmla="val 18119564"/>
                <a:gd name="adj3" fmla="val 4637"/>
              </a:avLst>
            </a:prstGeom>
          </p:spPr>
          <p:style>
            <a:lnRef idx="0">
              <a:schemeClr val="accent1">
                <a:shade val="90000"/>
                <a:hueOff val="530942"/>
                <a:satOff val="-60115"/>
                <a:lumOff val="37526"/>
                <a:alphaOff val="0"/>
              </a:schemeClr>
            </a:lnRef>
            <a:fillRef idx="1">
              <a:schemeClr val="accent1">
                <a:shade val="90000"/>
                <a:hueOff val="530942"/>
                <a:satOff val="-60115"/>
                <a:lumOff val="37526"/>
                <a:alphaOff val="0"/>
              </a:schemeClr>
            </a:fillRef>
            <a:effectRef idx="0">
              <a:schemeClr val="accent1">
                <a:shade val="90000"/>
                <a:hueOff val="530942"/>
                <a:satOff val="-60115"/>
                <a:lumOff val="37526"/>
                <a:alphaOff val="0"/>
              </a:schemeClr>
            </a:effectRef>
            <a:fontRef idx="minor">
              <a:schemeClr val="lt1"/>
            </a:fontRef>
          </p:style>
        </p:sp>
        <p:sp>
          <p:nvSpPr>
            <p:cNvPr id="11" name="Block Arc 10">
              <a:extLst>
                <a:ext uri="{FF2B5EF4-FFF2-40B4-BE49-F238E27FC236}">
                  <a16:creationId xmlns="" xmlns:a16="http://schemas.microsoft.com/office/drawing/2014/main" id="{ED69E6BB-3BBE-477D-8A70-E949A4F77B16}"/>
                </a:ext>
              </a:extLst>
            </p:cNvPr>
            <p:cNvSpPr/>
            <p:nvPr/>
          </p:nvSpPr>
          <p:spPr>
            <a:xfrm>
              <a:off x="3991129" y="2265229"/>
              <a:ext cx="3512321" cy="3512321"/>
            </a:xfrm>
            <a:prstGeom prst="blockArc">
              <a:avLst>
                <a:gd name="adj1" fmla="val 3444042"/>
                <a:gd name="adj2" fmla="val 11433627"/>
                <a:gd name="adj3" fmla="val 4637"/>
              </a:avLst>
            </a:prstGeom>
          </p:spPr>
          <p:style>
            <a:lnRef idx="0">
              <a:schemeClr val="accent1">
                <a:shade val="90000"/>
                <a:hueOff val="353961"/>
                <a:satOff val="-40077"/>
                <a:lumOff val="25017"/>
                <a:alphaOff val="0"/>
              </a:schemeClr>
            </a:lnRef>
            <a:fillRef idx="1">
              <a:schemeClr val="accent1">
                <a:shade val="90000"/>
                <a:hueOff val="353961"/>
                <a:satOff val="-40077"/>
                <a:lumOff val="25017"/>
                <a:alphaOff val="0"/>
              </a:schemeClr>
            </a:fillRef>
            <a:effectRef idx="0">
              <a:schemeClr val="accent1">
                <a:shade val="90000"/>
                <a:hueOff val="353961"/>
                <a:satOff val="-40077"/>
                <a:lumOff val="25017"/>
                <a:alphaOff val="0"/>
              </a:schemeClr>
            </a:effectRef>
            <a:fontRef idx="minor">
              <a:schemeClr val="lt1"/>
            </a:fontRef>
          </p:style>
        </p:sp>
        <p:sp>
          <p:nvSpPr>
            <p:cNvPr id="12" name="Block Arc 11">
              <a:extLst>
                <a:ext uri="{FF2B5EF4-FFF2-40B4-BE49-F238E27FC236}">
                  <a16:creationId xmlns="" xmlns:a16="http://schemas.microsoft.com/office/drawing/2014/main" id="{73CF81AE-EF4D-4740-BC39-7C4BE848B139}"/>
                </a:ext>
              </a:extLst>
            </p:cNvPr>
            <p:cNvSpPr/>
            <p:nvPr/>
          </p:nvSpPr>
          <p:spPr>
            <a:xfrm>
              <a:off x="5788450" y="2233790"/>
              <a:ext cx="3512321" cy="3512321"/>
            </a:xfrm>
            <a:prstGeom prst="blockArc">
              <a:avLst>
                <a:gd name="adj1" fmla="val 21005898"/>
                <a:gd name="adj2" fmla="val 7235703"/>
                <a:gd name="adj3" fmla="val 4637"/>
              </a:avLst>
            </a:prstGeom>
          </p:spPr>
          <p:style>
            <a:lnRef idx="0">
              <a:schemeClr val="accent1">
                <a:shade val="90000"/>
                <a:hueOff val="176981"/>
                <a:satOff val="-20038"/>
                <a:lumOff val="12509"/>
                <a:alphaOff val="0"/>
              </a:schemeClr>
            </a:lnRef>
            <a:fillRef idx="1">
              <a:schemeClr val="accent1">
                <a:shade val="90000"/>
                <a:hueOff val="176981"/>
                <a:satOff val="-20038"/>
                <a:lumOff val="12509"/>
                <a:alphaOff val="0"/>
              </a:schemeClr>
            </a:fillRef>
            <a:effectRef idx="0">
              <a:schemeClr val="accent1">
                <a:shade val="90000"/>
                <a:hueOff val="176981"/>
                <a:satOff val="-20038"/>
                <a:lumOff val="12509"/>
                <a:alphaOff val="0"/>
              </a:schemeClr>
            </a:effectRef>
            <a:fontRef idx="minor">
              <a:schemeClr val="lt1"/>
            </a:fontRef>
          </p:style>
        </p:sp>
        <p:sp>
          <p:nvSpPr>
            <p:cNvPr id="13" name="Block Arc 12">
              <a:extLst>
                <a:ext uri="{FF2B5EF4-FFF2-40B4-BE49-F238E27FC236}">
                  <a16:creationId xmlns="" xmlns:a16="http://schemas.microsoft.com/office/drawing/2014/main" id="{53F060D7-1C56-4B98-A132-79F3426B9D0A}"/>
                </a:ext>
              </a:extLst>
            </p:cNvPr>
            <p:cNvSpPr/>
            <p:nvPr/>
          </p:nvSpPr>
          <p:spPr>
            <a:xfrm>
              <a:off x="5771625" y="1765981"/>
              <a:ext cx="3512321" cy="3512321"/>
            </a:xfrm>
            <a:prstGeom prst="blockArc">
              <a:avLst>
                <a:gd name="adj1" fmla="val 14403338"/>
                <a:gd name="adj2" fmla="val 346926"/>
                <a:gd name="adj3" fmla="val 4637"/>
              </a:avLst>
            </a:prstGeom>
          </p:spPr>
          <p:style>
            <a:lnRef idx="0">
              <a:schemeClr val="accent1">
                <a:shade val="90000"/>
                <a:hueOff val="0"/>
                <a:satOff val="0"/>
                <a:lumOff val="0"/>
                <a:alphaOff val="0"/>
              </a:schemeClr>
            </a:lnRef>
            <a:fillRef idx="1">
              <a:schemeClr val="accent1">
                <a:shade val="90000"/>
                <a:hueOff val="0"/>
                <a:satOff val="0"/>
                <a:lumOff val="0"/>
                <a:alphaOff val="0"/>
              </a:schemeClr>
            </a:fillRef>
            <a:effectRef idx="0">
              <a:schemeClr val="accent1">
                <a:shade val="90000"/>
                <a:hueOff val="0"/>
                <a:satOff val="0"/>
                <a:lumOff val="0"/>
                <a:alphaOff val="0"/>
              </a:schemeClr>
            </a:effectRef>
            <a:fontRef idx="minor">
              <a:schemeClr val="lt1"/>
            </a:fontRef>
          </p:style>
        </p:sp>
        <p:sp>
          <p:nvSpPr>
            <p:cNvPr id="15" name="Freeform: Shape 14">
              <a:extLst>
                <a:ext uri="{FF2B5EF4-FFF2-40B4-BE49-F238E27FC236}">
                  <a16:creationId xmlns="" xmlns:a16="http://schemas.microsoft.com/office/drawing/2014/main" id="{6753B8FB-EED5-43AA-B37A-69F02E604863}"/>
                </a:ext>
              </a:extLst>
            </p:cNvPr>
            <p:cNvSpPr/>
            <p:nvPr/>
          </p:nvSpPr>
          <p:spPr>
            <a:xfrm>
              <a:off x="5525067" y="1470225"/>
              <a:ext cx="2292874" cy="1130926"/>
            </a:xfrm>
            <a:custGeom>
              <a:avLst/>
              <a:gdLst>
                <a:gd name="connsiteX0" fmla="*/ 0 w 2292874"/>
                <a:gd name="connsiteY0" fmla="*/ 565463 h 1130926"/>
                <a:gd name="connsiteX1" fmla="*/ 1146437 w 2292874"/>
                <a:gd name="connsiteY1" fmla="*/ 0 h 1130926"/>
                <a:gd name="connsiteX2" fmla="*/ 2292874 w 2292874"/>
                <a:gd name="connsiteY2" fmla="*/ 565463 h 1130926"/>
                <a:gd name="connsiteX3" fmla="*/ 1146437 w 2292874"/>
                <a:gd name="connsiteY3" fmla="*/ 1130926 h 1130926"/>
                <a:gd name="connsiteX4" fmla="*/ 0 w 2292874"/>
                <a:gd name="connsiteY4" fmla="*/ 565463 h 11309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2874" h="1130926">
                  <a:moveTo>
                    <a:pt x="0" y="565463"/>
                  </a:moveTo>
                  <a:cubicBezTo>
                    <a:pt x="0" y="253166"/>
                    <a:pt x="513277" y="0"/>
                    <a:pt x="1146437" y="0"/>
                  </a:cubicBezTo>
                  <a:cubicBezTo>
                    <a:pt x="1779597" y="0"/>
                    <a:pt x="2292874" y="253166"/>
                    <a:pt x="2292874" y="565463"/>
                  </a:cubicBezTo>
                  <a:cubicBezTo>
                    <a:pt x="2292874" y="877760"/>
                    <a:pt x="1779597" y="1130926"/>
                    <a:pt x="1146437" y="1130926"/>
                  </a:cubicBezTo>
                  <a:cubicBezTo>
                    <a:pt x="513277" y="1130926"/>
                    <a:pt x="0" y="877760"/>
                    <a:pt x="0" y="565463"/>
                  </a:cubicBezTo>
                  <a:close/>
                </a:path>
              </a:pathLst>
            </a:custGeom>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366264" tIns="196100" rIns="366264" bIns="196100" numCol="1" spcCol="1270" anchor="ctr" anchorCtr="0">
              <a:noAutofit/>
            </a:bodyPr>
            <a:lstStyle/>
            <a:p>
              <a:pPr marL="0" lvl="0" indent="0" algn="ctr" defTabSz="1066800">
                <a:lnSpc>
                  <a:spcPct val="90000"/>
                </a:lnSpc>
                <a:spcBef>
                  <a:spcPct val="0"/>
                </a:spcBef>
                <a:spcAft>
                  <a:spcPct val="35000"/>
                </a:spcAft>
                <a:buNone/>
              </a:pPr>
              <a:r>
                <a:rPr lang="en-CA" sz="2400" kern="1200" dirty="0"/>
                <a:t>Human Resources</a:t>
              </a:r>
              <a:br>
                <a:rPr lang="en-CA" sz="2400" kern="1200" dirty="0"/>
              </a:br>
              <a:r>
                <a:rPr lang="en-CA" sz="2400" kern="1200" dirty="0"/>
                <a:t>Consultants</a:t>
              </a:r>
              <a:endParaRPr lang="en-US" sz="2400" kern="1200" dirty="0"/>
            </a:p>
          </p:txBody>
        </p:sp>
        <p:sp>
          <p:nvSpPr>
            <p:cNvPr id="16" name="Freeform: Shape 15">
              <a:extLst>
                <a:ext uri="{FF2B5EF4-FFF2-40B4-BE49-F238E27FC236}">
                  <a16:creationId xmlns="" xmlns:a16="http://schemas.microsoft.com/office/drawing/2014/main" id="{091AA26C-15CA-4AB2-9C82-38794E817B25}"/>
                </a:ext>
              </a:extLst>
            </p:cNvPr>
            <p:cNvSpPr/>
            <p:nvPr/>
          </p:nvSpPr>
          <p:spPr>
            <a:xfrm>
              <a:off x="8088068" y="3129502"/>
              <a:ext cx="2292874" cy="1130926"/>
            </a:xfrm>
            <a:custGeom>
              <a:avLst/>
              <a:gdLst>
                <a:gd name="connsiteX0" fmla="*/ 0 w 2292874"/>
                <a:gd name="connsiteY0" fmla="*/ 565463 h 1130926"/>
                <a:gd name="connsiteX1" fmla="*/ 1146437 w 2292874"/>
                <a:gd name="connsiteY1" fmla="*/ 0 h 1130926"/>
                <a:gd name="connsiteX2" fmla="*/ 2292874 w 2292874"/>
                <a:gd name="connsiteY2" fmla="*/ 565463 h 1130926"/>
                <a:gd name="connsiteX3" fmla="*/ 1146437 w 2292874"/>
                <a:gd name="connsiteY3" fmla="*/ 1130926 h 1130926"/>
                <a:gd name="connsiteX4" fmla="*/ 0 w 2292874"/>
                <a:gd name="connsiteY4" fmla="*/ 565463 h 11309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2874" h="1130926">
                  <a:moveTo>
                    <a:pt x="0" y="565463"/>
                  </a:moveTo>
                  <a:cubicBezTo>
                    <a:pt x="0" y="253166"/>
                    <a:pt x="513277" y="0"/>
                    <a:pt x="1146437" y="0"/>
                  </a:cubicBezTo>
                  <a:cubicBezTo>
                    <a:pt x="1779597" y="0"/>
                    <a:pt x="2292874" y="253166"/>
                    <a:pt x="2292874" y="565463"/>
                  </a:cubicBezTo>
                  <a:cubicBezTo>
                    <a:pt x="2292874" y="877760"/>
                    <a:pt x="1779597" y="1130926"/>
                    <a:pt x="1146437" y="1130926"/>
                  </a:cubicBezTo>
                  <a:cubicBezTo>
                    <a:pt x="513277" y="1130926"/>
                    <a:pt x="0" y="877760"/>
                    <a:pt x="0" y="565463"/>
                  </a:cubicBezTo>
                  <a:close/>
                </a:path>
              </a:pathLst>
            </a:custGeom>
          </p:spPr>
          <p:style>
            <a:lnRef idx="2">
              <a:schemeClr val="lt1">
                <a:hueOff val="0"/>
                <a:satOff val="0"/>
                <a:lumOff val="0"/>
                <a:alphaOff val="0"/>
              </a:schemeClr>
            </a:lnRef>
            <a:fillRef idx="1">
              <a:schemeClr val="accent1">
                <a:shade val="80000"/>
                <a:hueOff val="176994"/>
                <a:satOff val="-20296"/>
                <a:lumOff val="13023"/>
                <a:alphaOff val="0"/>
              </a:schemeClr>
            </a:fillRef>
            <a:effectRef idx="0">
              <a:schemeClr val="accent1">
                <a:shade val="80000"/>
                <a:hueOff val="176994"/>
                <a:satOff val="-20296"/>
                <a:lumOff val="13023"/>
                <a:alphaOff val="0"/>
              </a:schemeClr>
            </a:effectRef>
            <a:fontRef idx="minor">
              <a:schemeClr val="lt1"/>
            </a:fontRef>
          </p:style>
          <p:txBody>
            <a:bodyPr spcFirstLastPara="0" vert="horz" wrap="square" lIns="366264" tIns="196100" rIns="366264" bIns="196100" numCol="1" spcCol="1270" anchor="ctr" anchorCtr="0">
              <a:noAutofit/>
            </a:bodyPr>
            <a:lstStyle/>
            <a:p>
              <a:pPr marL="0" lvl="0" indent="0" algn="ctr" defTabSz="1066800">
                <a:lnSpc>
                  <a:spcPct val="90000"/>
                </a:lnSpc>
                <a:spcBef>
                  <a:spcPct val="0"/>
                </a:spcBef>
                <a:spcAft>
                  <a:spcPct val="35000"/>
                </a:spcAft>
                <a:buNone/>
              </a:pPr>
              <a:r>
                <a:rPr lang="en-CA" sz="2400" kern="1200" dirty="0"/>
                <a:t>Union Regional Staff Rep</a:t>
              </a:r>
              <a:endParaRPr lang="en-US" sz="2400" kern="1200" dirty="0"/>
            </a:p>
          </p:txBody>
        </p:sp>
        <p:sp>
          <p:nvSpPr>
            <p:cNvPr id="17" name="Freeform: Shape 16">
              <a:extLst>
                <a:ext uri="{FF2B5EF4-FFF2-40B4-BE49-F238E27FC236}">
                  <a16:creationId xmlns="" xmlns:a16="http://schemas.microsoft.com/office/drawing/2014/main" id="{54F53AF7-603C-49AB-96AC-29211B1A6D34}"/>
                </a:ext>
              </a:extLst>
            </p:cNvPr>
            <p:cNvSpPr/>
            <p:nvPr/>
          </p:nvSpPr>
          <p:spPr>
            <a:xfrm>
              <a:off x="5525067" y="4901120"/>
              <a:ext cx="2292874" cy="1130926"/>
            </a:xfrm>
            <a:custGeom>
              <a:avLst/>
              <a:gdLst>
                <a:gd name="connsiteX0" fmla="*/ 0 w 2292874"/>
                <a:gd name="connsiteY0" fmla="*/ 565463 h 1130926"/>
                <a:gd name="connsiteX1" fmla="*/ 1146437 w 2292874"/>
                <a:gd name="connsiteY1" fmla="*/ 0 h 1130926"/>
                <a:gd name="connsiteX2" fmla="*/ 2292874 w 2292874"/>
                <a:gd name="connsiteY2" fmla="*/ 565463 h 1130926"/>
                <a:gd name="connsiteX3" fmla="*/ 1146437 w 2292874"/>
                <a:gd name="connsiteY3" fmla="*/ 1130926 h 1130926"/>
                <a:gd name="connsiteX4" fmla="*/ 0 w 2292874"/>
                <a:gd name="connsiteY4" fmla="*/ 565463 h 11309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2874" h="1130926">
                  <a:moveTo>
                    <a:pt x="0" y="565463"/>
                  </a:moveTo>
                  <a:cubicBezTo>
                    <a:pt x="0" y="253166"/>
                    <a:pt x="513277" y="0"/>
                    <a:pt x="1146437" y="0"/>
                  </a:cubicBezTo>
                  <a:cubicBezTo>
                    <a:pt x="1779597" y="0"/>
                    <a:pt x="2292874" y="253166"/>
                    <a:pt x="2292874" y="565463"/>
                  </a:cubicBezTo>
                  <a:cubicBezTo>
                    <a:pt x="2292874" y="877760"/>
                    <a:pt x="1779597" y="1130926"/>
                    <a:pt x="1146437" y="1130926"/>
                  </a:cubicBezTo>
                  <a:cubicBezTo>
                    <a:pt x="513277" y="1130926"/>
                    <a:pt x="0" y="877760"/>
                    <a:pt x="0" y="565463"/>
                  </a:cubicBezTo>
                  <a:close/>
                </a:path>
              </a:pathLst>
            </a:custGeom>
          </p:spPr>
          <p:style>
            <a:lnRef idx="2">
              <a:schemeClr val="lt1">
                <a:hueOff val="0"/>
                <a:satOff val="0"/>
                <a:lumOff val="0"/>
                <a:alphaOff val="0"/>
              </a:schemeClr>
            </a:lnRef>
            <a:fillRef idx="1">
              <a:schemeClr val="accent1">
                <a:shade val="80000"/>
                <a:hueOff val="353989"/>
                <a:satOff val="-40593"/>
                <a:lumOff val="26047"/>
                <a:alphaOff val="0"/>
              </a:schemeClr>
            </a:fillRef>
            <a:effectRef idx="0">
              <a:schemeClr val="accent1">
                <a:shade val="80000"/>
                <a:hueOff val="353989"/>
                <a:satOff val="-40593"/>
                <a:lumOff val="26047"/>
                <a:alphaOff val="0"/>
              </a:schemeClr>
            </a:effectRef>
            <a:fontRef idx="minor">
              <a:schemeClr val="lt1"/>
            </a:fontRef>
          </p:style>
          <p:txBody>
            <a:bodyPr spcFirstLastPara="0" vert="horz" wrap="square" lIns="366264" tIns="196100" rIns="366264" bIns="196100" numCol="1" spcCol="1270" anchor="ctr" anchorCtr="0">
              <a:noAutofit/>
            </a:bodyPr>
            <a:lstStyle/>
            <a:p>
              <a:pPr marL="0" lvl="0" indent="0" algn="ctr" defTabSz="1066800">
                <a:lnSpc>
                  <a:spcPct val="90000"/>
                </a:lnSpc>
                <a:spcBef>
                  <a:spcPct val="0"/>
                </a:spcBef>
                <a:spcAft>
                  <a:spcPct val="35000"/>
                </a:spcAft>
                <a:buNone/>
              </a:pPr>
              <a:r>
                <a:rPr lang="en-CA" sz="2400" kern="1200" dirty="0"/>
                <a:t>Corporate HR Resources</a:t>
              </a:r>
              <a:endParaRPr lang="en-US" sz="2400" kern="1200" dirty="0"/>
            </a:p>
          </p:txBody>
        </p:sp>
        <p:sp>
          <p:nvSpPr>
            <p:cNvPr id="18" name="Freeform: Shape 17">
              <a:extLst>
                <a:ext uri="{FF2B5EF4-FFF2-40B4-BE49-F238E27FC236}">
                  <a16:creationId xmlns="" xmlns:a16="http://schemas.microsoft.com/office/drawing/2014/main" id="{E66CF28F-E288-4658-872C-F2A838D44755}"/>
                </a:ext>
              </a:extLst>
            </p:cNvPr>
            <p:cNvSpPr/>
            <p:nvPr/>
          </p:nvSpPr>
          <p:spPr>
            <a:xfrm>
              <a:off x="2914461" y="3141531"/>
              <a:ext cx="2292874" cy="1130926"/>
            </a:xfrm>
            <a:custGeom>
              <a:avLst/>
              <a:gdLst>
                <a:gd name="connsiteX0" fmla="*/ 0 w 2292874"/>
                <a:gd name="connsiteY0" fmla="*/ 565463 h 1130926"/>
                <a:gd name="connsiteX1" fmla="*/ 1146437 w 2292874"/>
                <a:gd name="connsiteY1" fmla="*/ 0 h 1130926"/>
                <a:gd name="connsiteX2" fmla="*/ 2292874 w 2292874"/>
                <a:gd name="connsiteY2" fmla="*/ 565463 h 1130926"/>
                <a:gd name="connsiteX3" fmla="*/ 1146437 w 2292874"/>
                <a:gd name="connsiteY3" fmla="*/ 1130926 h 1130926"/>
                <a:gd name="connsiteX4" fmla="*/ 0 w 2292874"/>
                <a:gd name="connsiteY4" fmla="*/ 565463 h 11309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2874" h="1130926">
                  <a:moveTo>
                    <a:pt x="0" y="565463"/>
                  </a:moveTo>
                  <a:cubicBezTo>
                    <a:pt x="0" y="253166"/>
                    <a:pt x="513277" y="0"/>
                    <a:pt x="1146437" y="0"/>
                  </a:cubicBezTo>
                  <a:cubicBezTo>
                    <a:pt x="1779597" y="0"/>
                    <a:pt x="2292874" y="253166"/>
                    <a:pt x="2292874" y="565463"/>
                  </a:cubicBezTo>
                  <a:cubicBezTo>
                    <a:pt x="2292874" y="877760"/>
                    <a:pt x="1779597" y="1130926"/>
                    <a:pt x="1146437" y="1130926"/>
                  </a:cubicBezTo>
                  <a:cubicBezTo>
                    <a:pt x="513277" y="1130926"/>
                    <a:pt x="0" y="877760"/>
                    <a:pt x="0" y="565463"/>
                  </a:cubicBezTo>
                  <a:close/>
                </a:path>
              </a:pathLst>
            </a:custGeom>
            <a:solidFill>
              <a:srgbClr val="4E75A0"/>
            </a:solidFill>
          </p:spPr>
          <p:style>
            <a:lnRef idx="2">
              <a:schemeClr val="lt1">
                <a:hueOff val="0"/>
                <a:satOff val="0"/>
                <a:lumOff val="0"/>
                <a:alphaOff val="0"/>
              </a:schemeClr>
            </a:lnRef>
            <a:fillRef idx="1">
              <a:schemeClr val="accent1">
                <a:shade val="80000"/>
                <a:hueOff val="530983"/>
                <a:satOff val="-60889"/>
                <a:lumOff val="39070"/>
                <a:alphaOff val="0"/>
              </a:schemeClr>
            </a:fillRef>
            <a:effectRef idx="0">
              <a:schemeClr val="accent1">
                <a:shade val="80000"/>
                <a:hueOff val="530983"/>
                <a:satOff val="-60889"/>
                <a:lumOff val="39070"/>
                <a:alphaOff val="0"/>
              </a:schemeClr>
            </a:effectRef>
            <a:fontRef idx="minor">
              <a:schemeClr val="lt1"/>
            </a:fontRef>
          </p:style>
          <p:txBody>
            <a:bodyPr spcFirstLastPara="0" vert="horz" wrap="square" lIns="366264" tIns="196100" rIns="366264" bIns="196100" numCol="1" spcCol="1270" anchor="ctr" anchorCtr="0">
              <a:noAutofit/>
            </a:bodyPr>
            <a:lstStyle/>
            <a:p>
              <a:pPr marL="0" lvl="0" indent="0" algn="ctr" defTabSz="1066800">
                <a:lnSpc>
                  <a:spcPct val="90000"/>
                </a:lnSpc>
                <a:spcBef>
                  <a:spcPct val="0"/>
                </a:spcBef>
                <a:spcAft>
                  <a:spcPct val="35000"/>
                </a:spcAft>
                <a:buNone/>
              </a:pPr>
              <a:r>
                <a:rPr lang="en-CA" sz="2400" kern="1200" dirty="0"/>
                <a:t>Union Corporate Resources</a:t>
              </a:r>
              <a:endParaRPr lang="en-US" sz="2400" kern="1200" dirty="0"/>
            </a:p>
          </p:txBody>
        </p:sp>
        <p:sp>
          <p:nvSpPr>
            <p:cNvPr id="5" name="Rectangle 4">
              <a:extLst>
                <a:ext uri="{FF2B5EF4-FFF2-40B4-BE49-F238E27FC236}">
                  <a16:creationId xmlns="" xmlns:a16="http://schemas.microsoft.com/office/drawing/2014/main" id="{C979DE54-5BD5-4ED7-9D11-CAA52A5D95CD}"/>
                </a:ext>
              </a:extLst>
            </p:cNvPr>
            <p:cNvSpPr/>
            <p:nvPr/>
          </p:nvSpPr>
          <p:spPr>
            <a:xfrm>
              <a:off x="237109" y="3340716"/>
              <a:ext cx="2943905" cy="646331"/>
            </a:xfrm>
            <a:prstGeom prst="rect">
              <a:avLst/>
            </a:prstGeom>
          </p:spPr>
          <p:txBody>
            <a:bodyPr wrap="square">
              <a:spAutoFit/>
            </a:bodyPr>
            <a:lstStyle/>
            <a:p>
              <a:pPr algn="ctr"/>
              <a:r>
                <a:rPr lang="en-US" altLang="en-US" dirty="0">
                  <a:solidFill>
                    <a:schemeClr val="bg1">
                      <a:lumMod val="50000"/>
                    </a:schemeClr>
                  </a:solidFill>
                  <a:ea typeface="ＭＳ Ｐゴシック" panose="020B0600070205080204" pitchFamily="34" charset="-128"/>
                </a:rPr>
                <a:t>Job Security Officers, </a:t>
              </a:r>
            </a:p>
            <a:p>
              <a:pPr algn="ctr"/>
              <a:r>
                <a:rPr lang="en-US" altLang="en-US" dirty="0">
                  <a:solidFill>
                    <a:schemeClr val="bg1">
                      <a:lumMod val="50000"/>
                    </a:schemeClr>
                  </a:solidFill>
                  <a:ea typeface="ＭＳ Ｐゴシック" panose="020B0600070205080204" pitchFamily="34" charset="-128"/>
                </a:rPr>
                <a:t>OH&amp;S Officers, etc.</a:t>
              </a:r>
              <a:endParaRPr lang="en-US" dirty="0">
                <a:solidFill>
                  <a:schemeClr val="bg1">
                    <a:lumMod val="50000"/>
                  </a:schemeClr>
                </a:solidFill>
              </a:endParaRPr>
            </a:p>
          </p:txBody>
        </p:sp>
        <p:sp>
          <p:nvSpPr>
            <p:cNvPr id="6" name="Isosceles Triangle 5">
              <a:extLst>
                <a:ext uri="{FF2B5EF4-FFF2-40B4-BE49-F238E27FC236}">
                  <a16:creationId xmlns="" xmlns:a16="http://schemas.microsoft.com/office/drawing/2014/main" id="{207AE9EA-42B6-4FBD-AB82-120CD96EBDFA}"/>
                </a:ext>
              </a:extLst>
            </p:cNvPr>
            <p:cNvSpPr/>
            <p:nvPr/>
          </p:nvSpPr>
          <p:spPr>
            <a:xfrm rot="16200000" flipH="1">
              <a:off x="2664998" y="3608802"/>
              <a:ext cx="304800" cy="139700"/>
            </a:xfrm>
            <a:prstGeom prst="triangle">
              <a:avLst/>
            </a:prstGeom>
            <a:solidFill>
              <a:srgbClr val="4E75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 xmlns:a16="http://schemas.microsoft.com/office/drawing/2014/main" id="{50CF08A5-EBB0-494B-8EC1-C95D5D6743A7}"/>
                </a:ext>
              </a:extLst>
            </p:cNvPr>
            <p:cNvSpPr/>
            <p:nvPr/>
          </p:nvSpPr>
          <p:spPr>
            <a:xfrm>
              <a:off x="4734277" y="6122029"/>
              <a:ext cx="3952523" cy="369332"/>
            </a:xfrm>
            <a:prstGeom prst="rect">
              <a:avLst/>
            </a:prstGeom>
          </p:spPr>
          <p:txBody>
            <a:bodyPr wrap="square">
              <a:spAutoFit/>
            </a:bodyPr>
            <a:lstStyle/>
            <a:p>
              <a:r>
                <a:rPr lang="en-US" altLang="en-US" dirty="0">
                  <a:solidFill>
                    <a:schemeClr val="accent6">
                      <a:lumMod val="50000"/>
                    </a:schemeClr>
                  </a:solidFill>
                  <a:ea typeface="ＭＳ Ｐゴシック" panose="020B0600070205080204" pitchFamily="34" charset="-128"/>
                </a:rPr>
                <a:t>Policy Advisors, Employee Relations, etc. </a:t>
              </a:r>
              <a:endParaRPr lang="en-US" dirty="0">
                <a:solidFill>
                  <a:schemeClr val="accent6">
                    <a:lumMod val="50000"/>
                  </a:schemeClr>
                </a:solidFill>
              </a:endParaRPr>
            </a:p>
          </p:txBody>
        </p:sp>
        <p:sp>
          <p:nvSpPr>
            <p:cNvPr id="8" name="Isosceles Triangle 7">
              <a:extLst>
                <a:ext uri="{FF2B5EF4-FFF2-40B4-BE49-F238E27FC236}">
                  <a16:creationId xmlns="" xmlns:a16="http://schemas.microsoft.com/office/drawing/2014/main" id="{2C4AFC4C-2ED7-4B4A-BFDB-F83583311508}"/>
                </a:ext>
              </a:extLst>
            </p:cNvPr>
            <p:cNvSpPr/>
            <p:nvPr/>
          </p:nvSpPr>
          <p:spPr>
            <a:xfrm rot="10800000">
              <a:off x="6569904" y="6057232"/>
              <a:ext cx="304800" cy="139700"/>
            </a:xfrm>
            <a:prstGeom prst="triangle">
              <a:avLst/>
            </a:prstGeom>
            <a:solidFill>
              <a:srgbClr val="568E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 xmlns:a16="http://schemas.microsoft.com/office/drawing/2014/main" id="{E1D56992-AB6F-44DE-B721-7D346125308E}"/>
              </a:ext>
            </a:extLst>
          </p:cNvPr>
          <p:cNvSpPr>
            <a:spLocks noGrp="1"/>
          </p:cNvSpPr>
          <p:nvPr>
            <p:ph type="title"/>
          </p:nvPr>
        </p:nvSpPr>
        <p:spPr/>
        <p:txBody>
          <a:bodyPr/>
          <a:lstStyle/>
          <a:p>
            <a:r>
              <a:rPr lang="en-US" altLang="en-US" dirty="0">
                <a:latin typeface="Arial" panose="020B0604020202020204" pitchFamily="34" charset="0"/>
                <a:ea typeface="ＭＳ Ｐゴシック" panose="020B0600070205080204" pitchFamily="34" charset="-128"/>
              </a:rPr>
              <a:t>Workplace Model: Secondary Members</a:t>
            </a:r>
            <a:endParaRPr lang="en-US" dirty="0"/>
          </a:p>
        </p:txBody>
      </p:sp>
    </p:spTree>
    <p:extLst>
      <p:ext uri="{BB962C8B-B14F-4D97-AF65-F5344CB8AC3E}">
        <p14:creationId xmlns:p14="http://schemas.microsoft.com/office/powerpoint/2010/main" val="39788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par>
                                <p:cTn id="8" presetID="9" presetClass="entr" presetSubtype="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dissolve">
                                      <p:cBhvr>
                                        <p:cTn id="1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9040CF93-9470-48E0-979E-3BB774BDD5EC}"/>
              </a:ext>
            </a:extLst>
          </p:cNvPr>
          <p:cNvSpPr>
            <a:spLocks noGrp="1"/>
          </p:cNvSpPr>
          <p:nvPr>
            <p:ph type="sldNum" sz="quarter" idx="12"/>
          </p:nvPr>
        </p:nvSpPr>
        <p:spPr/>
        <p:txBody>
          <a:bodyPr/>
          <a:lstStyle/>
          <a:p>
            <a:fld id="{13A2F5E3-5CA2-4FB0-A867-8FB589BD8A7B}" type="slidenum">
              <a:rPr lang="en-US" smtClean="0"/>
              <a:t>15</a:t>
            </a:fld>
            <a:endParaRPr lang="en-US"/>
          </a:p>
        </p:txBody>
      </p:sp>
      <p:grpSp>
        <p:nvGrpSpPr>
          <p:cNvPr id="35" name="Group 34">
            <a:extLst>
              <a:ext uri="{FF2B5EF4-FFF2-40B4-BE49-F238E27FC236}">
                <a16:creationId xmlns="" xmlns:a16="http://schemas.microsoft.com/office/drawing/2014/main" id="{117B0087-42DB-4B86-BC3C-980BB037625B}"/>
              </a:ext>
            </a:extLst>
          </p:cNvPr>
          <p:cNvGrpSpPr/>
          <p:nvPr/>
        </p:nvGrpSpPr>
        <p:grpSpPr>
          <a:xfrm>
            <a:off x="8418094" y="1549261"/>
            <a:ext cx="2559319" cy="4523783"/>
            <a:chOff x="8730934" y="1549261"/>
            <a:chExt cx="2559319" cy="4523783"/>
          </a:xfrm>
        </p:grpSpPr>
        <p:sp>
          <p:nvSpPr>
            <p:cNvPr id="28" name="Freeform: Shape 27">
              <a:extLst>
                <a:ext uri="{FF2B5EF4-FFF2-40B4-BE49-F238E27FC236}">
                  <a16:creationId xmlns="" xmlns:a16="http://schemas.microsoft.com/office/drawing/2014/main" id="{CB3A5E2D-1AEC-4BB6-A70E-271574E4823E}"/>
                </a:ext>
              </a:extLst>
            </p:cNvPr>
            <p:cNvSpPr/>
            <p:nvPr/>
          </p:nvSpPr>
          <p:spPr>
            <a:xfrm>
              <a:off x="8730934" y="1549261"/>
              <a:ext cx="2559319" cy="1292509"/>
            </a:xfrm>
            <a:custGeom>
              <a:avLst/>
              <a:gdLst>
                <a:gd name="connsiteX0" fmla="*/ 0 w 2559319"/>
                <a:gd name="connsiteY0" fmla="*/ 129251 h 1292509"/>
                <a:gd name="connsiteX1" fmla="*/ 129251 w 2559319"/>
                <a:gd name="connsiteY1" fmla="*/ 0 h 1292509"/>
                <a:gd name="connsiteX2" fmla="*/ 2430068 w 2559319"/>
                <a:gd name="connsiteY2" fmla="*/ 0 h 1292509"/>
                <a:gd name="connsiteX3" fmla="*/ 2559319 w 2559319"/>
                <a:gd name="connsiteY3" fmla="*/ 129251 h 1292509"/>
                <a:gd name="connsiteX4" fmla="*/ 2559319 w 2559319"/>
                <a:gd name="connsiteY4" fmla="*/ 1163258 h 1292509"/>
                <a:gd name="connsiteX5" fmla="*/ 2430068 w 2559319"/>
                <a:gd name="connsiteY5" fmla="*/ 1292509 h 1292509"/>
                <a:gd name="connsiteX6" fmla="*/ 129251 w 2559319"/>
                <a:gd name="connsiteY6" fmla="*/ 1292509 h 1292509"/>
                <a:gd name="connsiteX7" fmla="*/ 0 w 2559319"/>
                <a:gd name="connsiteY7" fmla="*/ 1163258 h 1292509"/>
                <a:gd name="connsiteX8" fmla="*/ 0 w 2559319"/>
                <a:gd name="connsiteY8" fmla="*/ 129251 h 1292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9319" h="1292509">
                  <a:moveTo>
                    <a:pt x="0" y="129251"/>
                  </a:moveTo>
                  <a:cubicBezTo>
                    <a:pt x="0" y="57868"/>
                    <a:pt x="57868" y="0"/>
                    <a:pt x="129251" y="0"/>
                  </a:cubicBezTo>
                  <a:lnTo>
                    <a:pt x="2430068" y="0"/>
                  </a:lnTo>
                  <a:cubicBezTo>
                    <a:pt x="2501451" y="0"/>
                    <a:pt x="2559319" y="57868"/>
                    <a:pt x="2559319" y="129251"/>
                  </a:cubicBezTo>
                  <a:lnTo>
                    <a:pt x="2559319" y="1163258"/>
                  </a:lnTo>
                  <a:cubicBezTo>
                    <a:pt x="2559319" y="1234641"/>
                    <a:pt x="2501451" y="1292509"/>
                    <a:pt x="2430068" y="1292509"/>
                  </a:cubicBezTo>
                  <a:lnTo>
                    <a:pt x="129251" y="1292509"/>
                  </a:lnTo>
                  <a:cubicBezTo>
                    <a:pt x="57868" y="1292509"/>
                    <a:pt x="0" y="1234641"/>
                    <a:pt x="0" y="1163258"/>
                  </a:cubicBezTo>
                  <a:lnTo>
                    <a:pt x="0" y="129251"/>
                  </a:lnTo>
                  <a:close/>
                </a:path>
              </a:pathLst>
            </a:custGeom>
          </p:spPr>
          <p:style>
            <a:lnRef idx="2">
              <a:schemeClr val="lt1">
                <a:hueOff val="0"/>
                <a:satOff val="0"/>
                <a:lumOff val="0"/>
                <a:alphaOff val="0"/>
              </a:schemeClr>
            </a:lnRef>
            <a:fillRef idx="1">
              <a:schemeClr val="accent1">
                <a:shade val="50000"/>
                <a:hueOff val="381758"/>
                <a:satOff val="-44177"/>
                <a:lumOff val="36161"/>
                <a:alphaOff val="0"/>
              </a:schemeClr>
            </a:fillRef>
            <a:effectRef idx="0">
              <a:schemeClr val="accent1">
                <a:shade val="50000"/>
                <a:hueOff val="381758"/>
                <a:satOff val="-44177"/>
                <a:lumOff val="36161"/>
                <a:alphaOff val="0"/>
              </a:schemeClr>
            </a:effectRef>
            <a:fontRef idx="minor">
              <a:schemeClr val="lt1"/>
            </a:fontRef>
          </p:style>
          <p:txBody>
            <a:bodyPr spcFirstLastPara="0" vert="horz" wrap="square" lIns="114056" tIns="114056" rIns="114056" bIns="114056" numCol="1" spcCol="1270" anchor="ctr" anchorCtr="0">
              <a:noAutofit/>
            </a:bodyPr>
            <a:lstStyle/>
            <a:p>
              <a:pPr marL="0" lvl="0" indent="0" algn="ctr" defTabSz="889000">
                <a:lnSpc>
                  <a:spcPct val="90000"/>
                </a:lnSpc>
                <a:spcBef>
                  <a:spcPct val="0"/>
                </a:spcBef>
                <a:spcAft>
                  <a:spcPct val="35000"/>
                </a:spcAft>
                <a:buClrTx/>
                <a:buNone/>
              </a:pPr>
              <a:r>
                <a:rPr lang="en-US" altLang="en-US" sz="2000" b="1" kern="1200" dirty="0">
                  <a:latin typeface="Arial Narrow" panose="020B0606020202030204" pitchFamily="34" charset="0"/>
                  <a:ea typeface="ＭＳ Ｐゴシック" panose="020B0600070205080204" pitchFamily="34" charset="-128"/>
                </a:rPr>
                <a:t>Ministry of Labour Resources/Specialists </a:t>
              </a:r>
              <a:endParaRPr lang="en-US" sz="2000" kern="1200" dirty="0"/>
            </a:p>
          </p:txBody>
        </p:sp>
        <p:sp>
          <p:nvSpPr>
            <p:cNvPr id="30" name="Freeform: Shape 29">
              <a:extLst>
                <a:ext uri="{FF2B5EF4-FFF2-40B4-BE49-F238E27FC236}">
                  <a16:creationId xmlns="" xmlns:a16="http://schemas.microsoft.com/office/drawing/2014/main" id="{729EB7F6-641E-4A21-B5DD-137E20D2D519}"/>
                </a:ext>
              </a:extLst>
            </p:cNvPr>
            <p:cNvSpPr/>
            <p:nvPr/>
          </p:nvSpPr>
          <p:spPr>
            <a:xfrm>
              <a:off x="8730934" y="3164898"/>
              <a:ext cx="2559319" cy="1292509"/>
            </a:xfrm>
            <a:custGeom>
              <a:avLst/>
              <a:gdLst>
                <a:gd name="connsiteX0" fmla="*/ 0 w 2559319"/>
                <a:gd name="connsiteY0" fmla="*/ 129251 h 1292509"/>
                <a:gd name="connsiteX1" fmla="*/ 129251 w 2559319"/>
                <a:gd name="connsiteY1" fmla="*/ 0 h 1292509"/>
                <a:gd name="connsiteX2" fmla="*/ 2430068 w 2559319"/>
                <a:gd name="connsiteY2" fmla="*/ 0 h 1292509"/>
                <a:gd name="connsiteX3" fmla="*/ 2559319 w 2559319"/>
                <a:gd name="connsiteY3" fmla="*/ 129251 h 1292509"/>
                <a:gd name="connsiteX4" fmla="*/ 2559319 w 2559319"/>
                <a:gd name="connsiteY4" fmla="*/ 1163258 h 1292509"/>
                <a:gd name="connsiteX5" fmla="*/ 2430068 w 2559319"/>
                <a:gd name="connsiteY5" fmla="*/ 1292509 h 1292509"/>
                <a:gd name="connsiteX6" fmla="*/ 129251 w 2559319"/>
                <a:gd name="connsiteY6" fmla="*/ 1292509 h 1292509"/>
                <a:gd name="connsiteX7" fmla="*/ 0 w 2559319"/>
                <a:gd name="connsiteY7" fmla="*/ 1163258 h 1292509"/>
                <a:gd name="connsiteX8" fmla="*/ 0 w 2559319"/>
                <a:gd name="connsiteY8" fmla="*/ 129251 h 1292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9319" h="1292509">
                  <a:moveTo>
                    <a:pt x="0" y="129251"/>
                  </a:moveTo>
                  <a:cubicBezTo>
                    <a:pt x="0" y="57868"/>
                    <a:pt x="57868" y="0"/>
                    <a:pt x="129251" y="0"/>
                  </a:cubicBezTo>
                  <a:lnTo>
                    <a:pt x="2430068" y="0"/>
                  </a:lnTo>
                  <a:cubicBezTo>
                    <a:pt x="2501451" y="0"/>
                    <a:pt x="2559319" y="57868"/>
                    <a:pt x="2559319" y="129251"/>
                  </a:cubicBezTo>
                  <a:lnTo>
                    <a:pt x="2559319" y="1163258"/>
                  </a:lnTo>
                  <a:cubicBezTo>
                    <a:pt x="2559319" y="1234641"/>
                    <a:pt x="2501451" y="1292509"/>
                    <a:pt x="2430068" y="1292509"/>
                  </a:cubicBezTo>
                  <a:lnTo>
                    <a:pt x="129251" y="1292509"/>
                  </a:lnTo>
                  <a:cubicBezTo>
                    <a:pt x="57868" y="1292509"/>
                    <a:pt x="0" y="1234641"/>
                    <a:pt x="0" y="1163258"/>
                  </a:cubicBezTo>
                  <a:lnTo>
                    <a:pt x="0" y="129251"/>
                  </a:lnTo>
                  <a:close/>
                </a:path>
              </a:pathLst>
            </a:custGeom>
          </p:spPr>
          <p:style>
            <a:lnRef idx="2">
              <a:schemeClr val="lt1">
                <a:hueOff val="0"/>
                <a:satOff val="0"/>
                <a:lumOff val="0"/>
                <a:alphaOff val="0"/>
              </a:schemeClr>
            </a:lnRef>
            <a:fillRef idx="1">
              <a:schemeClr val="accent1">
                <a:shade val="50000"/>
                <a:hueOff val="254505"/>
                <a:satOff val="-29452"/>
                <a:lumOff val="24108"/>
                <a:alphaOff val="0"/>
              </a:schemeClr>
            </a:fillRef>
            <a:effectRef idx="0">
              <a:schemeClr val="accent1">
                <a:shade val="50000"/>
                <a:hueOff val="254505"/>
                <a:satOff val="-29452"/>
                <a:lumOff val="24108"/>
                <a:alphaOff val="0"/>
              </a:schemeClr>
            </a:effectRef>
            <a:fontRef idx="minor">
              <a:schemeClr val="lt1"/>
            </a:fontRef>
          </p:style>
          <p:txBody>
            <a:bodyPr spcFirstLastPara="0" vert="horz" wrap="square" lIns="114056" tIns="114056" rIns="114056" bIns="114056" numCol="1" spcCol="1270" anchor="ctr" anchorCtr="0">
              <a:noAutofit/>
            </a:bodyPr>
            <a:lstStyle/>
            <a:p>
              <a:pPr marL="0" lvl="0" indent="0" algn="ctr" defTabSz="889000">
                <a:lnSpc>
                  <a:spcPct val="90000"/>
                </a:lnSpc>
                <a:spcBef>
                  <a:spcPct val="0"/>
                </a:spcBef>
                <a:spcAft>
                  <a:spcPct val="35000"/>
                </a:spcAft>
                <a:buClrTx/>
                <a:buNone/>
              </a:pPr>
              <a:r>
                <a:rPr lang="en-US" altLang="en-US" sz="2000" b="1" kern="1200" dirty="0">
                  <a:latin typeface="Arial Narrow" panose="020B0606020202030204" pitchFamily="34" charset="0"/>
                  <a:ea typeface="ＭＳ Ｐゴシック" panose="020B0600070205080204" pitchFamily="34" charset="-128"/>
                </a:rPr>
                <a:t>Ontario Human Rights Commission/ Specialists</a:t>
              </a:r>
              <a:endParaRPr lang="en-US" sz="2000" kern="1200" dirty="0"/>
            </a:p>
          </p:txBody>
        </p:sp>
        <p:sp>
          <p:nvSpPr>
            <p:cNvPr id="31" name="Freeform: Shape 30">
              <a:extLst>
                <a:ext uri="{FF2B5EF4-FFF2-40B4-BE49-F238E27FC236}">
                  <a16:creationId xmlns="" xmlns:a16="http://schemas.microsoft.com/office/drawing/2014/main" id="{EC9F143A-6520-45F7-9FDD-F2FD629FC15E}"/>
                </a:ext>
              </a:extLst>
            </p:cNvPr>
            <p:cNvSpPr/>
            <p:nvPr/>
          </p:nvSpPr>
          <p:spPr>
            <a:xfrm>
              <a:off x="8730934" y="4780535"/>
              <a:ext cx="2559319" cy="1292509"/>
            </a:xfrm>
            <a:custGeom>
              <a:avLst/>
              <a:gdLst>
                <a:gd name="connsiteX0" fmla="*/ 0 w 2559319"/>
                <a:gd name="connsiteY0" fmla="*/ 129251 h 1292509"/>
                <a:gd name="connsiteX1" fmla="*/ 129251 w 2559319"/>
                <a:gd name="connsiteY1" fmla="*/ 0 h 1292509"/>
                <a:gd name="connsiteX2" fmla="*/ 2430068 w 2559319"/>
                <a:gd name="connsiteY2" fmla="*/ 0 h 1292509"/>
                <a:gd name="connsiteX3" fmla="*/ 2559319 w 2559319"/>
                <a:gd name="connsiteY3" fmla="*/ 129251 h 1292509"/>
                <a:gd name="connsiteX4" fmla="*/ 2559319 w 2559319"/>
                <a:gd name="connsiteY4" fmla="*/ 1163258 h 1292509"/>
                <a:gd name="connsiteX5" fmla="*/ 2430068 w 2559319"/>
                <a:gd name="connsiteY5" fmla="*/ 1292509 h 1292509"/>
                <a:gd name="connsiteX6" fmla="*/ 129251 w 2559319"/>
                <a:gd name="connsiteY6" fmla="*/ 1292509 h 1292509"/>
                <a:gd name="connsiteX7" fmla="*/ 0 w 2559319"/>
                <a:gd name="connsiteY7" fmla="*/ 1163258 h 1292509"/>
                <a:gd name="connsiteX8" fmla="*/ 0 w 2559319"/>
                <a:gd name="connsiteY8" fmla="*/ 129251 h 1292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9319" h="1292509">
                  <a:moveTo>
                    <a:pt x="0" y="129251"/>
                  </a:moveTo>
                  <a:cubicBezTo>
                    <a:pt x="0" y="57868"/>
                    <a:pt x="57868" y="0"/>
                    <a:pt x="129251" y="0"/>
                  </a:cubicBezTo>
                  <a:lnTo>
                    <a:pt x="2430068" y="0"/>
                  </a:lnTo>
                  <a:cubicBezTo>
                    <a:pt x="2501451" y="0"/>
                    <a:pt x="2559319" y="57868"/>
                    <a:pt x="2559319" y="129251"/>
                  </a:cubicBezTo>
                  <a:lnTo>
                    <a:pt x="2559319" y="1163258"/>
                  </a:lnTo>
                  <a:cubicBezTo>
                    <a:pt x="2559319" y="1234641"/>
                    <a:pt x="2501451" y="1292509"/>
                    <a:pt x="2430068" y="1292509"/>
                  </a:cubicBezTo>
                  <a:lnTo>
                    <a:pt x="129251" y="1292509"/>
                  </a:lnTo>
                  <a:cubicBezTo>
                    <a:pt x="57868" y="1292509"/>
                    <a:pt x="0" y="1234641"/>
                    <a:pt x="0" y="1163258"/>
                  </a:cubicBezTo>
                  <a:lnTo>
                    <a:pt x="0" y="129251"/>
                  </a:lnTo>
                  <a:close/>
                </a:path>
              </a:pathLst>
            </a:custGeom>
          </p:spPr>
          <p:style>
            <a:lnRef idx="2">
              <a:schemeClr val="lt1">
                <a:hueOff val="0"/>
                <a:satOff val="0"/>
                <a:lumOff val="0"/>
                <a:alphaOff val="0"/>
              </a:schemeClr>
            </a:lnRef>
            <a:fillRef idx="1">
              <a:schemeClr val="accent1">
                <a:shade val="50000"/>
                <a:hueOff val="127253"/>
                <a:satOff val="-14726"/>
                <a:lumOff val="12054"/>
                <a:alphaOff val="0"/>
              </a:schemeClr>
            </a:fillRef>
            <a:effectRef idx="0">
              <a:schemeClr val="accent1">
                <a:shade val="50000"/>
                <a:hueOff val="127253"/>
                <a:satOff val="-14726"/>
                <a:lumOff val="12054"/>
                <a:alphaOff val="0"/>
              </a:schemeClr>
            </a:effectRef>
            <a:fontRef idx="minor">
              <a:schemeClr val="lt1"/>
            </a:fontRef>
          </p:style>
          <p:txBody>
            <a:bodyPr spcFirstLastPara="0" vert="horz" wrap="square" lIns="114056" tIns="114056" rIns="114056" bIns="114056" numCol="1" spcCol="1270" anchor="ctr" anchorCtr="0">
              <a:noAutofit/>
            </a:bodyPr>
            <a:lstStyle/>
            <a:p>
              <a:pPr marL="0" lvl="0" indent="0" algn="ctr" defTabSz="889000">
                <a:lnSpc>
                  <a:spcPct val="90000"/>
                </a:lnSpc>
                <a:spcBef>
                  <a:spcPct val="0"/>
                </a:spcBef>
                <a:spcAft>
                  <a:spcPct val="35000"/>
                </a:spcAft>
                <a:buClrTx/>
                <a:buNone/>
              </a:pPr>
              <a:r>
                <a:rPr lang="en-CA" sz="2000" b="1" kern="1200" dirty="0"/>
                <a:t>Others </a:t>
              </a:r>
              <a:br>
                <a:rPr lang="en-CA" sz="2000" b="1" kern="1200" dirty="0"/>
              </a:br>
              <a:r>
                <a:rPr lang="en-CA" sz="2000" b="0" kern="1200" dirty="0"/>
                <a:t>as Required</a:t>
              </a:r>
              <a:endParaRPr lang="en-US" sz="2000" b="0" kern="1200" dirty="0"/>
            </a:p>
          </p:txBody>
        </p:sp>
      </p:grpSp>
      <p:grpSp>
        <p:nvGrpSpPr>
          <p:cNvPr id="34" name="Group 33">
            <a:extLst>
              <a:ext uri="{FF2B5EF4-FFF2-40B4-BE49-F238E27FC236}">
                <a16:creationId xmlns="" xmlns:a16="http://schemas.microsoft.com/office/drawing/2014/main" id="{7D1E2115-6172-4E97-BF67-4C2C664AA82F}"/>
              </a:ext>
            </a:extLst>
          </p:cNvPr>
          <p:cNvGrpSpPr/>
          <p:nvPr/>
        </p:nvGrpSpPr>
        <p:grpSpPr>
          <a:xfrm>
            <a:off x="5182417" y="1549261"/>
            <a:ext cx="3134101" cy="5093931"/>
            <a:chOff x="5206489" y="1549261"/>
            <a:chExt cx="3134101" cy="5093931"/>
          </a:xfrm>
        </p:grpSpPr>
        <p:sp>
          <p:nvSpPr>
            <p:cNvPr id="22" name="Freeform: Shape 21">
              <a:extLst>
                <a:ext uri="{FF2B5EF4-FFF2-40B4-BE49-F238E27FC236}">
                  <a16:creationId xmlns="" xmlns:a16="http://schemas.microsoft.com/office/drawing/2014/main" id="{53C2C7E5-1599-421E-82E6-5690D2722B0D}"/>
                </a:ext>
              </a:extLst>
            </p:cNvPr>
            <p:cNvSpPr/>
            <p:nvPr/>
          </p:nvSpPr>
          <p:spPr>
            <a:xfrm>
              <a:off x="5460734" y="4780535"/>
              <a:ext cx="2559319" cy="1292509"/>
            </a:xfrm>
            <a:custGeom>
              <a:avLst/>
              <a:gdLst>
                <a:gd name="connsiteX0" fmla="*/ 0 w 2559319"/>
                <a:gd name="connsiteY0" fmla="*/ 129251 h 1292509"/>
                <a:gd name="connsiteX1" fmla="*/ 129251 w 2559319"/>
                <a:gd name="connsiteY1" fmla="*/ 0 h 1292509"/>
                <a:gd name="connsiteX2" fmla="*/ 2430068 w 2559319"/>
                <a:gd name="connsiteY2" fmla="*/ 0 h 1292509"/>
                <a:gd name="connsiteX3" fmla="*/ 2559319 w 2559319"/>
                <a:gd name="connsiteY3" fmla="*/ 129251 h 1292509"/>
                <a:gd name="connsiteX4" fmla="*/ 2559319 w 2559319"/>
                <a:gd name="connsiteY4" fmla="*/ 1163258 h 1292509"/>
                <a:gd name="connsiteX5" fmla="*/ 2430068 w 2559319"/>
                <a:gd name="connsiteY5" fmla="*/ 1292509 h 1292509"/>
                <a:gd name="connsiteX6" fmla="*/ 129251 w 2559319"/>
                <a:gd name="connsiteY6" fmla="*/ 1292509 h 1292509"/>
                <a:gd name="connsiteX7" fmla="*/ 0 w 2559319"/>
                <a:gd name="connsiteY7" fmla="*/ 1163258 h 1292509"/>
                <a:gd name="connsiteX8" fmla="*/ 0 w 2559319"/>
                <a:gd name="connsiteY8" fmla="*/ 129251 h 1292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9319" h="1292509">
                  <a:moveTo>
                    <a:pt x="0" y="129251"/>
                  </a:moveTo>
                  <a:cubicBezTo>
                    <a:pt x="0" y="57868"/>
                    <a:pt x="57868" y="0"/>
                    <a:pt x="129251" y="0"/>
                  </a:cubicBezTo>
                  <a:lnTo>
                    <a:pt x="2430068" y="0"/>
                  </a:lnTo>
                  <a:cubicBezTo>
                    <a:pt x="2501451" y="0"/>
                    <a:pt x="2559319" y="57868"/>
                    <a:pt x="2559319" y="129251"/>
                  </a:cubicBezTo>
                  <a:lnTo>
                    <a:pt x="2559319" y="1163258"/>
                  </a:lnTo>
                  <a:cubicBezTo>
                    <a:pt x="2559319" y="1234641"/>
                    <a:pt x="2501451" y="1292509"/>
                    <a:pt x="2430068" y="1292509"/>
                  </a:cubicBezTo>
                  <a:lnTo>
                    <a:pt x="129251" y="1292509"/>
                  </a:lnTo>
                  <a:cubicBezTo>
                    <a:pt x="57868" y="1292509"/>
                    <a:pt x="0" y="1234641"/>
                    <a:pt x="0" y="1163258"/>
                  </a:cubicBezTo>
                  <a:lnTo>
                    <a:pt x="0" y="129251"/>
                  </a:lnTo>
                  <a:close/>
                </a:path>
              </a:pathLst>
            </a:custGeom>
          </p:spPr>
          <p:style>
            <a:lnRef idx="2">
              <a:schemeClr val="lt1">
                <a:hueOff val="0"/>
                <a:satOff val="0"/>
                <a:lumOff val="0"/>
                <a:alphaOff val="0"/>
              </a:schemeClr>
            </a:lnRef>
            <a:fillRef idx="1">
              <a:schemeClr val="accent1">
                <a:shade val="50000"/>
                <a:hueOff val="381758"/>
                <a:satOff val="-44177"/>
                <a:lumOff val="36161"/>
                <a:alphaOff val="0"/>
              </a:schemeClr>
            </a:fillRef>
            <a:effectRef idx="0">
              <a:schemeClr val="accent1">
                <a:shade val="50000"/>
                <a:hueOff val="381758"/>
                <a:satOff val="-44177"/>
                <a:lumOff val="36161"/>
                <a:alphaOff val="0"/>
              </a:schemeClr>
            </a:effectRef>
            <a:fontRef idx="minor">
              <a:schemeClr val="lt1"/>
            </a:fontRef>
          </p:style>
          <p:txBody>
            <a:bodyPr spcFirstLastPara="0" vert="horz" wrap="square" lIns="114056" tIns="114056" rIns="114056" bIns="114056" numCol="1" spcCol="1270" anchor="ctr" anchorCtr="0">
              <a:noAutofit/>
            </a:bodyPr>
            <a:lstStyle/>
            <a:p>
              <a:pPr marL="0" lvl="0" indent="0" algn="ctr" defTabSz="889000">
                <a:lnSpc>
                  <a:spcPct val="90000"/>
                </a:lnSpc>
                <a:spcBef>
                  <a:spcPct val="0"/>
                </a:spcBef>
                <a:spcAft>
                  <a:spcPct val="35000"/>
                </a:spcAft>
                <a:buNone/>
              </a:pPr>
              <a:r>
                <a:rPr lang="en-CA" sz="2000" kern="1200" dirty="0"/>
                <a:t> </a:t>
              </a:r>
              <a:r>
                <a:rPr lang="en-US" altLang="en-US" sz="2000" b="1" kern="1200" dirty="0">
                  <a:latin typeface="Arial Narrow" panose="020B0606020202030204" pitchFamily="34" charset="0"/>
                  <a:ea typeface="ＭＳ Ｐゴシック" panose="020B0600070205080204" pitchFamily="34" charset="-128"/>
                </a:rPr>
                <a:t>Insurance Carrier Resources/Specialists </a:t>
              </a:r>
              <a:endParaRPr lang="en-US" sz="2000" kern="1200" dirty="0"/>
            </a:p>
          </p:txBody>
        </p:sp>
        <p:sp>
          <p:nvSpPr>
            <p:cNvPr id="24" name="Freeform: Shape 23">
              <a:extLst>
                <a:ext uri="{FF2B5EF4-FFF2-40B4-BE49-F238E27FC236}">
                  <a16:creationId xmlns="" xmlns:a16="http://schemas.microsoft.com/office/drawing/2014/main" id="{CFB45580-3C67-4745-8C2F-DC2CA5E351CC}"/>
                </a:ext>
              </a:extLst>
            </p:cNvPr>
            <p:cNvSpPr/>
            <p:nvPr/>
          </p:nvSpPr>
          <p:spPr>
            <a:xfrm>
              <a:off x="5460734" y="3164898"/>
              <a:ext cx="2559319" cy="1292509"/>
            </a:xfrm>
            <a:custGeom>
              <a:avLst/>
              <a:gdLst>
                <a:gd name="connsiteX0" fmla="*/ 0 w 2559319"/>
                <a:gd name="connsiteY0" fmla="*/ 129251 h 1292509"/>
                <a:gd name="connsiteX1" fmla="*/ 129251 w 2559319"/>
                <a:gd name="connsiteY1" fmla="*/ 0 h 1292509"/>
                <a:gd name="connsiteX2" fmla="*/ 2430068 w 2559319"/>
                <a:gd name="connsiteY2" fmla="*/ 0 h 1292509"/>
                <a:gd name="connsiteX3" fmla="*/ 2559319 w 2559319"/>
                <a:gd name="connsiteY3" fmla="*/ 129251 h 1292509"/>
                <a:gd name="connsiteX4" fmla="*/ 2559319 w 2559319"/>
                <a:gd name="connsiteY4" fmla="*/ 1163258 h 1292509"/>
                <a:gd name="connsiteX5" fmla="*/ 2430068 w 2559319"/>
                <a:gd name="connsiteY5" fmla="*/ 1292509 h 1292509"/>
                <a:gd name="connsiteX6" fmla="*/ 129251 w 2559319"/>
                <a:gd name="connsiteY6" fmla="*/ 1292509 h 1292509"/>
                <a:gd name="connsiteX7" fmla="*/ 0 w 2559319"/>
                <a:gd name="connsiteY7" fmla="*/ 1163258 h 1292509"/>
                <a:gd name="connsiteX8" fmla="*/ 0 w 2559319"/>
                <a:gd name="connsiteY8" fmla="*/ 129251 h 1292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9319" h="1292509">
                  <a:moveTo>
                    <a:pt x="0" y="129251"/>
                  </a:moveTo>
                  <a:cubicBezTo>
                    <a:pt x="0" y="57868"/>
                    <a:pt x="57868" y="0"/>
                    <a:pt x="129251" y="0"/>
                  </a:cubicBezTo>
                  <a:lnTo>
                    <a:pt x="2430068" y="0"/>
                  </a:lnTo>
                  <a:cubicBezTo>
                    <a:pt x="2501451" y="0"/>
                    <a:pt x="2559319" y="57868"/>
                    <a:pt x="2559319" y="129251"/>
                  </a:cubicBezTo>
                  <a:lnTo>
                    <a:pt x="2559319" y="1163258"/>
                  </a:lnTo>
                  <a:cubicBezTo>
                    <a:pt x="2559319" y="1234641"/>
                    <a:pt x="2501451" y="1292509"/>
                    <a:pt x="2430068" y="1292509"/>
                  </a:cubicBezTo>
                  <a:lnTo>
                    <a:pt x="129251" y="1292509"/>
                  </a:lnTo>
                  <a:cubicBezTo>
                    <a:pt x="57868" y="1292509"/>
                    <a:pt x="0" y="1234641"/>
                    <a:pt x="0" y="1163258"/>
                  </a:cubicBezTo>
                  <a:lnTo>
                    <a:pt x="0" y="129251"/>
                  </a:lnTo>
                  <a:close/>
                </a:path>
              </a:pathLst>
            </a:custGeom>
            <a:solidFill>
              <a:schemeClr val="accent6">
                <a:lumMod val="75000"/>
              </a:schemeClr>
            </a:solidFill>
          </p:spPr>
          <p:style>
            <a:lnRef idx="2">
              <a:schemeClr val="lt1">
                <a:hueOff val="0"/>
                <a:satOff val="0"/>
                <a:lumOff val="0"/>
                <a:alphaOff val="0"/>
              </a:schemeClr>
            </a:lnRef>
            <a:fillRef idx="1">
              <a:schemeClr val="accent1">
                <a:shade val="50000"/>
                <a:hueOff val="509010"/>
                <a:satOff val="-58903"/>
                <a:lumOff val="48215"/>
                <a:alphaOff val="0"/>
              </a:schemeClr>
            </a:fillRef>
            <a:effectRef idx="0">
              <a:schemeClr val="accent1">
                <a:shade val="50000"/>
                <a:hueOff val="509010"/>
                <a:satOff val="-58903"/>
                <a:lumOff val="48215"/>
                <a:alphaOff val="0"/>
              </a:schemeClr>
            </a:effectRef>
            <a:fontRef idx="minor">
              <a:schemeClr val="lt1"/>
            </a:fontRef>
          </p:style>
          <p:txBody>
            <a:bodyPr spcFirstLastPara="0" vert="horz" wrap="square" lIns="114056" tIns="114056" rIns="114056" bIns="114056" numCol="1" spcCol="1270" anchor="ctr" anchorCtr="0">
              <a:noAutofit/>
            </a:bodyPr>
            <a:lstStyle/>
            <a:p>
              <a:pPr marL="0" lvl="0" indent="0" algn="ctr" defTabSz="889000">
                <a:lnSpc>
                  <a:spcPct val="90000"/>
                </a:lnSpc>
                <a:spcBef>
                  <a:spcPct val="0"/>
                </a:spcBef>
                <a:spcAft>
                  <a:spcPct val="35000"/>
                </a:spcAft>
                <a:buClrTx/>
                <a:buNone/>
              </a:pPr>
              <a:r>
                <a:rPr lang="en-US" altLang="en-US" sz="2000" b="1" kern="1200" dirty="0">
                  <a:latin typeface="Arial Narrow" panose="020B0606020202030204" pitchFamily="34" charset="0"/>
                  <a:ea typeface="ＭＳ Ｐゴシック" panose="020B0600070205080204" pitchFamily="34" charset="-128"/>
                </a:rPr>
                <a:t>Ergonomics Specialist</a:t>
              </a:r>
              <a:endParaRPr lang="en-US" sz="2000" kern="1200" dirty="0"/>
            </a:p>
          </p:txBody>
        </p:sp>
        <p:sp>
          <p:nvSpPr>
            <p:cNvPr id="26" name="Freeform: Shape 25">
              <a:extLst>
                <a:ext uri="{FF2B5EF4-FFF2-40B4-BE49-F238E27FC236}">
                  <a16:creationId xmlns="" xmlns:a16="http://schemas.microsoft.com/office/drawing/2014/main" id="{6681D918-A53A-49C6-BE58-7587FCFED49B}"/>
                </a:ext>
              </a:extLst>
            </p:cNvPr>
            <p:cNvSpPr/>
            <p:nvPr/>
          </p:nvSpPr>
          <p:spPr>
            <a:xfrm>
              <a:off x="5460734" y="1549261"/>
              <a:ext cx="2559319" cy="1292509"/>
            </a:xfrm>
            <a:custGeom>
              <a:avLst/>
              <a:gdLst>
                <a:gd name="connsiteX0" fmla="*/ 0 w 2559319"/>
                <a:gd name="connsiteY0" fmla="*/ 129251 h 1292509"/>
                <a:gd name="connsiteX1" fmla="*/ 129251 w 2559319"/>
                <a:gd name="connsiteY1" fmla="*/ 0 h 1292509"/>
                <a:gd name="connsiteX2" fmla="*/ 2430068 w 2559319"/>
                <a:gd name="connsiteY2" fmla="*/ 0 h 1292509"/>
                <a:gd name="connsiteX3" fmla="*/ 2559319 w 2559319"/>
                <a:gd name="connsiteY3" fmla="*/ 129251 h 1292509"/>
                <a:gd name="connsiteX4" fmla="*/ 2559319 w 2559319"/>
                <a:gd name="connsiteY4" fmla="*/ 1163258 h 1292509"/>
                <a:gd name="connsiteX5" fmla="*/ 2430068 w 2559319"/>
                <a:gd name="connsiteY5" fmla="*/ 1292509 h 1292509"/>
                <a:gd name="connsiteX6" fmla="*/ 129251 w 2559319"/>
                <a:gd name="connsiteY6" fmla="*/ 1292509 h 1292509"/>
                <a:gd name="connsiteX7" fmla="*/ 0 w 2559319"/>
                <a:gd name="connsiteY7" fmla="*/ 1163258 h 1292509"/>
                <a:gd name="connsiteX8" fmla="*/ 0 w 2559319"/>
                <a:gd name="connsiteY8" fmla="*/ 129251 h 1292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9319" h="1292509">
                  <a:moveTo>
                    <a:pt x="0" y="129251"/>
                  </a:moveTo>
                  <a:cubicBezTo>
                    <a:pt x="0" y="57868"/>
                    <a:pt x="57868" y="0"/>
                    <a:pt x="129251" y="0"/>
                  </a:cubicBezTo>
                  <a:lnTo>
                    <a:pt x="2430068" y="0"/>
                  </a:lnTo>
                  <a:cubicBezTo>
                    <a:pt x="2501451" y="0"/>
                    <a:pt x="2559319" y="57868"/>
                    <a:pt x="2559319" y="129251"/>
                  </a:cubicBezTo>
                  <a:lnTo>
                    <a:pt x="2559319" y="1163258"/>
                  </a:lnTo>
                  <a:cubicBezTo>
                    <a:pt x="2559319" y="1234641"/>
                    <a:pt x="2501451" y="1292509"/>
                    <a:pt x="2430068" y="1292509"/>
                  </a:cubicBezTo>
                  <a:lnTo>
                    <a:pt x="129251" y="1292509"/>
                  </a:lnTo>
                  <a:cubicBezTo>
                    <a:pt x="57868" y="1292509"/>
                    <a:pt x="0" y="1234641"/>
                    <a:pt x="0" y="1163258"/>
                  </a:cubicBezTo>
                  <a:lnTo>
                    <a:pt x="0" y="129251"/>
                  </a:lnTo>
                  <a:close/>
                </a:path>
              </a:pathLst>
            </a:custGeom>
            <a:solidFill>
              <a:schemeClr val="accent6">
                <a:lumMod val="50000"/>
              </a:schemeClr>
            </a:solidFill>
          </p:spPr>
          <p:style>
            <a:lnRef idx="2">
              <a:schemeClr val="lt1">
                <a:hueOff val="0"/>
                <a:satOff val="0"/>
                <a:lumOff val="0"/>
                <a:alphaOff val="0"/>
              </a:schemeClr>
            </a:lnRef>
            <a:fillRef idx="1">
              <a:schemeClr val="accent1">
                <a:shade val="50000"/>
                <a:hueOff val="509010"/>
                <a:satOff val="-58903"/>
                <a:lumOff val="48215"/>
                <a:alphaOff val="0"/>
              </a:schemeClr>
            </a:fillRef>
            <a:effectRef idx="0">
              <a:schemeClr val="accent1">
                <a:shade val="50000"/>
                <a:hueOff val="509010"/>
                <a:satOff val="-58903"/>
                <a:lumOff val="48215"/>
                <a:alphaOff val="0"/>
              </a:schemeClr>
            </a:effectRef>
            <a:fontRef idx="minor">
              <a:schemeClr val="lt1"/>
            </a:fontRef>
          </p:style>
          <p:txBody>
            <a:bodyPr spcFirstLastPara="0" vert="horz" wrap="square" lIns="114056" tIns="114056" rIns="114056" bIns="114056" numCol="1" spcCol="1270" anchor="ctr" anchorCtr="0">
              <a:noAutofit/>
            </a:bodyPr>
            <a:lstStyle/>
            <a:p>
              <a:pPr marL="0" lvl="0" indent="0" algn="ctr" defTabSz="889000">
                <a:lnSpc>
                  <a:spcPct val="90000"/>
                </a:lnSpc>
                <a:spcBef>
                  <a:spcPct val="0"/>
                </a:spcBef>
                <a:spcAft>
                  <a:spcPct val="35000"/>
                </a:spcAft>
                <a:buClrTx/>
                <a:buNone/>
              </a:pPr>
              <a:r>
                <a:rPr lang="en-US" altLang="en-US" sz="2000" b="1" kern="1200" dirty="0">
                  <a:latin typeface="Arial Narrow" panose="020B0606020202030204" pitchFamily="34" charset="0"/>
                  <a:ea typeface="ＭＳ Ｐゴシック" panose="020B0600070205080204" pitchFamily="34" charset="-128"/>
                </a:rPr>
                <a:t>Employee Assistance Program Resources/ Specialists </a:t>
              </a:r>
              <a:endParaRPr lang="en-US" sz="2000" kern="1200" dirty="0"/>
            </a:p>
          </p:txBody>
        </p:sp>
        <p:sp>
          <p:nvSpPr>
            <p:cNvPr id="8" name="Rectangle 7">
              <a:extLst>
                <a:ext uri="{FF2B5EF4-FFF2-40B4-BE49-F238E27FC236}">
                  <a16:creationId xmlns="" xmlns:a16="http://schemas.microsoft.com/office/drawing/2014/main" id="{C3F6191D-3372-47BF-9D52-3FD1C0F38582}"/>
                </a:ext>
              </a:extLst>
            </p:cNvPr>
            <p:cNvSpPr/>
            <p:nvPr/>
          </p:nvSpPr>
          <p:spPr>
            <a:xfrm>
              <a:off x="5206489" y="6119972"/>
              <a:ext cx="3134101" cy="523220"/>
            </a:xfrm>
            <a:prstGeom prst="rect">
              <a:avLst/>
            </a:prstGeom>
            <a:noFill/>
          </p:spPr>
          <p:txBody>
            <a:bodyPr wrap="square">
              <a:spAutoFit/>
            </a:bodyPr>
            <a:lstStyle/>
            <a:p>
              <a:pPr lvl="0" algn="ctr"/>
              <a:r>
                <a:rPr lang="en-US" altLang="en-US" sz="1400" dirty="0">
                  <a:solidFill>
                    <a:schemeClr val="accent6">
                      <a:lumMod val="50000"/>
                    </a:schemeClr>
                  </a:solidFill>
                  <a:ea typeface="ＭＳ Ｐゴシック" panose="020B0600070205080204" pitchFamily="34" charset="-128"/>
                </a:rPr>
                <a:t>Chiropractors, Physiotherapists, </a:t>
              </a:r>
              <a:br>
                <a:rPr lang="en-US" altLang="en-US" sz="1400" dirty="0">
                  <a:solidFill>
                    <a:schemeClr val="accent6">
                      <a:lumMod val="50000"/>
                    </a:schemeClr>
                  </a:solidFill>
                  <a:ea typeface="ＭＳ Ｐゴシック" panose="020B0600070205080204" pitchFamily="34" charset="-128"/>
                </a:rPr>
              </a:br>
              <a:r>
                <a:rPr lang="en-US" altLang="en-US" sz="1400" dirty="0">
                  <a:solidFill>
                    <a:schemeClr val="accent6">
                      <a:lumMod val="50000"/>
                    </a:schemeClr>
                  </a:solidFill>
                  <a:ea typeface="ＭＳ Ｐゴシック" panose="020B0600070205080204" pitchFamily="34" charset="-128"/>
                </a:rPr>
                <a:t>Psychologists, etc.</a:t>
              </a:r>
              <a:endParaRPr lang="en-US" sz="1400" dirty="0">
                <a:solidFill>
                  <a:schemeClr val="accent6">
                    <a:lumMod val="50000"/>
                  </a:schemeClr>
                </a:solidFill>
              </a:endParaRPr>
            </a:p>
          </p:txBody>
        </p:sp>
        <p:sp>
          <p:nvSpPr>
            <p:cNvPr id="12" name="Isosceles Triangle 11">
              <a:extLst>
                <a:ext uri="{FF2B5EF4-FFF2-40B4-BE49-F238E27FC236}">
                  <a16:creationId xmlns="" xmlns:a16="http://schemas.microsoft.com/office/drawing/2014/main" id="{163073F9-7A28-46BD-96F7-A2C12562D8EC}"/>
                </a:ext>
              </a:extLst>
            </p:cNvPr>
            <p:cNvSpPr/>
            <p:nvPr/>
          </p:nvSpPr>
          <p:spPr>
            <a:xfrm rot="10800000">
              <a:off x="6588325" y="6060219"/>
              <a:ext cx="304800" cy="139700"/>
            </a:xfrm>
            <a:prstGeom prst="triangle">
              <a:avLst/>
            </a:prstGeom>
            <a:solidFill>
              <a:srgbClr val="6698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a:extLst>
              <a:ext uri="{FF2B5EF4-FFF2-40B4-BE49-F238E27FC236}">
                <a16:creationId xmlns="" xmlns:a16="http://schemas.microsoft.com/office/drawing/2014/main" id="{EE2ED270-FFDB-4B5F-A4AE-29509390710A}"/>
              </a:ext>
            </a:extLst>
          </p:cNvPr>
          <p:cNvGrpSpPr/>
          <p:nvPr/>
        </p:nvGrpSpPr>
        <p:grpSpPr>
          <a:xfrm>
            <a:off x="1973181" y="1549261"/>
            <a:ext cx="3510036" cy="5090768"/>
            <a:chOff x="1696453" y="1549261"/>
            <a:chExt cx="3510036" cy="5090768"/>
          </a:xfrm>
        </p:grpSpPr>
        <p:sp>
          <p:nvSpPr>
            <p:cNvPr id="16" name="Freeform: Shape 15">
              <a:extLst>
                <a:ext uri="{FF2B5EF4-FFF2-40B4-BE49-F238E27FC236}">
                  <a16:creationId xmlns="" xmlns:a16="http://schemas.microsoft.com/office/drawing/2014/main" id="{DBE8C055-3893-4FF1-9FEE-FCBF6E28CB0E}"/>
                </a:ext>
              </a:extLst>
            </p:cNvPr>
            <p:cNvSpPr/>
            <p:nvPr/>
          </p:nvSpPr>
          <p:spPr>
            <a:xfrm>
              <a:off x="2190534" y="1549261"/>
              <a:ext cx="2559319" cy="1292509"/>
            </a:xfrm>
            <a:custGeom>
              <a:avLst/>
              <a:gdLst>
                <a:gd name="connsiteX0" fmla="*/ 0 w 2559319"/>
                <a:gd name="connsiteY0" fmla="*/ 129251 h 1292509"/>
                <a:gd name="connsiteX1" fmla="*/ 129251 w 2559319"/>
                <a:gd name="connsiteY1" fmla="*/ 0 h 1292509"/>
                <a:gd name="connsiteX2" fmla="*/ 2430068 w 2559319"/>
                <a:gd name="connsiteY2" fmla="*/ 0 h 1292509"/>
                <a:gd name="connsiteX3" fmla="*/ 2559319 w 2559319"/>
                <a:gd name="connsiteY3" fmla="*/ 129251 h 1292509"/>
                <a:gd name="connsiteX4" fmla="*/ 2559319 w 2559319"/>
                <a:gd name="connsiteY4" fmla="*/ 1163258 h 1292509"/>
                <a:gd name="connsiteX5" fmla="*/ 2430068 w 2559319"/>
                <a:gd name="connsiteY5" fmla="*/ 1292509 h 1292509"/>
                <a:gd name="connsiteX6" fmla="*/ 129251 w 2559319"/>
                <a:gd name="connsiteY6" fmla="*/ 1292509 h 1292509"/>
                <a:gd name="connsiteX7" fmla="*/ 0 w 2559319"/>
                <a:gd name="connsiteY7" fmla="*/ 1163258 h 1292509"/>
                <a:gd name="connsiteX8" fmla="*/ 0 w 2559319"/>
                <a:gd name="connsiteY8" fmla="*/ 129251 h 1292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9319" h="1292509">
                  <a:moveTo>
                    <a:pt x="0" y="129251"/>
                  </a:moveTo>
                  <a:cubicBezTo>
                    <a:pt x="0" y="57868"/>
                    <a:pt x="57868" y="0"/>
                    <a:pt x="129251" y="0"/>
                  </a:cubicBezTo>
                  <a:lnTo>
                    <a:pt x="2430068" y="0"/>
                  </a:lnTo>
                  <a:cubicBezTo>
                    <a:pt x="2501451" y="0"/>
                    <a:pt x="2559319" y="57868"/>
                    <a:pt x="2559319" y="129251"/>
                  </a:cubicBezTo>
                  <a:lnTo>
                    <a:pt x="2559319" y="1163258"/>
                  </a:lnTo>
                  <a:cubicBezTo>
                    <a:pt x="2559319" y="1234641"/>
                    <a:pt x="2501451" y="1292509"/>
                    <a:pt x="2430068" y="1292509"/>
                  </a:cubicBezTo>
                  <a:lnTo>
                    <a:pt x="129251" y="1292509"/>
                  </a:lnTo>
                  <a:cubicBezTo>
                    <a:pt x="57868" y="1292509"/>
                    <a:pt x="0" y="1234641"/>
                    <a:pt x="0" y="1163258"/>
                  </a:cubicBezTo>
                  <a:lnTo>
                    <a:pt x="0" y="129251"/>
                  </a:lnTo>
                  <a:close/>
                </a:path>
              </a:pathLst>
            </a:custGeom>
          </p:spPr>
          <p:style>
            <a:lnRef idx="2">
              <a:schemeClr val="lt1">
                <a:hueOff val="0"/>
                <a:satOff val="0"/>
                <a:lumOff val="0"/>
                <a:alphaOff val="0"/>
              </a:schemeClr>
            </a:lnRef>
            <a:fillRef idx="1">
              <a:schemeClr val="accent1">
                <a:shade val="50000"/>
                <a:hueOff val="0"/>
                <a:satOff val="0"/>
                <a:lumOff val="0"/>
                <a:alphaOff val="0"/>
              </a:schemeClr>
            </a:fillRef>
            <a:effectRef idx="0">
              <a:schemeClr val="accent1">
                <a:shade val="50000"/>
                <a:hueOff val="0"/>
                <a:satOff val="0"/>
                <a:lumOff val="0"/>
                <a:alphaOff val="0"/>
              </a:schemeClr>
            </a:effectRef>
            <a:fontRef idx="minor">
              <a:schemeClr val="lt1"/>
            </a:fontRef>
          </p:style>
          <p:txBody>
            <a:bodyPr spcFirstLastPara="0" vert="horz" wrap="square" lIns="114056" tIns="114056" rIns="114056" bIns="114056" numCol="1" spcCol="1270" anchor="ctr" anchorCtr="0">
              <a:noAutofit/>
            </a:bodyPr>
            <a:lstStyle/>
            <a:p>
              <a:pPr marL="0" lvl="0" indent="0" algn="ctr" defTabSz="889000">
                <a:lnSpc>
                  <a:spcPct val="90000"/>
                </a:lnSpc>
                <a:spcBef>
                  <a:spcPct val="0"/>
                </a:spcBef>
                <a:spcAft>
                  <a:spcPct val="35000"/>
                </a:spcAft>
                <a:buNone/>
              </a:pPr>
              <a:r>
                <a:rPr lang="en-US" altLang="en-US" sz="2000" b="1" kern="1200" dirty="0">
                  <a:latin typeface="Arial Narrow" panose="020B0606020202030204" pitchFamily="34" charset="0"/>
                  <a:ea typeface="ＭＳ Ｐゴシック" panose="020B0600070205080204" pitchFamily="34" charset="-128"/>
                </a:rPr>
                <a:t>Workplace Safety and Insurance Resources/ Specialists</a:t>
              </a:r>
              <a:endParaRPr lang="en-US" sz="1600" b="0" kern="1200" dirty="0"/>
            </a:p>
          </p:txBody>
        </p:sp>
        <p:sp>
          <p:nvSpPr>
            <p:cNvPr id="18" name="Freeform: Shape 17">
              <a:extLst>
                <a:ext uri="{FF2B5EF4-FFF2-40B4-BE49-F238E27FC236}">
                  <a16:creationId xmlns="" xmlns:a16="http://schemas.microsoft.com/office/drawing/2014/main" id="{40E7DC83-B106-45FB-A35C-A8916B5D74A5}"/>
                </a:ext>
              </a:extLst>
            </p:cNvPr>
            <p:cNvSpPr/>
            <p:nvPr/>
          </p:nvSpPr>
          <p:spPr>
            <a:xfrm>
              <a:off x="2190534" y="3164898"/>
              <a:ext cx="2559319" cy="1292509"/>
            </a:xfrm>
            <a:custGeom>
              <a:avLst/>
              <a:gdLst>
                <a:gd name="connsiteX0" fmla="*/ 0 w 2559319"/>
                <a:gd name="connsiteY0" fmla="*/ 129251 h 1292509"/>
                <a:gd name="connsiteX1" fmla="*/ 129251 w 2559319"/>
                <a:gd name="connsiteY1" fmla="*/ 0 h 1292509"/>
                <a:gd name="connsiteX2" fmla="*/ 2430068 w 2559319"/>
                <a:gd name="connsiteY2" fmla="*/ 0 h 1292509"/>
                <a:gd name="connsiteX3" fmla="*/ 2559319 w 2559319"/>
                <a:gd name="connsiteY3" fmla="*/ 129251 h 1292509"/>
                <a:gd name="connsiteX4" fmla="*/ 2559319 w 2559319"/>
                <a:gd name="connsiteY4" fmla="*/ 1163258 h 1292509"/>
                <a:gd name="connsiteX5" fmla="*/ 2430068 w 2559319"/>
                <a:gd name="connsiteY5" fmla="*/ 1292509 h 1292509"/>
                <a:gd name="connsiteX6" fmla="*/ 129251 w 2559319"/>
                <a:gd name="connsiteY6" fmla="*/ 1292509 h 1292509"/>
                <a:gd name="connsiteX7" fmla="*/ 0 w 2559319"/>
                <a:gd name="connsiteY7" fmla="*/ 1163258 h 1292509"/>
                <a:gd name="connsiteX8" fmla="*/ 0 w 2559319"/>
                <a:gd name="connsiteY8" fmla="*/ 129251 h 1292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9319" h="1292509">
                  <a:moveTo>
                    <a:pt x="0" y="129251"/>
                  </a:moveTo>
                  <a:cubicBezTo>
                    <a:pt x="0" y="57868"/>
                    <a:pt x="57868" y="0"/>
                    <a:pt x="129251" y="0"/>
                  </a:cubicBezTo>
                  <a:lnTo>
                    <a:pt x="2430068" y="0"/>
                  </a:lnTo>
                  <a:cubicBezTo>
                    <a:pt x="2501451" y="0"/>
                    <a:pt x="2559319" y="57868"/>
                    <a:pt x="2559319" y="129251"/>
                  </a:cubicBezTo>
                  <a:lnTo>
                    <a:pt x="2559319" y="1163258"/>
                  </a:lnTo>
                  <a:cubicBezTo>
                    <a:pt x="2559319" y="1234641"/>
                    <a:pt x="2501451" y="1292509"/>
                    <a:pt x="2430068" y="1292509"/>
                  </a:cubicBezTo>
                  <a:lnTo>
                    <a:pt x="129251" y="1292509"/>
                  </a:lnTo>
                  <a:cubicBezTo>
                    <a:pt x="57868" y="1292509"/>
                    <a:pt x="0" y="1234641"/>
                    <a:pt x="0" y="1163258"/>
                  </a:cubicBezTo>
                  <a:lnTo>
                    <a:pt x="0" y="129251"/>
                  </a:lnTo>
                  <a:close/>
                </a:path>
              </a:pathLst>
            </a:custGeom>
          </p:spPr>
          <p:style>
            <a:lnRef idx="2">
              <a:schemeClr val="lt1">
                <a:hueOff val="0"/>
                <a:satOff val="0"/>
                <a:lumOff val="0"/>
                <a:alphaOff val="0"/>
              </a:schemeClr>
            </a:lnRef>
            <a:fillRef idx="1">
              <a:schemeClr val="accent1">
                <a:shade val="50000"/>
                <a:hueOff val="127253"/>
                <a:satOff val="-14726"/>
                <a:lumOff val="12054"/>
                <a:alphaOff val="0"/>
              </a:schemeClr>
            </a:fillRef>
            <a:effectRef idx="0">
              <a:schemeClr val="accent1">
                <a:shade val="50000"/>
                <a:hueOff val="127253"/>
                <a:satOff val="-14726"/>
                <a:lumOff val="12054"/>
                <a:alphaOff val="0"/>
              </a:schemeClr>
            </a:effectRef>
            <a:fontRef idx="minor">
              <a:schemeClr val="lt1"/>
            </a:fontRef>
          </p:style>
          <p:txBody>
            <a:bodyPr spcFirstLastPara="0" vert="horz" wrap="square" lIns="37856" tIns="37856" rIns="37856" bIns="37856" numCol="1" spcCol="1270" anchor="ctr" anchorCtr="0">
              <a:noAutofit/>
            </a:bodyPr>
            <a:lstStyle/>
            <a:p>
              <a:pPr marL="0" lvl="0" indent="0" algn="ctr" defTabSz="889000">
                <a:lnSpc>
                  <a:spcPct val="90000"/>
                </a:lnSpc>
                <a:spcBef>
                  <a:spcPct val="0"/>
                </a:spcBef>
                <a:spcAft>
                  <a:spcPct val="35000"/>
                </a:spcAft>
                <a:buNone/>
              </a:pPr>
              <a:r>
                <a:rPr lang="en-US" altLang="en-US" sz="2000" b="1" kern="1200" dirty="0">
                  <a:latin typeface="Arial Narrow" panose="020B0606020202030204" pitchFamily="34" charset="0"/>
                  <a:ea typeface="ＭＳ Ｐゴシック" panose="020B0600070205080204" pitchFamily="34" charset="-128"/>
                </a:rPr>
                <a:t>Para-Medical Professionals</a:t>
              </a:r>
            </a:p>
          </p:txBody>
        </p:sp>
        <p:sp>
          <p:nvSpPr>
            <p:cNvPr id="20" name="Freeform: Shape 19">
              <a:extLst>
                <a:ext uri="{FF2B5EF4-FFF2-40B4-BE49-F238E27FC236}">
                  <a16:creationId xmlns="" xmlns:a16="http://schemas.microsoft.com/office/drawing/2014/main" id="{E5ED6DE0-27BF-44F3-9DEE-1FE920D966F7}"/>
                </a:ext>
              </a:extLst>
            </p:cNvPr>
            <p:cNvSpPr/>
            <p:nvPr/>
          </p:nvSpPr>
          <p:spPr>
            <a:xfrm>
              <a:off x="2190534" y="4780535"/>
              <a:ext cx="2559319" cy="1292509"/>
            </a:xfrm>
            <a:custGeom>
              <a:avLst/>
              <a:gdLst>
                <a:gd name="connsiteX0" fmla="*/ 0 w 2559319"/>
                <a:gd name="connsiteY0" fmla="*/ 129251 h 1292509"/>
                <a:gd name="connsiteX1" fmla="*/ 129251 w 2559319"/>
                <a:gd name="connsiteY1" fmla="*/ 0 h 1292509"/>
                <a:gd name="connsiteX2" fmla="*/ 2430068 w 2559319"/>
                <a:gd name="connsiteY2" fmla="*/ 0 h 1292509"/>
                <a:gd name="connsiteX3" fmla="*/ 2559319 w 2559319"/>
                <a:gd name="connsiteY3" fmla="*/ 129251 h 1292509"/>
                <a:gd name="connsiteX4" fmla="*/ 2559319 w 2559319"/>
                <a:gd name="connsiteY4" fmla="*/ 1163258 h 1292509"/>
                <a:gd name="connsiteX5" fmla="*/ 2430068 w 2559319"/>
                <a:gd name="connsiteY5" fmla="*/ 1292509 h 1292509"/>
                <a:gd name="connsiteX6" fmla="*/ 129251 w 2559319"/>
                <a:gd name="connsiteY6" fmla="*/ 1292509 h 1292509"/>
                <a:gd name="connsiteX7" fmla="*/ 0 w 2559319"/>
                <a:gd name="connsiteY7" fmla="*/ 1163258 h 1292509"/>
                <a:gd name="connsiteX8" fmla="*/ 0 w 2559319"/>
                <a:gd name="connsiteY8" fmla="*/ 129251 h 1292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9319" h="1292509">
                  <a:moveTo>
                    <a:pt x="0" y="129251"/>
                  </a:moveTo>
                  <a:cubicBezTo>
                    <a:pt x="0" y="57868"/>
                    <a:pt x="57868" y="0"/>
                    <a:pt x="129251" y="0"/>
                  </a:cubicBezTo>
                  <a:lnTo>
                    <a:pt x="2430068" y="0"/>
                  </a:lnTo>
                  <a:cubicBezTo>
                    <a:pt x="2501451" y="0"/>
                    <a:pt x="2559319" y="57868"/>
                    <a:pt x="2559319" y="129251"/>
                  </a:cubicBezTo>
                  <a:lnTo>
                    <a:pt x="2559319" y="1163258"/>
                  </a:lnTo>
                  <a:cubicBezTo>
                    <a:pt x="2559319" y="1234641"/>
                    <a:pt x="2501451" y="1292509"/>
                    <a:pt x="2430068" y="1292509"/>
                  </a:cubicBezTo>
                  <a:lnTo>
                    <a:pt x="129251" y="1292509"/>
                  </a:lnTo>
                  <a:cubicBezTo>
                    <a:pt x="57868" y="1292509"/>
                    <a:pt x="0" y="1234641"/>
                    <a:pt x="0" y="1163258"/>
                  </a:cubicBezTo>
                  <a:lnTo>
                    <a:pt x="0" y="129251"/>
                  </a:lnTo>
                  <a:close/>
                </a:path>
              </a:pathLst>
            </a:custGeom>
          </p:spPr>
          <p:style>
            <a:lnRef idx="2">
              <a:schemeClr val="lt1">
                <a:hueOff val="0"/>
                <a:satOff val="0"/>
                <a:lumOff val="0"/>
                <a:alphaOff val="0"/>
              </a:schemeClr>
            </a:lnRef>
            <a:fillRef idx="1">
              <a:schemeClr val="accent1">
                <a:shade val="50000"/>
                <a:hueOff val="254505"/>
                <a:satOff val="-29452"/>
                <a:lumOff val="24108"/>
                <a:alphaOff val="0"/>
              </a:schemeClr>
            </a:fillRef>
            <a:effectRef idx="0">
              <a:schemeClr val="accent1">
                <a:shade val="50000"/>
                <a:hueOff val="254505"/>
                <a:satOff val="-29452"/>
                <a:lumOff val="24108"/>
                <a:alphaOff val="0"/>
              </a:schemeClr>
            </a:effectRef>
            <a:fontRef idx="minor">
              <a:schemeClr val="lt1"/>
            </a:fontRef>
          </p:style>
          <p:txBody>
            <a:bodyPr spcFirstLastPara="0" vert="horz" wrap="square" lIns="114056" tIns="114056" rIns="114056" bIns="114056" numCol="1" spcCol="1270" anchor="ctr" anchorCtr="0">
              <a:noAutofit/>
            </a:bodyPr>
            <a:lstStyle/>
            <a:p>
              <a:pPr marL="0" lvl="0" indent="0" algn="ctr" defTabSz="889000">
                <a:lnSpc>
                  <a:spcPct val="90000"/>
                </a:lnSpc>
                <a:spcBef>
                  <a:spcPct val="0"/>
                </a:spcBef>
                <a:spcAft>
                  <a:spcPct val="35000"/>
                </a:spcAft>
                <a:buClrTx/>
                <a:buNone/>
              </a:pPr>
              <a:r>
                <a:rPr lang="en-US" altLang="en-US" sz="2000" b="1" kern="1200" dirty="0">
                  <a:latin typeface="Arial Narrow" panose="020B0606020202030204" pitchFamily="34" charset="0"/>
                  <a:ea typeface="ＭＳ Ｐゴシック" panose="020B0600070205080204" pitchFamily="34" charset="-128"/>
                </a:rPr>
                <a:t>Medical/Clinical Professionals</a:t>
              </a:r>
              <a:endParaRPr lang="en-US" sz="2000" kern="1200" dirty="0"/>
            </a:p>
          </p:txBody>
        </p:sp>
        <p:sp>
          <p:nvSpPr>
            <p:cNvPr id="6" name="Rectangle 5">
              <a:extLst>
                <a:ext uri="{FF2B5EF4-FFF2-40B4-BE49-F238E27FC236}">
                  <a16:creationId xmlns="" xmlns:a16="http://schemas.microsoft.com/office/drawing/2014/main" id="{76A17DDF-BD88-4B0C-AF9E-4087048D3E69}"/>
                </a:ext>
              </a:extLst>
            </p:cNvPr>
            <p:cNvSpPr/>
            <p:nvPr/>
          </p:nvSpPr>
          <p:spPr>
            <a:xfrm>
              <a:off x="1696453" y="6116809"/>
              <a:ext cx="3510036" cy="523220"/>
            </a:xfrm>
            <a:prstGeom prst="rect">
              <a:avLst/>
            </a:prstGeom>
            <a:solidFill>
              <a:schemeClr val="bg1"/>
            </a:solidFill>
          </p:spPr>
          <p:txBody>
            <a:bodyPr wrap="square">
              <a:spAutoFit/>
            </a:bodyPr>
            <a:lstStyle/>
            <a:p>
              <a:pPr lvl="0" algn="ctr"/>
              <a:r>
                <a:rPr lang="en-US" altLang="en-US" sz="1400" dirty="0">
                  <a:solidFill>
                    <a:schemeClr val="accent6">
                      <a:lumMod val="50000"/>
                    </a:schemeClr>
                  </a:solidFill>
                  <a:ea typeface="ＭＳ Ｐゴシック" panose="020B0600070205080204" pitchFamily="34" charset="-128"/>
                </a:rPr>
                <a:t>Treating Physicians, Medical Specialists, Occupational Physicians, etc.</a:t>
              </a:r>
              <a:endParaRPr lang="en-US" sz="1400" dirty="0">
                <a:solidFill>
                  <a:schemeClr val="accent6">
                    <a:lumMod val="50000"/>
                  </a:schemeClr>
                </a:solidFill>
              </a:endParaRPr>
            </a:p>
          </p:txBody>
        </p:sp>
        <p:sp>
          <p:nvSpPr>
            <p:cNvPr id="10" name="Isosceles Triangle 9">
              <a:extLst>
                <a:ext uri="{FF2B5EF4-FFF2-40B4-BE49-F238E27FC236}">
                  <a16:creationId xmlns="" xmlns:a16="http://schemas.microsoft.com/office/drawing/2014/main" id="{F3A33070-B1B7-4E98-ABA0-0D9623F0C1E6}"/>
                </a:ext>
              </a:extLst>
            </p:cNvPr>
            <p:cNvSpPr/>
            <p:nvPr/>
          </p:nvSpPr>
          <p:spPr>
            <a:xfrm rot="10800000">
              <a:off x="3271622" y="6060219"/>
              <a:ext cx="304800" cy="139700"/>
            </a:xfrm>
            <a:prstGeom prst="triangle">
              <a:avLst/>
            </a:prstGeom>
            <a:solidFill>
              <a:srgbClr val="3781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 xmlns:a16="http://schemas.microsoft.com/office/drawing/2014/main" id="{856509E7-BB02-445A-93B3-BD59FE7F2E44}"/>
              </a:ext>
              <a:ext uri="{C183D7F6-B498-43B3-948B-1728B52AA6E4}">
                <adec:decorative xmlns="" xmlns:adec="http://schemas.microsoft.com/office/drawing/2017/decorative" val="1"/>
              </a:ext>
            </a:extLst>
          </p:cNvPr>
          <p:cNvGrpSpPr/>
          <p:nvPr/>
        </p:nvGrpSpPr>
        <p:grpSpPr>
          <a:xfrm>
            <a:off x="2073517" y="1678368"/>
            <a:ext cx="149023" cy="4166295"/>
            <a:chOff x="2073517" y="1678368"/>
            <a:chExt cx="149023" cy="4166295"/>
          </a:xfrm>
        </p:grpSpPr>
        <p:cxnSp>
          <p:nvCxnSpPr>
            <p:cNvPr id="7" name="Straight Connector 6">
              <a:extLst>
                <a:ext uri="{FF2B5EF4-FFF2-40B4-BE49-F238E27FC236}">
                  <a16:creationId xmlns="" xmlns:a16="http://schemas.microsoft.com/office/drawing/2014/main" id="{7E286B3B-9ECF-4D89-BDDD-EB94F2CEC7EE}"/>
                </a:ext>
              </a:extLst>
            </p:cNvPr>
            <p:cNvCxnSpPr/>
            <p:nvPr/>
          </p:nvCxnSpPr>
          <p:spPr>
            <a:xfrm>
              <a:off x="2073517" y="1678368"/>
              <a:ext cx="0" cy="4166295"/>
            </a:xfrm>
            <a:prstGeom prst="line">
              <a:avLst/>
            </a:prstGeom>
            <a:ln w="19050">
              <a:solidFill>
                <a:srgbClr val="12607E"/>
              </a:solidFill>
            </a:ln>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 xmlns:a16="http://schemas.microsoft.com/office/drawing/2014/main" id="{DD60594D-75DC-47B8-8E17-933BE5338522}"/>
                </a:ext>
              </a:extLst>
            </p:cNvPr>
            <p:cNvSpPr/>
            <p:nvPr/>
          </p:nvSpPr>
          <p:spPr>
            <a:xfrm rot="5400000">
              <a:off x="2000290" y="3698016"/>
              <a:ext cx="304800" cy="1397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 xmlns:a16="http://schemas.microsoft.com/office/drawing/2014/main" id="{33039B7E-E16D-4D63-915A-9D7A0DEDB4D0}"/>
                </a:ext>
              </a:extLst>
            </p:cNvPr>
            <p:cNvSpPr/>
            <p:nvPr/>
          </p:nvSpPr>
          <p:spPr>
            <a:xfrm rot="5400000">
              <a:off x="2000290" y="2178029"/>
              <a:ext cx="304800" cy="1397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 xmlns:a16="http://schemas.microsoft.com/office/drawing/2014/main" id="{23143A87-BC77-460F-AF27-38A1995A45B4}"/>
                </a:ext>
              </a:extLst>
            </p:cNvPr>
            <p:cNvSpPr/>
            <p:nvPr/>
          </p:nvSpPr>
          <p:spPr>
            <a:xfrm rot="5400000">
              <a:off x="2000290" y="5266133"/>
              <a:ext cx="304800" cy="1397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 xmlns:a16="http://schemas.microsoft.com/office/drawing/2014/main" id="{43848004-41D2-4937-AB39-9FE129A908A3}"/>
              </a:ext>
            </a:extLst>
          </p:cNvPr>
          <p:cNvSpPr txBox="1"/>
          <p:nvPr/>
        </p:nvSpPr>
        <p:spPr>
          <a:xfrm>
            <a:off x="632670" y="3365728"/>
            <a:ext cx="1474250" cy="830997"/>
          </a:xfrm>
          <a:prstGeom prst="rect">
            <a:avLst/>
          </a:prstGeom>
          <a:noFill/>
        </p:spPr>
        <p:txBody>
          <a:bodyPr wrap="none" rtlCol="0">
            <a:spAutoFit/>
          </a:bodyPr>
          <a:lstStyle/>
          <a:p>
            <a:pPr algn="r"/>
            <a:r>
              <a:rPr lang="en-CA" sz="2400" b="1" dirty="0">
                <a:solidFill>
                  <a:srgbClr val="12607E"/>
                </a:solidFill>
              </a:rPr>
              <a:t>External</a:t>
            </a:r>
          </a:p>
          <a:p>
            <a:pPr algn="r"/>
            <a:r>
              <a:rPr lang="en-CA" sz="2400" b="1" dirty="0">
                <a:solidFill>
                  <a:srgbClr val="12607E"/>
                </a:solidFill>
              </a:rPr>
              <a:t>Resources</a:t>
            </a:r>
            <a:endParaRPr lang="en-US" sz="2400" b="1" dirty="0">
              <a:solidFill>
                <a:srgbClr val="12607E"/>
              </a:solidFill>
            </a:endParaRPr>
          </a:p>
        </p:txBody>
      </p:sp>
      <p:sp>
        <p:nvSpPr>
          <p:cNvPr id="3" name="Title 2">
            <a:extLst>
              <a:ext uri="{FF2B5EF4-FFF2-40B4-BE49-F238E27FC236}">
                <a16:creationId xmlns="" xmlns:a16="http://schemas.microsoft.com/office/drawing/2014/main" id="{C3C564AF-255F-4014-938F-A10348CF5F9F}"/>
              </a:ext>
            </a:extLst>
          </p:cNvPr>
          <p:cNvSpPr>
            <a:spLocks noGrp="1"/>
          </p:cNvSpPr>
          <p:nvPr>
            <p:ph type="title"/>
          </p:nvPr>
        </p:nvSpPr>
        <p:spPr>
          <a:xfrm>
            <a:off x="609599" y="338138"/>
            <a:ext cx="10980329" cy="1143000"/>
          </a:xfrm>
        </p:spPr>
        <p:txBody>
          <a:bodyPr/>
          <a:lstStyle/>
          <a:p>
            <a:r>
              <a:rPr lang="en-US" altLang="en-US" dirty="0">
                <a:latin typeface="Arial" panose="020B0604020202020204" pitchFamily="34" charset="0"/>
                <a:ea typeface="ＭＳ Ｐゴシック" panose="020B0600070205080204" pitchFamily="34" charset="-128"/>
              </a:rPr>
              <a:t>Workplace Model: Secondary Members</a:t>
            </a:r>
            <a:endParaRPr lang="en-US" dirty="0"/>
          </a:p>
        </p:txBody>
      </p:sp>
    </p:spTree>
    <p:extLst>
      <p:ext uri="{BB962C8B-B14F-4D97-AF65-F5344CB8AC3E}">
        <p14:creationId xmlns:p14="http://schemas.microsoft.com/office/powerpoint/2010/main" val="3338456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750"/>
                                        <p:tgtEl>
                                          <p:spTgt spid="5"/>
                                        </p:tgtEl>
                                      </p:cBhvr>
                                    </p:animEffect>
                                  </p:childTnLst>
                                </p:cTn>
                              </p:par>
                            </p:childTnLst>
                          </p:cTn>
                        </p:par>
                        <p:par>
                          <p:cTn id="8" fill="hold">
                            <p:stCondLst>
                              <p:cond delay="750"/>
                            </p:stCondLst>
                            <p:childTnLst>
                              <p:par>
                                <p:cTn id="9" presetID="10" presetClass="entr" presetSubtype="0"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fade">
                                      <p:cBhvr>
                                        <p:cTn id="11" dur="500"/>
                                        <p:tgtEl>
                                          <p:spTgt spid="33"/>
                                        </p:tgtEl>
                                      </p:cBhvr>
                                    </p:animEffect>
                                  </p:childTnLst>
                                </p:cTn>
                              </p:par>
                              <p:par>
                                <p:cTn id="12" presetID="10" presetClass="entr" presetSubtype="0" fill="hold" nodeType="withEffect">
                                  <p:stCondLst>
                                    <p:cond delay="0"/>
                                  </p:stCondLst>
                                  <p:childTnLst>
                                    <p:set>
                                      <p:cBhvr>
                                        <p:cTn id="13" dur="1" fill="hold">
                                          <p:stCondLst>
                                            <p:cond delay="0"/>
                                          </p:stCondLst>
                                        </p:cTn>
                                        <p:tgtEl>
                                          <p:spTgt spid="34"/>
                                        </p:tgtEl>
                                        <p:attrNameLst>
                                          <p:attrName>style.visibility</p:attrName>
                                        </p:attrNameLst>
                                      </p:cBhvr>
                                      <p:to>
                                        <p:strVal val="visible"/>
                                      </p:to>
                                    </p:set>
                                    <p:animEffect transition="in" filter="fade">
                                      <p:cBhvr>
                                        <p:cTn id="14" dur="500"/>
                                        <p:tgtEl>
                                          <p:spTgt spid="34"/>
                                        </p:tgtEl>
                                      </p:cBhvr>
                                    </p:animEffect>
                                  </p:childTnLst>
                                </p:cTn>
                              </p:par>
                              <p:par>
                                <p:cTn id="15" presetID="10" presetClass="entr" presetSubtype="0" fill="hold" nodeType="with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312E5BE4-2E83-493B-998D-D1B194725FCF}"/>
              </a:ext>
            </a:extLst>
          </p:cNvPr>
          <p:cNvSpPr>
            <a:spLocks noGrp="1"/>
          </p:cNvSpPr>
          <p:nvPr>
            <p:ph type="sldNum" sz="quarter" idx="12"/>
          </p:nvPr>
        </p:nvSpPr>
        <p:spPr/>
        <p:txBody>
          <a:bodyPr/>
          <a:lstStyle/>
          <a:p>
            <a:fld id="{13A2F5E3-5CA2-4FB0-A867-8FB589BD8A7B}" type="slidenum">
              <a:rPr lang="en-US" smtClean="0"/>
              <a:t>16</a:t>
            </a:fld>
            <a:endParaRPr lang="en-US"/>
          </a:p>
        </p:txBody>
      </p:sp>
      <p:grpSp>
        <p:nvGrpSpPr>
          <p:cNvPr id="132111" name="Group 132110">
            <a:extLst>
              <a:ext uri="{FF2B5EF4-FFF2-40B4-BE49-F238E27FC236}">
                <a16:creationId xmlns="" xmlns:a16="http://schemas.microsoft.com/office/drawing/2014/main" id="{1DBB8ACA-1DA0-459F-8655-AA18D27A1FA1}"/>
              </a:ext>
            </a:extLst>
          </p:cNvPr>
          <p:cNvGrpSpPr/>
          <p:nvPr/>
        </p:nvGrpSpPr>
        <p:grpSpPr>
          <a:xfrm>
            <a:off x="1933892" y="5361593"/>
            <a:ext cx="9601200" cy="769441"/>
            <a:chOff x="1933892" y="5361593"/>
            <a:chExt cx="9601200" cy="769441"/>
          </a:xfrm>
        </p:grpSpPr>
        <p:sp>
          <p:nvSpPr>
            <p:cNvPr id="132101" name="Freeform: Shape 132100">
              <a:extLst>
                <a:ext uri="{FF2B5EF4-FFF2-40B4-BE49-F238E27FC236}">
                  <a16:creationId xmlns="" xmlns:a16="http://schemas.microsoft.com/office/drawing/2014/main" id="{F4D0F0C9-3BA1-4327-993E-254C3FBB947E}"/>
                </a:ext>
              </a:extLst>
            </p:cNvPr>
            <p:cNvSpPr/>
            <p:nvPr/>
          </p:nvSpPr>
          <p:spPr>
            <a:xfrm>
              <a:off x="1933892" y="5396714"/>
              <a:ext cx="9601200" cy="731520"/>
            </a:xfrm>
            <a:custGeom>
              <a:avLst/>
              <a:gdLst>
                <a:gd name="connsiteX0" fmla="*/ 0 w 8711435"/>
                <a:gd name="connsiteY0" fmla="*/ 0 h 413696"/>
                <a:gd name="connsiteX1" fmla="*/ 8711435 w 8711435"/>
                <a:gd name="connsiteY1" fmla="*/ 0 h 413696"/>
                <a:gd name="connsiteX2" fmla="*/ 8711435 w 8711435"/>
                <a:gd name="connsiteY2" fmla="*/ 413696 h 413696"/>
                <a:gd name="connsiteX3" fmla="*/ 0 w 8711435"/>
                <a:gd name="connsiteY3" fmla="*/ 413696 h 413696"/>
                <a:gd name="connsiteX4" fmla="*/ 0 w 8711435"/>
                <a:gd name="connsiteY4" fmla="*/ 0 h 413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11435" h="413696">
                  <a:moveTo>
                    <a:pt x="0" y="0"/>
                  </a:moveTo>
                  <a:lnTo>
                    <a:pt x="8711435" y="0"/>
                  </a:lnTo>
                  <a:lnTo>
                    <a:pt x="8711435" y="413696"/>
                  </a:lnTo>
                  <a:lnTo>
                    <a:pt x="0" y="413696"/>
                  </a:lnTo>
                  <a:lnTo>
                    <a:pt x="0" y="0"/>
                  </a:lnTo>
                  <a:close/>
                </a:path>
              </a:pathLst>
            </a:custGeom>
          </p:spPr>
          <p:style>
            <a:lnRef idx="2">
              <a:schemeClr val="lt1">
                <a:hueOff val="0"/>
                <a:satOff val="0"/>
                <a:lumOff val="0"/>
                <a:alphaOff val="0"/>
              </a:schemeClr>
            </a:lnRef>
            <a:fillRef idx="1">
              <a:schemeClr val="accent3">
                <a:alpha val="90000"/>
                <a:hueOff val="0"/>
                <a:satOff val="0"/>
                <a:lumOff val="0"/>
                <a:alphaOff val="-40000"/>
              </a:schemeClr>
            </a:fillRef>
            <a:effectRef idx="0">
              <a:schemeClr val="accent3">
                <a:alpha val="90000"/>
                <a:hueOff val="0"/>
                <a:satOff val="0"/>
                <a:lumOff val="0"/>
                <a:alphaOff val="-40000"/>
              </a:schemeClr>
            </a:effectRef>
            <a:fontRef idx="minor">
              <a:schemeClr val="lt1"/>
            </a:fontRef>
          </p:style>
          <p:txBody>
            <a:bodyPr spcFirstLastPara="0" vert="horz" wrap="square" lIns="328372" tIns="71120" rIns="71120" bIns="71120" numCol="1" spcCol="1270" anchor="ctr" anchorCtr="0">
              <a:noAutofit/>
            </a:bodyPr>
            <a:lstStyle/>
            <a:p>
              <a:pPr marL="0" lvl="0" indent="0" algn="l" defTabSz="1244600">
                <a:lnSpc>
                  <a:spcPts val="2700"/>
                </a:lnSpc>
                <a:buNone/>
              </a:pPr>
              <a:r>
                <a:rPr lang="en-CA" altLang="en-US" sz="2400" kern="1200" dirty="0"/>
                <a:t>Monitor/Follow-up/Review and Close File.</a:t>
              </a:r>
              <a:endParaRPr lang="en-US" sz="2400" kern="1200" dirty="0"/>
            </a:p>
          </p:txBody>
        </p:sp>
        <p:sp>
          <p:nvSpPr>
            <p:cNvPr id="46" name="TextBox 45">
              <a:extLst>
                <a:ext uri="{FF2B5EF4-FFF2-40B4-BE49-F238E27FC236}">
                  <a16:creationId xmlns="" xmlns:a16="http://schemas.microsoft.com/office/drawing/2014/main" id="{617686E2-731B-44B4-88BF-B723B895FC2A}"/>
                </a:ext>
              </a:extLst>
            </p:cNvPr>
            <p:cNvSpPr txBox="1"/>
            <p:nvPr/>
          </p:nvSpPr>
          <p:spPr>
            <a:xfrm>
              <a:off x="11059398" y="5361593"/>
              <a:ext cx="470000" cy="769441"/>
            </a:xfrm>
            <a:prstGeom prst="rect">
              <a:avLst/>
            </a:prstGeom>
            <a:noFill/>
          </p:spPr>
          <p:txBody>
            <a:bodyPr wrap="none" rtlCol="0">
              <a:spAutoFit/>
            </a:bodyPr>
            <a:lstStyle/>
            <a:p>
              <a:r>
                <a:rPr lang="en-CA" sz="4400" b="1" dirty="0">
                  <a:solidFill>
                    <a:schemeClr val="bg1">
                      <a:lumMod val="85000"/>
                    </a:schemeClr>
                  </a:solidFill>
                </a:rPr>
                <a:t>7</a:t>
              </a:r>
              <a:endParaRPr lang="en-US" sz="4400" b="1" dirty="0">
                <a:solidFill>
                  <a:schemeClr val="bg1">
                    <a:lumMod val="85000"/>
                  </a:schemeClr>
                </a:solidFill>
              </a:endParaRPr>
            </a:p>
          </p:txBody>
        </p:sp>
      </p:grpSp>
      <p:grpSp>
        <p:nvGrpSpPr>
          <p:cNvPr id="132110" name="Group 132109">
            <a:extLst>
              <a:ext uri="{FF2B5EF4-FFF2-40B4-BE49-F238E27FC236}">
                <a16:creationId xmlns="" xmlns:a16="http://schemas.microsoft.com/office/drawing/2014/main" id="{97AAB6C2-6DC5-4D08-95CC-7781B04893B6}"/>
              </a:ext>
            </a:extLst>
          </p:cNvPr>
          <p:cNvGrpSpPr/>
          <p:nvPr/>
        </p:nvGrpSpPr>
        <p:grpSpPr>
          <a:xfrm>
            <a:off x="2391092" y="4583543"/>
            <a:ext cx="9144000" cy="769441"/>
            <a:chOff x="2391092" y="4583543"/>
            <a:chExt cx="9144000" cy="769441"/>
          </a:xfrm>
        </p:grpSpPr>
        <p:sp>
          <p:nvSpPr>
            <p:cNvPr id="132099" name="Freeform: Shape 132098">
              <a:extLst>
                <a:ext uri="{FF2B5EF4-FFF2-40B4-BE49-F238E27FC236}">
                  <a16:creationId xmlns="" xmlns:a16="http://schemas.microsoft.com/office/drawing/2014/main" id="{07B36588-07BF-4CB2-AA7C-9E287C19910D}"/>
                </a:ext>
              </a:extLst>
            </p:cNvPr>
            <p:cNvSpPr/>
            <p:nvPr/>
          </p:nvSpPr>
          <p:spPr>
            <a:xfrm>
              <a:off x="2391092" y="4613509"/>
              <a:ext cx="9144000" cy="731520"/>
            </a:xfrm>
            <a:custGeom>
              <a:avLst/>
              <a:gdLst>
                <a:gd name="connsiteX0" fmla="*/ 0 w 8336796"/>
                <a:gd name="connsiteY0" fmla="*/ 0 h 413696"/>
                <a:gd name="connsiteX1" fmla="*/ 8336796 w 8336796"/>
                <a:gd name="connsiteY1" fmla="*/ 0 h 413696"/>
                <a:gd name="connsiteX2" fmla="*/ 8336796 w 8336796"/>
                <a:gd name="connsiteY2" fmla="*/ 413696 h 413696"/>
                <a:gd name="connsiteX3" fmla="*/ 0 w 8336796"/>
                <a:gd name="connsiteY3" fmla="*/ 413696 h 413696"/>
                <a:gd name="connsiteX4" fmla="*/ 0 w 8336796"/>
                <a:gd name="connsiteY4" fmla="*/ 0 h 413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6796" h="413696">
                  <a:moveTo>
                    <a:pt x="0" y="0"/>
                  </a:moveTo>
                  <a:lnTo>
                    <a:pt x="8336796" y="0"/>
                  </a:lnTo>
                  <a:lnTo>
                    <a:pt x="8336796" y="413696"/>
                  </a:lnTo>
                  <a:lnTo>
                    <a:pt x="0" y="413696"/>
                  </a:lnTo>
                  <a:lnTo>
                    <a:pt x="0" y="0"/>
                  </a:lnTo>
                  <a:close/>
                </a:path>
              </a:pathLst>
            </a:custGeom>
          </p:spPr>
          <p:style>
            <a:lnRef idx="2">
              <a:schemeClr val="lt1">
                <a:hueOff val="0"/>
                <a:satOff val="0"/>
                <a:lumOff val="0"/>
                <a:alphaOff val="0"/>
              </a:schemeClr>
            </a:lnRef>
            <a:fillRef idx="1">
              <a:schemeClr val="accent3">
                <a:alpha val="90000"/>
                <a:hueOff val="0"/>
                <a:satOff val="0"/>
                <a:lumOff val="0"/>
                <a:alphaOff val="-33333"/>
              </a:schemeClr>
            </a:fillRef>
            <a:effectRef idx="0">
              <a:schemeClr val="accent3">
                <a:alpha val="90000"/>
                <a:hueOff val="0"/>
                <a:satOff val="0"/>
                <a:lumOff val="0"/>
                <a:alphaOff val="-33333"/>
              </a:schemeClr>
            </a:effectRef>
            <a:fontRef idx="minor">
              <a:schemeClr val="lt1"/>
            </a:fontRef>
          </p:style>
          <p:txBody>
            <a:bodyPr spcFirstLastPara="0" vert="horz" wrap="square" lIns="328372" tIns="53340" rIns="53340" bIns="53340" numCol="1" spcCol="1270" anchor="ctr" anchorCtr="0">
              <a:noAutofit/>
            </a:bodyPr>
            <a:lstStyle/>
            <a:p>
              <a:pPr lvl="0">
                <a:lnSpc>
                  <a:spcPts val="2700"/>
                </a:lnSpc>
              </a:pPr>
              <a:r>
                <a:rPr lang="en-CA" altLang="en-US" sz="2400"/>
                <a:t>Subject Matter Advisors meet to review the case.</a:t>
              </a:r>
              <a:endParaRPr lang="en-US" sz="2400" dirty="0"/>
            </a:p>
          </p:txBody>
        </p:sp>
        <p:sp>
          <p:nvSpPr>
            <p:cNvPr id="45" name="TextBox 44">
              <a:extLst>
                <a:ext uri="{FF2B5EF4-FFF2-40B4-BE49-F238E27FC236}">
                  <a16:creationId xmlns="" xmlns:a16="http://schemas.microsoft.com/office/drawing/2014/main" id="{735624CE-DEE1-4FAB-A707-7703E71121EB}"/>
                </a:ext>
              </a:extLst>
            </p:cNvPr>
            <p:cNvSpPr txBox="1"/>
            <p:nvPr/>
          </p:nvSpPr>
          <p:spPr>
            <a:xfrm>
              <a:off x="11059398" y="4583543"/>
              <a:ext cx="470000" cy="769441"/>
            </a:xfrm>
            <a:prstGeom prst="rect">
              <a:avLst/>
            </a:prstGeom>
            <a:noFill/>
          </p:spPr>
          <p:txBody>
            <a:bodyPr wrap="none" rtlCol="0">
              <a:spAutoFit/>
            </a:bodyPr>
            <a:lstStyle/>
            <a:p>
              <a:r>
                <a:rPr lang="en-CA" sz="4400" b="1" dirty="0">
                  <a:solidFill>
                    <a:schemeClr val="bg1">
                      <a:lumMod val="85000"/>
                    </a:schemeClr>
                  </a:solidFill>
                </a:rPr>
                <a:t>6</a:t>
              </a:r>
              <a:endParaRPr lang="en-US" sz="4400" b="1" dirty="0">
                <a:solidFill>
                  <a:schemeClr val="bg1">
                    <a:lumMod val="85000"/>
                  </a:schemeClr>
                </a:solidFill>
              </a:endParaRPr>
            </a:p>
          </p:txBody>
        </p:sp>
      </p:grpSp>
      <p:grpSp>
        <p:nvGrpSpPr>
          <p:cNvPr id="132109" name="Group 132108">
            <a:extLst>
              <a:ext uri="{FF2B5EF4-FFF2-40B4-BE49-F238E27FC236}">
                <a16:creationId xmlns="" xmlns:a16="http://schemas.microsoft.com/office/drawing/2014/main" id="{4032B759-BB6B-470A-B984-0D9A9AB875A9}"/>
              </a:ext>
            </a:extLst>
          </p:cNvPr>
          <p:cNvGrpSpPr/>
          <p:nvPr/>
        </p:nvGrpSpPr>
        <p:grpSpPr>
          <a:xfrm>
            <a:off x="2756852" y="3805508"/>
            <a:ext cx="8778240" cy="769441"/>
            <a:chOff x="2756852" y="3805508"/>
            <a:chExt cx="8778240" cy="769441"/>
          </a:xfrm>
        </p:grpSpPr>
        <p:sp>
          <p:nvSpPr>
            <p:cNvPr id="132096" name="Freeform: Shape 132095">
              <a:extLst>
                <a:ext uri="{FF2B5EF4-FFF2-40B4-BE49-F238E27FC236}">
                  <a16:creationId xmlns="" xmlns:a16="http://schemas.microsoft.com/office/drawing/2014/main" id="{78D2F31B-D8D5-493E-8DDF-F65C046DF7A5}"/>
                </a:ext>
              </a:extLst>
            </p:cNvPr>
            <p:cNvSpPr/>
            <p:nvPr/>
          </p:nvSpPr>
          <p:spPr>
            <a:xfrm>
              <a:off x="2756852" y="3830302"/>
              <a:ext cx="8778240" cy="731520"/>
            </a:xfrm>
            <a:custGeom>
              <a:avLst/>
              <a:gdLst>
                <a:gd name="connsiteX0" fmla="*/ 0 w 8131495"/>
                <a:gd name="connsiteY0" fmla="*/ 0 h 413696"/>
                <a:gd name="connsiteX1" fmla="*/ 8131495 w 8131495"/>
                <a:gd name="connsiteY1" fmla="*/ 0 h 413696"/>
                <a:gd name="connsiteX2" fmla="*/ 8131495 w 8131495"/>
                <a:gd name="connsiteY2" fmla="*/ 413696 h 413696"/>
                <a:gd name="connsiteX3" fmla="*/ 0 w 8131495"/>
                <a:gd name="connsiteY3" fmla="*/ 413696 h 413696"/>
                <a:gd name="connsiteX4" fmla="*/ 0 w 8131495"/>
                <a:gd name="connsiteY4" fmla="*/ 0 h 413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31495" h="413696">
                  <a:moveTo>
                    <a:pt x="0" y="0"/>
                  </a:moveTo>
                  <a:lnTo>
                    <a:pt x="8131495" y="0"/>
                  </a:lnTo>
                  <a:lnTo>
                    <a:pt x="8131495" y="413696"/>
                  </a:lnTo>
                  <a:lnTo>
                    <a:pt x="0" y="413696"/>
                  </a:lnTo>
                  <a:lnTo>
                    <a:pt x="0" y="0"/>
                  </a:lnTo>
                  <a:close/>
                </a:path>
              </a:pathLst>
            </a:custGeom>
          </p:spPr>
          <p:style>
            <a:lnRef idx="2">
              <a:schemeClr val="lt1">
                <a:hueOff val="0"/>
                <a:satOff val="0"/>
                <a:lumOff val="0"/>
                <a:alphaOff val="0"/>
              </a:schemeClr>
            </a:lnRef>
            <a:fillRef idx="1">
              <a:schemeClr val="accent3">
                <a:alpha val="90000"/>
                <a:hueOff val="0"/>
                <a:satOff val="0"/>
                <a:lumOff val="0"/>
                <a:alphaOff val="-26667"/>
              </a:schemeClr>
            </a:fillRef>
            <a:effectRef idx="0">
              <a:schemeClr val="accent3">
                <a:alpha val="90000"/>
                <a:hueOff val="0"/>
                <a:satOff val="0"/>
                <a:lumOff val="0"/>
                <a:alphaOff val="-26667"/>
              </a:schemeClr>
            </a:effectRef>
            <a:fontRef idx="minor">
              <a:schemeClr val="lt1"/>
            </a:fontRef>
          </p:style>
          <p:txBody>
            <a:bodyPr spcFirstLastPara="0" vert="horz" wrap="square" lIns="328372" tIns="71120" rIns="71120" bIns="71120" numCol="1" spcCol="1270" anchor="ctr" anchorCtr="0">
              <a:noAutofit/>
            </a:bodyPr>
            <a:lstStyle/>
            <a:p>
              <a:pPr lvl="0">
                <a:lnSpc>
                  <a:spcPts val="2700"/>
                </a:lnSpc>
              </a:pPr>
              <a:r>
                <a:rPr lang="en-CA" altLang="en-US" sz="2400" dirty="0"/>
                <a:t>Implement the ESRTW/WA Plan.</a:t>
              </a:r>
              <a:endParaRPr lang="en-US" sz="2400" dirty="0"/>
            </a:p>
          </p:txBody>
        </p:sp>
        <p:sp>
          <p:nvSpPr>
            <p:cNvPr id="44" name="TextBox 43">
              <a:extLst>
                <a:ext uri="{FF2B5EF4-FFF2-40B4-BE49-F238E27FC236}">
                  <a16:creationId xmlns="" xmlns:a16="http://schemas.microsoft.com/office/drawing/2014/main" id="{15060A20-8F9A-4642-92DC-16E3180779FF}"/>
                </a:ext>
              </a:extLst>
            </p:cNvPr>
            <p:cNvSpPr txBox="1"/>
            <p:nvPr/>
          </p:nvSpPr>
          <p:spPr>
            <a:xfrm>
              <a:off x="11059398" y="3805508"/>
              <a:ext cx="470000" cy="769441"/>
            </a:xfrm>
            <a:prstGeom prst="rect">
              <a:avLst/>
            </a:prstGeom>
            <a:noFill/>
          </p:spPr>
          <p:txBody>
            <a:bodyPr wrap="none" rtlCol="0">
              <a:spAutoFit/>
            </a:bodyPr>
            <a:lstStyle/>
            <a:p>
              <a:r>
                <a:rPr lang="en-CA" sz="4400" b="1" dirty="0">
                  <a:solidFill>
                    <a:schemeClr val="bg1">
                      <a:lumMod val="85000"/>
                    </a:schemeClr>
                  </a:solidFill>
                </a:rPr>
                <a:t>5</a:t>
              </a:r>
              <a:endParaRPr lang="en-US" sz="4400" b="1" dirty="0">
                <a:solidFill>
                  <a:schemeClr val="bg1">
                    <a:lumMod val="85000"/>
                  </a:schemeClr>
                </a:solidFill>
              </a:endParaRPr>
            </a:p>
          </p:txBody>
        </p:sp>
      </p:grpSp>
      <p:grpSp>
        <p:nvGrpSpPr>
          <p:cNvPr id="132108" name="Group 132107">
            <a:extLst>
              <a:ext uri="{FF2B5EF4-FFF2-40B4-BE49-F238E27FC236}">
                <a16:creationId xmlns="" xmlns:a16="http://schemas.microsoft.com/office/drawing/2014/main" id="{CBB381A9-F0C9-4308-8B05-7178EDAFEAC4}"/>
              </a:ext>
            </a:extLst>
          </p:cNvPr>
          <p:cNvGrpSpPr/>
          <p:nvPr/>
        </p:nvGrpSpPr>
        <p:grpSpPr>
          <a:xfrm>
            <a:off x="3214052" y="3047095"/>
            <a:ext cx="8321040" cy="731520"/>
            <a:chOff x="3214052" y="3047095"/>
            <a:chExt cx="8321040" cy="731520"/>
          </a:xfrm>
        </p:grpSpPr>
        <p:sp>
          <p:nvSpPr>
            <p:cNvPr id="30" name="Freeform: Shape 29">
              <a:extLst>
                <a:ext uri="{FF2B5EF4-FFF2-40B4-BE49-F238E27FC236}">
                  <a16:creationId xmlns="" xmlns:a16="http://schemas.microsoft.com/office/drawing/2014/main" id="{3A6BA11A-B4B8-4A2C-9D85-3941D9FBE845}"/>
                </a:ext>
              </a:extLst>
            </p:cNvPr>
            <p:cNvSpPr/>
            <p:nvPr/>
          </p:nvSpPr>
          <p:spPr>
            <a:xfrm>
              <a:off x="3214052" y="3047095"/>
              <a:ext cx="8321040" cy="731520"/>
            </a:xfrm>
            <a:custGeom>
              <a:avLst/>
              <a:gdLst>
                <a:gd name="connsiteX0" fmla="*/ 0 w 8065945"/>
                <a:gd name="connsiteY0" fmla="*/ 0 h 413696"/>
                <a:gd name="connsiteX1" fmla="*/ 8065945 w 8065945"/>
                <a:gd name="connsiteY1" fmla="*/ 0 h 413696"/>
                <a:gd name="connsiteX2" fmla="*/ 8065945 w 8065945"/>
                <a:gd name="connsiteY2" fmla="*/ 413696 h 413696"/>
                <a:gd name="connsiteX3" fmla="*/ 0 w 8065945"/>
                <a:gd name="connsiteY3" fmla="*/ 413696 h 413696"/>
                <a:gd name="connsiteX4" fmla="*/ 0 w 8065945"/>
                <a:gd name="connsiteY4" fmla="*/ 0 h 413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5945" h="413696">
                  <a:moveTo>
                    <a:pt x="0" y="0"/>
                  </a:moveTo>
                  <a:lnTo>
                    <a:pt x="8065945" y="0"/>
                  </a:lnTo>
                  <a:lnTo>
                    <a:pt x="8065945" y="413696"/>
                  </a:lnTo>
                  <a:lnTo>
                    <a:pt x="0" y="413696"/>
                  </a:lnTo>
                  <a:lnTo>
                    <a:pt x="0" y="0"/>
                  </a:lnTo>
                  <a:close/>
                </a:path>
              </a:pathLst>
            </a:custGeom>
          </p:spPr>
          <p:style>
            <a:lnRef idx="2">
              <a:schemeClr val="lt1">
                <a:hueOff val="0"/>
                <a:satOff val="0"/>
                <a:lumOff val="0"/>
                <a:alphaOff val="0"/>
              </a:schemeClr>
            </a:lnRef>
            <a:fillRef idx="1">
              <a:schemeClr val="accent3">
                <a:alpha val="90000"/>
                <a:hueOff val="0"/>
                <a:satOff val="0"/>
                <a:lumOff val="0"/>
                <a:alphaOff val="-20000"/>
              </a:schemeClr>
            </a:fillRef>
            <a:effectRef idx="0">
              <a:schemeClr val="accent3">
                <a:alpha val="90000"/>
                <a:hueOff val="0"/>
                <a:satOff val="0"/>
                <a:lumOff val="0"/>
                <a:alphaOff val="-20000"/>
              </a:schemeClr>
            </a:effectRef>
            <a:fontRef idx="minor">
              <a:schemeClr val="lt1"/>
            </a:fontRef>
          </p:style>
          <p:txBody>
            <a:bodyPr spcFirstLastPara="0" vert="horz" wrap="square" lIns="328372" tIns="71120" rIns="71120" bIns="71120" numCol="1" spcCol="1270" anchor="ctr" anchorCtr="0">
              <a:noAutofit/>
            </a:bodyPr>
            <a:lstStyle/>
            <a:p>
              <a:pPr lvl="0">
                <a:lnSpc>
                  <a:spcPts val="2600"/>
                </a:lnSpc>
              </a:pPr>
              <a:r>
                <a:rPr lang="en-CA" altLang="en-US" sz="2400" dirty="0"/>
                <a:t>Hold the ESRTW/WA meeting to create the </a:t>
              </a:r>
              <a:br>
                <a:rPr lang="en-CA" altLang="en-US" sz="2400" dirty="0"/>
              </a:br>
              <a:r>
                <a:rPr lang="en-CA" altLang="en-US" sz="2400" dirty="0"/>
                <a:t>ESRTW/WA Plan.</a:t>
              </a:r>
              <a:endParaRPr lang="en-US" sz="2400" dirty="0"/>
            </a:p>
          </p:txBody>
        </p:sp>
        <p:sp>
          <p:nvSpPr>
            <p:cNvPr id="43" name="TextBox 42">
              <a:extLst>
                <a:ext uri="{FF2B5EF4-FFF2-40B4-BE49-F238E27FC236}">
                  <a16:creationId xmlns="" xmlns:a16="http://schemas.microsoft.com/office/drawing/2014/main" id="{D35A0C1A-EFFD-4784-9F72-63572E469F95}"/>
                </a:ext>
              </a:extLst>
            </p:cNvPr>
            <p:cNvSpPr txBox="1"/>
            <p:nvPr/>
          </p:nvSpPr>
          <p:spPr>
            <a:xfrm>
              <a:off x="11059398" y="3280143"/>
              <a:ext cx="470000" cy="425758"/>
            </a:xfrm>
            <a:prstGeom prst="rect">
              <a:avLst/>
            </a:prstGeom>
            <a:noFill/>
          </p:spPr>
          <p:txBody>
            <a:bodyPr wrap="none" rtlCol="0">
              <a:spAutoFit/>
            </a:bodyPr>
            <a:lstStyle/>
            <a:p>
              <a:pPr>
                <a:lnSpc>
                  <a:spcPts val="2600"/>
                </a:lnSpc>
              </a:pPr>
              <a:r>
                <a:rPr lang="en-CA" sz="4400" b="1" dirty="0">
                  <a:solidFill>
                    <a:schemeClr val="bg1">
                      <a:lumMod val="85000"/>
                    </a:schemeClr>
                  </a:solidFill>
                </a:rPr>
                <a:t>4</a:t>
              </a:r>
              <a:endParaRPr lang="en-US" sz="4400" b="1" dirty="0">
                <a:solidFill>
                  <a:schemeClr val="bg1">
                    <a:lumMod val="85000"/>
                  </a:schemeClr>
                </a:solidFill>
              </a:endParaRPr>
            </a:p>
          </p:txBody>
        </p:sp>
      </p:grpSp>
      <p:grpSp>
        <p:nvGrpSpPr>
          <p:cNvPr id="132107" name="Group 132106">
            <a:extLst>
              <a:ext uri="{FF2B5EF4-FFF2-40B4-BE49-F238E27FC236}">
                <a16:creationId xmlns="" xmlns:a16="http://schemas.microsoft.com/office/drawing/2014/main" id="{BAC17855-59FF-4945-84E4-28251E84A8B0}"/>
              </a:ext>
            </a:extLst>
          </p:cNvPr>
          <p:cNvGrpSpPr/>
          <p:nvPr/>
        </p:nvGrpSpPr>
        <p:grpSpPr>
          <a:xfrm>
            <a:off x="3671252" y="2263888"/>
            <a:ext cx="7863840" cy="731520"/>
            <a:chOff x="3671252" y="2263888"/>
            <a:chExt cx="7863840" cy="731520"/>
          </a:xfrm>
        </p:grpSpPr>
        <p:sp>
          <p:nvSpPr>
            <p:cNvPr id="28" name="Freeform: Shape 27">
              <a:extLst>
                <a:ext uri="{FF2B5EF4-FFF2-40B4-BE49-F238E27FC236}">
                  <a16:creationId xmlns="" xmlns:a16="http://schemas.microsoft.com/office/drawing/2014/main" id="{478CD93B-4331-4D3B-8FF9-7CED1198DF68}"/>
                </a:ext>
              </a:extLst>
            </p:cNvPr>
            <p:cNvSpPr/>
            <p:nvPr/>
          </p:nvSpPr>
          <p:spPr>
            <a:xfrm>
              <a:off x="3671252" y="2263888"/>
              <a:ext cx="7863840" cy="731520"/>
            </a:xfrm>
            <a:custGeom>
              <a:avLst/>
              <a:gdLst>
                <a:gd name="connsiteX0" fmla="*/ 0 w 8131495"/>
                <a:gd name="connsiteY0" fmla="*/ 0 h 413696"/>
                <a:gd name="connsiteX1" fmla="*/ 8131495 w 8131495"/>
                <a:gd name="connsiteY1" fmla="*/ 0 h 413696"/>
                <a:gd name="connsiteX2" fmla="*/ 8131495 w 8131495"/>
                <a:gd name="connsiteY2" fmla="*/ 413696 h 413696"/>
                <a:gd name="connsiteX3" fmla="*/ 0 w 8131495"/>
                <a:gd name="connsiteY3" fmla="*/ 413696 h 413696"/>
                <a:gd name="connsiteX4" fmla="*/ 0 w 8131495"/>
                <a:gd name="connsiteY4" fmla="*/ 0 h 413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31495" h="413696">
                  <a:moveTo>
                    <a:pt x="0" y="0"/>
                  </a:moveTo>
                  <a:lnTo>
                    <a:pt x="8131495" y="0"/>
                  </a:lnTo>
                  <a:lnTo>
                    <a:pt x="8131495" y="413696"/>
                  </a:lnTo>
                  <a:lnTo>
                    <a:pt x="0" y="413696"/>
                  </a:lnTo>
                  <a:lnTo>
                    <a:pt x="0" y="0"/>
                  </a:lnTo>
                  <a:close/>
                </a:path>
              </a:pathLst>
            </a:custGeom>
          </p:spPr>
          <p:style>
            <a:lnRef idx="2">
              <a:schemeClr val="lt1">
                <a:hueOff val="0"/>
                <a:satOff val="0"/>
                <a:lumOff val="0"/>
                <a:alphaOff val="0"/>
              </a:schemeClr>
            </a:lnRef>
            <a:fillRef idx="1">
              <a:schemeClr val="accent3">
                <a:alpha val="90000"/>
                <a:hueOff val="0"/>
                <a:satOff val="0"/>
                <a:lumOff val="0"/>
                <a:alphaOff val="-13333"/>
              </a:schemeClr>
            </a:fillRef>
            <a:effectRef idx="0">
              <a:schemeClr val="accent3">
                <a:alpha val="90000"/>
                <a:hueOff val="0"/>
                <a:satOff val="0"/>
                <a:lumOff val="0"/>
                <a:alphaOff val="-13333"/>
              </a:schemeClr>
            </a:effectRef>
            <a:fontRef idx="minor">
              <a:schemeClr val="lt1"/>
            </a:fontRef>
          </p:style>
          <p:txBody>
            <a:bodyPr spcFirstLastPara="0" vert="horz" wrap="square" lIns="328372" tIns="53340" rIns="53340" bIns="53340" numCol="1" spcCol="1270" anchor="ctr" anchorCtr="0">
              <a:noAutofit/>
            </a:bodyPr>
            <a:lstStyle/>
            <a:p>
              <a:pPr lvl="0">
                <a:lnSpc>
                  <a:spcPts val="2600"/>
                </a:lnSpc>
              </a:pPr>
              <a:r>
                <a:rPr lang="en-CA" altLang="en-US" sz="2400" dirty="0"/>
                <a:t>Subject Matter Advisors meet to discuss </a:t>
              </a:r>
              <a:br>
                <a:rPr lang="en-CA" altLang="en-US" sz="2400" dirty="0"/>
              </a:br>
              <a:r>
                <a:rPr lang="en-CA" altLang="en-US" sz="2400" dirty="0"/>
                <a:t>the case.</a:t>
              </a:r>
              <a:endParaRPr lang="en-US" sz="2400" dirty="0"/>
            </a:p>
          </p:txBody>
        </p:sp>
        <p:sp>
          <p:nvSpPr>
            <p:cNvPr id="42" name="TextBox 41">
              <a:extLst>
                <a:ext uri="{FF2B5EF4-FFF2-40B4-BE49-F238E27FC236}">
                  <a16:creationId xmlns="" xmlns:a16="http://schemas.microsoft.com/office/drawing/2014/main" id="{EEAC2B7F-CBDC-447F-817F-E0A748A3A5D4}"/>
                </a:ext>
              </a:extLst>
            </p:cNvPr>
            <p:cNvSpPr txBox="1"/>
            <p:nvPr/>
          </p:nvSpPr>
          <p:spPr>
            <a:xfrm>
              <a:off x="11059398" y="2490071"/>
              <a:ext cx="470000" cy="425758"/>
            </a:xfrm>
            <a:prstGeom prst="rect">
              <a:avLst/>
            </a:prstGeom>
            <a:noFill/>
          </p:spPr>
          <p:txBody>
            <a:bodyPr wrap="none" rtlCol="0">
              <a:spAutoFit/>
            </a:bodyPr>
            <a:lstStyle/>
            <a:p>
              <a:pPr>
                <a:lnSpc>
                  <a:spcPts val="2600"/>
                </a:lnSpc>
              </a:pPr>
              <a:r>
                <a:rPr lang="en-CA" sz="4400" b="1" dirty="0">
                  <a:solidFill>
                    <a:schemeClr val="bg1">
                      <a:lumMod val="85000"/>
                    </a:schemeClr>
                  </a:solidFill>
                </a:rPr>
                <a:t>3</a:t>
              </a:r>
              <a:endParaRPr lang="en-US" sz="4400" b="1" dirty="0">
                <a:solidFill>
                  <a:schemeClr val="bg1">
                    <a:lumMod val="85000"/>
                  </a:schemeClr>
                </a:solidFill>
              </a:endParaRPr>
            </a:p>
          </p:txBody>
        </p:sp>
      </p:grpSp>
      <p:grpSp>
        <p:nvGrpSpPr>
          <p:cNvPr id="132106" name="Group 132105">
            <a:extLst>
              <a:ext uri="{FF2B5EF4-FFF2-40B4-BE49-F238E27FC236}">
                <a16:creationId xmlns="" xmlns:a16="http://schemas.microsoft.com/office/drawing/2014/main" id="{5B892E16-85C3-48D6-9F4E-25B7D6AB8FA3}"/>
              </a:ext>
            </a:extLst>
          </p:cNvPr>
          <p:cNvGrpSpPr/>
          <p:nvPr/>
        </p:nvGrpSpPr>
        <p:grpSpPr>
          <a:xfrm>
            <a:off x="4128452" y="1480681"/>
            <a:ext cx="7406640" cy="731520"/>
            <a:chOff x="4128452" y="1480681"/>
            <a:chExt cx="7406640" cy="731520"/>
          </a:xfrm>
        </p:grpSpPr>
        <p:sp>
          <p:nvSpPr>
            <p:cNvPr id="26" name="Freeform: Shape 25">
              <a:extLst>
                <a:ext uri="{FF2B5EF4-FFF2-40B4-BE49-F238E27FC236}">
                  <a16:creationId xmlns="" xmlns:a16="http://schemas.microsoft.com/office/drawing/2014/main" id="{CEB806EF-052F-4887-B119-F57AACC7D345}"/>
                </a:ext>
              </a:extLst>
            </p:cNvPr>
            <p:cNvSpPr/>
            <p:nvPr/>
          </p:nvSpPr>
          <p:spPr>
            <a:xfrm>
              <a:off x="4128452" y="1480681"/>
              <a:ext cx="7406640" cy="731520"/>
            </a:xfrm>
            <a:custGeom>
              <a:avLst/>
              <a:gdLst>
                <a:gd name="connsiteX0" fmla="*/ 0 w 8336796"/>
                <a:gd name="connsiteY0" fmla="*/ 0 h 413696"/>
                <a:gd name="connsiteX1" fmla="*/ 8336796 w 8336796"/>
                <a:gd name="connsiteY1" fmla="*/ 0 h 413696"/>
                <a:gd name="connsiteX2" fmla="*/ 8336796 w 8336796"/>
                <a:gd name="connsiteY2" fmla="*/ 413696 h 413696"/>
                <a:gd name="connsiteX3" fmla="*/ 0 w 8336796"/>
                <a:gd name="connsiteY3" fmla="*/ 413696 h 413696"/>
                <a:gd name="connsiteX4" fmla="*/ 0 w 8336796"/>
                <a:gd name="connsiteY4" fmla="*/ 0 h 413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6796" h="413696">
                  <a:moveTo>
                    <a:pt x="0" y="0"/>
                  </a:moveTo>
                  <a:lnTo>
                    <a:pt x="8336796" y="0"/>
                  </a:lnTo>
                  <a:lnTo>
                    <a:pt x="8336796" y="413696"/>
                  </a:lnTo>
                  <a:lnTo>
                    <a:pt x="0" y="413696"/>
                  </a:lnTo>
                  <a:lnTo>
                    <a:pt x="0" y="0"/>
                  </a:lnTo>
                  <a:close/>
                </a:path>
              </a:pathLst>
            </a:custGeom>
          </p:spPr>
          <p:style>
            <a:lnRef idx="2">
              <a:schemeClr val="lt1">
                <a:hueOff val="0"/>
                <a:satOff val="0"/>
                <a:lumOff val="0"/>
                <a:alphaOff val="0"/>
              </a:schemeClr>
            </a:lnRef>
            <a:fillRef idx="1">
              <a:schemeClr val="accent3">
                <a:alpha val="90000"/>
                <a:hueOff val="0"/>
                <a:satOff val="0"/>
                <a:lumOff val="0"/>
                <a:alphaOff val="-6667"/>
              </a:schemeClr>
            </a:fillRef>
            <a:effectRef idx="0">
              <a:schemeClr val="accent3">
                <a:alpha val="90000"/>
                <a:hueOff val="0"/>
                <a:satOff val="0"/>
                <a:lumOff val="0"/>
                <a:alphaOff val="-6667"/>
              </a:schemeClr>
            </a:effectRef>
            <a:fontRef idx="minor">
              <a:schemeClr val="lt1"/>
            </a:fontRef>
          </p:style>
          <p:txBody>
            <a:bodyPr spcFirstLastPara="0" vert="horz" wrap="square" lIns="328372" tIns="53340" rIns="53340" bIns="53340" numCol="1" spcCol="1270" anchor="ctr" anchorCtr="0">
              <a:noAutofit/>
            </a:bodyPr>
            <a:lstStyle/>
            <a:p>
              <a:pPr lvl="0">
                <a:lnSpc>
                  <a:spcPts val="2600"/>
                </a:lnSpc>
              </a:pPr>
              <a:r>
                <a:rPr lang="en-CA" altLang="en-US" sz="2400" dirty="0"/>
                <a:t>Obtain and assess the information you need </a:t>
              </a:r>
              <a:br>
                <a:rPr lang="en-CA" altLang="en-US" sz="2400" dirty="0"/>
              </a:br>
              <a:r>
                <a:rPr lang="en-CA" altLang="en-US" sz="2400" dirty="0"/>
                <a:t>to proceed.</a:t>
              </a:r>
              <a:endParaRPr lang="en-US" sz="2400" dirty="0"/>
            </a:p>
          </p:txBody>
        </p:sp>
        <p:sp>
          <p:nvSpPr>
            <p:cNvPr id="41" name="TextBox 40">
              <a:extLst>
                <a:ext uri="{FF2B5EF4-FFF2-40B4-BE49-F238E27FC236}">
                  <a16:creationId xmlns="" xmlns:a16="http://schemas.microsoft.com/office/drawing/2014/main" id="{6FBA85EF-7A22-4393-95B6-169A751FAC44}"/>
                </a:ext>
              </a:extLst>
            </p:cNvPr>
            <p:cNvSpPr txBox="1"/>
            <p:nvPr/>
          </p:nvSpPr>
          <p:spPr>
            <a:xfrm>
              <a:off x="11059398" y="1687957"/>
              <a:ext cx="470000" cy="425758"/>
            </a:xfrm>
            <a:prstGeom prst="rect">
              <a:avLst/>
            </a:prstGeom>
            <a:noFill/>
          </p:spPr>
          <p:txBody>
            <a:bodyPr wrap="none" rtlCol="0">
              <a:spAutoFit/>
            </a:bodyPr>
            <a:lstStyle/>
            <a:p>
              <a:pPr>
                <a:lnSpc>
                  <a:spcPts val="2600"/>
                </a:lnSpc>
              </a:pPr>
              <a:r>
                <a:rPr lang="en-CA" sz="4400" b="1" dirty="0">
                  <a:solidFill>
                    <a:schemeClr val="bg1">
                      <a:lumMod val="85000"/>
                    </a:schemeClr>
                  </a:solidFill>
                </a:rPr>
                <a:t>2</a:t>
              </a:r>
              <a:endParaRPr lang="en-US" sz="4400" b="1" dirty="0">
                <a:solidFill>
                  <a:schemeClr val="bg1">
                    <a:lumMod val="85000"/>
                  </a:schemeClr>
                </a:solidFill>
              </a:endParaRPr>
            </a:p>
          </p:txBody>
        </p:sp>
      </p:grpSp>
      <p:grpSp>
        <p:nvGrpSpPr>
          <p:cNvPr id="132105" name="Group 132104">
            <a:extLst>
              <a:ext uri="{FF2B5EF4-FFF2-40B4-BE49-F238E27FC236}">
                <a16:creationId xmlns="" xmlns:a16="http://schemas.microsoft.com/office/drawing/2014/main" id="{F901DC82-5388-415F-93D5-AA786E37BDC8}"/>
              </a:ext>
            </a:extLst>
          </p:cNvPr>
          <p:cNvGrpSpPr/>
          <p:nvPr/>
        </p:nvGrpSpPr>
        <p:grpSpPr>
          <a:xfrm>
            <a:off x="4585652" y="681312"/>
            <a:ext cx="6949440" cy="769441"/>
            <a:chOff x="4585652" y="681312"/>
            <a:chExt cx="6949440" cy="769441"/>
          </a:xfrm>
        </p:grpSpPr>
        <p:sp>
          <p:nvSpPr>
            <p:cNvPr id="24" name="Freeform: Shape 23">
              <a:extLst>
                <a:ext uri="{FF2B5EF4-FFF2-40B4-BE49-F238E27FC236}">
                  <a16:creationId xmlns="" xmlns:a16="http://schemas.microsoft.com/office/drawing/2014/main" id="{948939FA-A219-4491-9508-F3DF4B08E754}"/>
                </a:ext>
              </a:extLst>
            </p:cNvPr>
            <p:cNvSpPr/>
            <p:nvPr/>
          </p:nvSpPr>
          <p:spPr>
            <a:xfrm>
              <a:off x="4585652" y="685442"/>
              <a:ext cx="6949440" cy="731520"/>
            </a:xfrm>
            <a:custGeom>
              <a:avLst/>
              <a:gdLst>
                <a:gd name="connsiteX0" fmla="*/ 0 w 8711435"/>
                <a:gd name="connsiteY0" fmla="*/ 0 h 486159"/>
                <a:gd name="connsiteX1" fmla="*/ 8711435 w 8711435"/>
                <a:gd name="connsiteY1" fmla="*/ 0 h 486159"/>
                <a:gd name="connsiteX2" fmla="*/ 8711435 w 8711435"/>
                <a:gd name="connsiteY2" fmla="*/ 486159 h 486159"/>
                <a:gd name="connsiteX3" fmla="*/ 0 w 8711435"/>
                <a:gd name="connsiteY3" fmla="*/ 486159 h 486159"/>
                <a:gd name="connsiteX4" fmla="*/ 0 w 8711435"/>
                <a:gd name="connsiteY4" fmla="*/ 0 h 486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11435" h="486159">
                  <a:moveTo>
                    <a:pt x="0" y="0"/>
                  </a:moveTo>
                  <a:lnTo>
                    <a:pt x="8711435" y="0"/>
                  </a:lnTo>
                  <a:lnTo>
                    <a:pt x="8711435" y="486159"/>
                  </a:lnTo>
                  <a:lnTo>
                    <a:pt x="0" y="486159"/>
                  </a:lnTo>
                  <a:lnTo>
                    <a:pt x="0" y="0"/>
                  </a:lnTo>
                  <a:close/>
                </a:path>
              </a:pathLst>
            </a:custGeom>
          </p:spPr>
          <p:style>
            <a:lnRef idx="2">
              <a:schemeClr val="lt1">
                <a:hueOff val="0"/>
                <a:satOff val="0"/>
                <a:lumOff val="0"/>
                <a:alphaOff val="0"/>
              </a:schemeClr>
            </a:lnRef>
            <a:fillRef idx="1">
              <a:schemeClr val="accent3">
                <a:alpha val="90000"/>
                <a:hueOff val="0"/>
                <a:satOff val="0"/>
                <a:lumOff val="0"/>
                <a:alphaOff val="0"/>
              </a:schemeClr>
            </a:fillRef>
            <a:effectRef idx="0">
              <a:schemeClr val="accent3">
                <a:alpha val="90000"/>
                <a:hueOff val="0"/>
                <a:satOff val="0"/>
                <a:lumOff val="0"/>
                <a:alphaOff val="0"/>
              </a:schemeClr>
            </a:effectRef>
            <a:fontRef idx="minor">
              <a:schemeClr val="lt1"/>
            </a:fontRef>
          </p:style>
          <p:txBody>
            <a:bodyPr spcFirstLastPara="0" vert="horz" wrap="square" lIns="328372" tIns="71120" rIns="71120" bIns="71120" numCol="1" spcCol="1270" anchor="ctr" anchorCtr="0">
              <a:noAutofit/>
            </a:bodyPr>
            <a:lstStyle/>
            <a:p>
              <a:pPr lvl="0">
                <a:lnSpc>
                  <a:spcPts val="2700"/>
                </a:lnSpc>
              </a:pPr>
              <a:r>
                <a:rPr lang="en-CA" altLang="en-US" sz="2400" dirty="0"/>
                <a:t>Identify the need for ESRTW/WA.</a:t>
              </a:r>
              <a:endParaRPr lang="en-US" sz="2400" dirty="0"/>
            </a:p>
          </p:txBody>
        </p:sp>
        <p:sp>
          <p:nvSpPr>
            <p:cNvPr id="132104" name="TextBox 132103">
              <a:extLst>
                <a:ext uri="{FF2B5EF4-FFF2-40B4-BE49-F238E27FC236}">
                  <a16:creationId xmlns="" xmlns:a16="http://schemas.microsoft.com/office/drawing/2014/main" id="{B0301422-22B1-4DDA-B431-6C81BD07C153}"/>
                </a:ext>
              </a:extLst>
            </p:cNvPr>
            <p:cNvSpPr txBox="1"/>
            <p:nvPr/>
          </p:nvSpPr>
          <p:spPr>
            <a:xfrm>
              <a:off x="11059398" y="681312"/>
              <a:ext cx="470000" cy="769441"/>
            </a:xfrm>
            <a:prstGeom prst="rect">
              <a:avLst/>
            </a:prstGeom>
            <a:noFill/>
          </p:spPr>
          <p:txBody>
            <a:bodyPr wrap="none" rtlCol="0">
              <a:spAutoFit/>
            </a:bodyPr>
            <a:lstStyle/>
            <a:p>
              <a:r>
                <a:rPr lang="en-CA" sz="4400" b="1" dirty="0">
                  <a:solidFill>
                    <a:schemeClr val="bg1">
                      <a:lumMod val="85000"/>
                    </a:schemeClr>
                  </a:solidFill>
                </a:rPr>
                <a:t>1</a:t>
              </a:r>
              <a:endParaRPr lang="en-US" sz="4400" b="1" dirty="0">
                <a:solidFill>
                  <a:schemeClr val="bg1">
                    <a:lumMod val="85000"/>
                  </a:schemeClr>
                </a:solidFill>
              </a:endParaRPr>
            </a:p>
          </p:txBody>
        </p:sp>
      </p:grpSp>
      <p:sp>
        <p:nvSpPr>
          <p:cNvPr id="132103" name="Rectangle 132102">
            <a:extLst>
              <a:ext uri="{FF2B5EF4-FFF2-40B4-BE49-F238E27FC236}">
                <a16:creationId xmlns="" xmlns:a16="http://schemas.microsoft.com/office/drawing/2014/main" id="{B35E5CDE-884A-4E81-A68B-14FE30775351}"/>
              </a:ext>
            </a:extLst>
          </p:cNvPr>
          <p:cNvSpPr/>
          <p:nvPr/>
        </p:nvSpPr>
        <p:spPr>
          <a:xfrm>
            <a:off x="445166" y="389317"/>
            <a:ext cx="3677591" cy="2431435"/>
          </a:xfrm>
          <a:prstGeom prst="rect">
            <a:avLst/>
          </a:prstGeom>
        </p:spPr>
        <p:txBody>
          <a:bodyPr wrap="square">
            <a:spAutoFit/>
          </a:bodyPr>
          <a:lstStyle/>
          <a:p>
            <a:r>
              <a:rPr lang="en-CA" altLang="en-US" sz="4000" b="1" dirty="0">
                <a:solidFill>
                  <a:srgbClr val="2E2B71"/>
                </a:solidFill>
              </a:rPr>
              <a:t>7 Steps </a:t>
            </a:r>
            <a:r>
              <a:rPr lang="en-CA" altLang="en-US" sz="2800" dirty="0">
                <a:solidFill>
                  <a:srgbClr val="2E2B71"/>
                </a:solidFill>
              </a:rPr>
              <a:t>to the </a:t>
            </a:r>
          </a:p>
          <a:p>
            <a:r>
              <a:rPr lang="en-CA" altLang="en-US" sz="2800" dirty="0">
                <a:solidFill>
                  <a:srgbClr val="2E2B71"/>
                </a:solidFill>
              </a:rPr>
              <a:t>Early and Safe Return to Work and Workplace Accommodation  Process</a:t>
            </a:r>
            <a:endParaRPr lang="en-US" sz="2800" dirty="0">
              <a:solidFill>
                <a:srgbClr val="2E2B71"/>
              </a:solidFill>
            </a:endParaRPr>
          </a:p>
        </p:txBody>
      </p:sp>
    </p:spTree>
    <p:extLst>
      <p:ext uri="{BB962C8B-B14F-4D97-AF65-F5344CB8AC3E}">
        <p14:creationId xmlns:p14="http://schemas.microsoft.com/office/powerpoint/2010/main" val="227435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32105"/>
                                        </p:tgtEl>
                                        <p:attrNameLst>
                                          <p:attrName>style.visibility</p:attrName>
                                        </p:attrNameLst>
                                      </p:cBhvr>
                                      <p:to>
                                        <p:strVal val="visible"/>
                                      </p:to>
                                    </p:set>
                                    <p:anim calcmode="lin" valueType="num">
                                      <p:cBhvr additive="base">
                                        <p:cTn id="7" dur="500" fill="hold"/>
                                        <p:tgtEl>
                                          <p:spTgt spid="132105"/>
                                        </p:tgtEl>
                                        <p:attrNameLst>
                                          <p:attrName>ppt_x</p:attrName>
                                        </p:attrNameLst>
                                      </p:cBhvr>
                                      <p:tavLst>
                                        <p:tav tm="0">
                                          <p:val>
                                            <p:strVal val="1+#ppt_w/2"/>
                                          </p:val>
                                        </p:tav>
                                        <p:tav tm="100000">
                                          <p:val>
                                            <p:strVal val="#ppt_x"/>
                                          </p:val>
                                        </p:tav>
                                      </p:tavLst>
                                    </p:anim>
                                    <p:anim calcmode="lin" valueType="num">
                                      <p:cBhvr additive="base">
                                        <p:cTn id="8" dur="500" fill="hold"/>
                                        <p:tgtEl>
                                          <p:spTgt spid="13210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32106"/>
                                        </p:tgtEl>
                                        <p:attrNameLst>
                                          <p:attrName>style.visibility</p:attrName>
                                        </p:attrNameLst>
                                      </p:cBhvr>
                                      <p:to>
                                        <p:strVal val="visible"/>
                                      </p:to>
                                    </p:set>
                                    <p:anim calcmode="lin" valueType="num">
                                      <p:cBhvr additive="base">
                                        <p:cTn id="12" dur="500" fill="hold"/>
                                        <p:tgtEl>
                                          <p:spTgt spid="132106"/>
                                        </p:tgtEl>
                                        <p:attrNameLst>
                                          <p:attrName>ppt_x</p:attrName>
                                        </p:attrNameLst>
                                      </p:cBhvr>
                                      <p:tavLst>
                                        <p:tav tm="0">
                                          <p:val>
                                            <p:strVal val="1+#ppt_w/2"/>
                                          </p:val>
                                        </p:tav>
                                        <p:tav tm="100000">
                                          <p:val>
                                            <p:strVal val="#ppt_x"/>
                                          </p:val>
                                        </p:tav>
                                      </p:tavLst>
                                    </p:anim>
                                    <p:anim calcmode="lin" valueType="num">
                                      <p:cBhvr additive="base">
                                        <p:cTn id="13" dur="500" fill="hold"/>
                                        <p:tgtEl>
                                          <p:spTgt spid="13210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32107"/>
                                        </p:tgtEl>
                                        <p:attrNameLst>
                                          <p:attrName>style.visibility</p:attrName>
                                        </p:attrNameLst>
                                      </p:cBhvr>
                                      <p:to>
                                        <p:strVal val="visible"/>
                                      </p:to>
                                    </p:set>
                                    <p:anim calcmode="lin" valueType="num">
                                      <p:cBhvr additive="base">
                                        <p:cTn id="17" dur="500" fill="hold"/>
                                        <p:tgtEl>
                                          <p:spTgt spid="132107"/>
                                        </p:tgtEl>
                                        <p:attrNameLst>
                                          <p:attrName>ppt_x</p:attrName>
                                        </p:attrNameLst>
                                      </p:cBhvr>
                                      <p:tavLst>
                                        <p:tav tm="0">
                                          <p:val>
                                            <p:strVal val="1+#ppt_w/2"/>
                                          </p:val>
                                        </p:tav>
                                        <p:tav tm="100000">
                                          <p:val>
                                            <p:strVal val="#ppt_x"/>
                                          </p:val>
                                        </p:tav>
                                      </p:tavLst>
                                    </p:anim>
                                    <p:anim calcmode="lin" valueType="num">
                                      <p:cBhvr additive="base">
                                        <p:cTn id="18" dur="500" fill="hold"/>
                                        <p:tgtEl>
                                          <p:spTgt spid="13210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132108"/>
                                        </p:tgtEl>
                                        <p:attrNameLst>
                                          <p:attrName>style.visibility</p:attrName>
                                        </p:attrNameLst>
                                      </p:cBhvr>
                                      <p:to>
                                        <p:strVal val="visible"/>
                                      </p:to>
                                    </p:set>
                                    <p:anim calcmode="lin" valueType="num">
                                      <p:cBhvr additive="base">
                                        <p:cTn id="22" dur="500" fill="hold"/>
                                        <p:tgtEl>
                                          <p:spTgt spid="132108"/>
                                        </p:tgtEl>
                                        <p:attrNameLst>
                                          <p:attrName>ppt_x</p:attrName>
                                        </p:attrNameLst>
                                      </p:cBhvr>
                                      <p:tavLst>
                                        <p:tav tm="0">
                                          <p:val>
                                            <p:strVal val="1+#ppt_w/2"/>
                                          </p:val>
                                        </p:tav>
                                        <p:tav tm="100000">
                                          <p:val>
                                            <p:strVal val="#ppt_x"/>
                                          </p:val>
                                        </p:tav>
                                      </p:tavLst>
                                    </p:anim>
                                    <p:anim calcmode="lin" valueType="num">
                                      <p:cBhvr additive="base">
                                        <p:cTn id="23" dur="500" fill="hold"/>
                                        <p:tgtEl>
                                          <p:spTgt spid="132108"/>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132109"/>
                                        </p:tgtEl>
                                        <p:attrNameLst>
                                          <p:attrName>style.visibility</p:attrName>
                                        </p:attrNameLst>
                                      </p:cBhvr>
                                      <p:to>
                                        <p:strVal val="visible"/>
                                      </p:to>
                                    </p:set>
                                    <p:anim calcmode="lin" valueType="num">
                                      <p:cBhvr additive="base">
                                        <p:cTn id="27" dur="500" fill="hold"/>
                                        <p:tgtEl>
                                          <p:spTgt spid="132109"/>
                                        </p:tgtEl>
                                        <p:attrNameLst>
                                          <p:attrName>ppt_x</p:attrName>
                                        </p:attrNameLst>
                                      </p:cBhvr>
                                      <p:tavLst>
                                        <p:tav tm="0">
                                          <p:val>
                                            <p:strVal val="1+#ppt_w/2"/>
                                          </p:val>
                                        </p:tav>
                                        <p:tav tm="100000">
                                          <p:val>
                                            <p:strVal val="#ppt_x"/>
                                          </p:val>
                                        </p:tav>
                                      </p:tavLst>
                                    </p:anim>
                                    <p:anim calcmode="lin" valueType="num">
                                      <p:cBhvr additive="base">
                                        <p:cTn id="28" dur="500" fill="hold"/>
                                        <p:tgtEl>
                                          <p:spTgt spid="132109"/>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132110"/>
                                        </p:tgtEl>
                                        <p:attrNameLst>
                                          <p:attrName>style.visibility</p:attrName>
                                        </p:attrNameLst>
                                      </p:cBhvr>
                                      <p:to>
                                        <p:strVal val="visible"/>
                                      </p:to>
                                    </p:set>
                                    <p:anim calcmode="lin" valueType="num">
                                      <p:cBhvr additive="base">
                                        <p:cTn id="32" dur="500" fill="hold"/>
                                        <p:tgtEl>
                                          <p:spTgt spid="132110"/>
                                        </p:tgtEl>
                                        <p:attrNameLst>
                                          <p:attrName>ppt_x</p:attrName>
                                        </p:attrNameLst>
                                      </p:cBhvr>
                                      <p:tavLst>
                                        <p:tav tm="0">
                                          <p:val>
                                            <p:strVal val="1+#ppt_w/2"/>
                                          </p:val>
                                        </p:tav>
                                        <p:tav tm="100000">
                                          <p:val>
                                            <p:strVal val="#ppt_x"/>
                                          </p:val>
                                        </p:tav>
                                      </p:tavLst>
                                    </p:anim>
                                    <p:anim calcmode="lin" valueType="num">
                                      <p:cBhvr additive="base">
                                        <p:cTn id="33" dur="500" fill="hold"/>
                                        <p:tgtEl>
                                          <p:spTgt spid="132110"/>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nodeType="afterEffect">
                                  <p:stCondLst>
                                    <p:cond delay="0"/>
                                  </p:stCondLst>
                                  <p:childTnLst>
                                    <p:set>
                                      <p:cBhvr>
                                        <p:cTn id="36" dur="1" fill="hold">
                                          <p:stCondLst>
                                            <p:cond delay="0"/>
                                          </p:stCondLst>
                                        </p:cTn>
                                        <p:tgtEl>
                                          <p:spTgt spid="132111"/>
                                        </p:tgtEl>
                                        <p:attrNameLst>
                                          <p:attrName>style.visibility</p:attrName>
                                        </p:attrNameLst>
                                      </p:cBhvr>
                                      <p:to>
                                        <p:strVal val="visible"/>
                                      </p:to>
                                    </p:set>
                                    <p:anim calcmode="lin" valueType="num">
                                      <p:cBhvr additive="base">
                                        <p:cTn id="37" dur="500" fill="hold"/>
                                        <p:tgtEl>
                                          <p:spTgt spid="132111"/>
                                        </p:tgtEl>
                                        <p:attrNameLst>
                                          <p:attrName>ppt_x</p:attrName>
                                        </p:attrNameLst>
                                      </p:cBhvr>
                                      <p:tavLst>
                                        <p:tav tm="0">
                                          <p:val>
                                            <p:strVal val="1+#ppt_w/2"/>
                                          </p:val>
                                        </p:tav>
                                        <p:tav tm="100000">
                                          <p:val>
                                            <p:strVal val="#ppt_x"/>
                                          </p:val>
                                        </p:tav>
                                      </p:tavLst>
                                    </p:anim>
                                    <p:anim calcmode="lin" valueType="num">
                                      <p:cBhvr additive="base">
                                        <p:cTn id="38" dur="500" fill="hold"/>
                                        <p:tgtEl>
                                          <p:spTgt spid="1321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312E5BE4-2E83-493B-998D-D1B194725FCF}"/>
              </a:ext>
            </a:extLst>
          </p:cNvPr>
          <p:cNvSpPr>
            <a:spLocks noGrp="1"/>
          </p:cNvSpPr>
          <p:nvPr>
            <p:ph type="sldNum" sz="quarter" idx="12"/>
          </p:nvPr>
        </p:nvSpPr>
        <p:spPr/>
        <p:txBody>
          <a:bodyPr/>
          <a:lstStyle/>
          <a:p>
            <a:fld id="{13A2F5E3-5CA2-4FB0-A867-8FB589BD8A7B}" type="slidenum">
              <a:rPr lang="en-US" smtClean="0"/>
              <a:t>17</a:t>
            </a:fld>
            <a:endParaRPr lang="en-US"/>
          </a:p>
        </p:txBody>
      </p:sp>
      <p:grpSp>
        <p:nvGrpSpPr>
          <p:cNvPr id="10" name="Group 9">
            <a:extLst>
              <a:ext uri="{FF2B5EF4-FFF2-40B4-BE49-F238E27FC236}">
                <a16:creationId xmlns="" xmlns:a16="http://schemas.microsoft.com/office/drawing/2014/main" id="{DA96F07B-1496-4B21-9C62-0E5E75B32E50}"/>
              </a:ext>
            </a:extLst>
          </p:cNvPr>
          <p:cNvGrpSpPr/>
          <p:nvPr/>
        </p:nvGrpSpPr>
        <p:grpSpPr>
          <a:xfrm>
            <a:off x="1933892" y="5361593"/>
            <a:ext cx="9601200" cy="769441"/>
            <a:chOff x="1933892" y="5361593"/>
            <a:chExt cx="9601200" cy="769441"/>
          </a:xfrm>
        </p:grpSpPr>
        <p:sp>
          <p:nvSpPr>
            <p:cNvPr id="132101" name="Freeform: Shape 132100">
              <a:extLst>
                <a:ext uri="{FF2B5EF4-FFF2-40B4-BE49-F238E27FC236}">
                  <a16:creationId xmlns="" xmlns:a16="http://schemas.microsoft.com/office/drawing/2014/main" id="{F4D0F0C9-3BA1-4327-993E-254C3FBB947E}"/>
                </a:ext>
              </a:extLst>
            </p:cNvPr>
            <p:cNvSpPr/>
            <p:nvPr/>
          </p:nvSpPr>
          <p:spPr>
            <a:xfrm>
              <a:off x="1933892" y="5396714"/>
              <a:ext cx="9601200" cy="731520"/>
            </a:xfrm>
            <a:custGeom>
              <a:avLst/>
              <a:gdLst>
                <a:gd name="connsiteX0" fmla="*/ 0 w 8711435"/>
                <a:gd name="connsiteY0" fmla="*/ 0 h 413696"/>
                <a:gd name="connsiteX1" fmla="*/ 8711435 w 8711435"/>
                <a:gd name="connsiteY1" fmla="*/ 0 h 413696"/>
                <a:gd name="connsiteX2" fmla="*/ 8711435 w 8711435"/>
                <a:gd name="connsiteY2" fmla="*/ 413696 h 413696"/>
                <a:gd name="connsiteX3" fmla="*/ 0 w 8711435"/>
                <a:gd name="connsiteY3" fmla="*/ 413696 h 413696"/>
                <a:gd name="connsiteX4" fmla="*/ 0 w 8711435"/>
                <a:gd name="connsiteY4" fmla="*/ 0 h 413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11435" h="413696">
                  <a:moveTo>
                    <a:pt x="0" y="0"/>
                  </a:moveTo>
                  <a:lnTo>
                    <a:pt x="8711435" y="0"/>
                  </a:lnTo>
                  <a:lnTo>
                    <a:pt x="8711435" y="413696"/>
                  </a:lnTo>
                  <a:lnTo>
                    <a:pt x="0" y="413696"/>
                  </a:lnTo>
                  <a:lnTo>
                    <a:pt x="0" y="0"/>
                  </a:lnTo>
                  <a:close/>
                </a:path>
              </a:pathLst>
            </a:custGeom>
            <a:solidFill>
              <a:srgbClr val="7195BD"/>
            </a:solidFill>
          </p:spPr>
          <p:style>
            <a:lnRef idx="2">
              <a:schemeClr val="lt1">
                <a:hueOff val="0"/>
                <a:satOff val="0"/>
                <a:lumOff val="0"/>
                <a:alphaOff val="0"/>
              </a:schemeClr>
            </a:lnRef>
            <a:fillRef idx="1">
              <a:schemeClr val="accent3">
                <a:alpha val="90000"/>
                <a:hueOff val="0"/>
                <a:satOff val="0"/>
                <a:lumOff val="0"/>
                <a:alphaOff val="-40000"/>
              </a:schemeClr>
            </a:fillRef>
            <a:effectRef idx="0">
              <a:schemeClr val="accent3">
                <a:alpha val="90000"/>
                <a:hueOff val="0"/>
                <a:satOff val="0"/>
                <a:lumOff val="0"/>
                <a:alphaOff val="-40000"/>
              </a:schemeClr>
            </a:effectRef>
            <a:fontRef idx="minor">
              <a:schemeClr val="lt1"/>
            </a:fontRef>
          </p:style>
          <p:txBody>
            <a:bodyPr spcFirstLastPara="0" vert="horz" wrap="square" lIns="328372" tIns="71120" rIns="71120" bIns="71120" numCol="1" spcCol="1270" anchor="ctr" anchorCtr="0">
              <a:noAutofit/>
            </a:bodyPr>
            <a:lstStyle/>
            <a:p>
              <a:pPr lvl="0" defTabSz="1244600">
                <a:lnSpc>
                  <a:spcPts val="2700"/>
                </a:lnSpc>
              </a:pPr>
              <a:r>
                <a:rPr lang="en-CA" altLang="en-US" sz="2400" dirty="0"/>
                <a:t>MCYS HPP Grievance Tracking Data Base.</a:t>
              </a:r>
              <a:endParaRPr lang="en-US" sz="2400" kern="1200" dirty="0"/>
            </a:p>
          </p:txBody>
        </p:sp>
        <p:sp>
          <p:nvSpPr>
            <p:cNvPr id="46" name="TextBox 45">
              <a:extLst>
                <a:ext uri="{FF2B5EF4-FFF2-40B4-BE49-F238E27FC236}">
                  <a16:creationId xmlns="" xmlns:a16="http://schemas.microsoft.com/office/drawing/2014/main" id="{617686E2-731B-44B4-88BF-B723B895FC2A}"/>
                </a:ext>
              </a:extLst>
            </p:cNvPr>
            <p:cNvSpPr txBox="1"/>
            <p:nvPr/>
          </p:nvSpPr>
          <p:spPr>
            <a:xfrm>
              <a:off x="11059398" y="5361593"/>
              <a:ext cx="470000" cy="769441"/>
            </a:xfrm>
            <a:prstGeom prst="rect">
              <a:avLst/>
            </a:prstGeom>
            <a:noFill/>
          </p:spPr>
          <p:txBody>
            <a:bodyPr wrap="none" rtlCol="0">
              <a:spAutoFit/>
            </a:bodyPr>
            <a:lstStyle/>
            <a:p>
              <a:r>
                <a:rPr lang="en-CA" sz="4400" b="1" dirty="0">
                  <a:solidFill>
                    <a:schemeClr val="bg1">
                      <a:lumMod val="85000"/>
                    </a:schemeClr>
                  </a:solidFill>
                </a:rPr>
                <a:t>7</a:t>
              </a:r>
              <a:endParaRPr lang="en-US" sz="4400" b="1" dirty="0">
                <a:solidFill>
                  <a:schemeClr val="bg1">
                    <a:lumMod val="85000"/>
                  </a:schemeClr>
                </a:solidFill>
              </a:endParaRPr>
            </a:p>
          </p:txBody>
        </p:sp>
      </p:grpSp>
      <p:grpSp>
        <p:nvGrpSpPr>
          <p:cNvPr id="9" name="Group 8">
            <a:extLst>
              <a:ext uri="{FF2B5EF4-FFF2-40B4-BE49-F238E27FC236}">
                <a16:creationId xmlns="" xmlns:a16="http://schemas.microsoft.com/office/drawing/2014/main" id="{71B218E0-74BB-4649-93F3-B8830B52AFCD}"/>
              </a:ext>
            </a:extLst>
          </p:cNvPr>
          <p:cNvGrpSpPr/>
          <p:nvPr/>
        </p:nvGrpSpPr>
        <p:grpSpPr>
          <a:xfrm>
            <a:off x="2391092" y="4583543"/>
            <a:ext cx="9144000" cy="769441"/>
            <a:chOff x="2391092" y="4583543"/>
            <a:chExt cx="9144000" cy="769441"/>
          </a:xfrm>
        </p:grpSpPr>
        <p:sp>
          <p:nvSpPr>
            <p:cNvPr id="132099" name="Freeform: Shape 132098">
              <a:extLst>
                <a:ext uri="{FF2B5EF4-FFF2-40B4-BE49-F238E27FC236}">
                  <a16:creationId xmlns="" xmlns:a16="http://schemas.microsoft.com/office/drawing/2014/main" id="{07B36588-07BF-4CB2-AA7C-9E287C19910D}"/>
                </a:ext>
              </a:extLst>
            </p:cNvPr>
            <p:cNvSpPr/>
            <p:nvPr/>
          </p:nvSpPr>
          <p:spPr>
            <a:xfrm>
              <a:off x="2391092" y="4613509"/>
              <a:ext cx="9144000" cy="731520"/>
            </a:xfrm>
            <a:custGeom>
              <a:avLst/>
              <a:gdLst>
                <a:gd name="connsiteX0" fmla="*/ 0 w 8336796"/>
                <a:gd name="connsiteY0" fmla="*/ 0 h 413696"/>
                <a:gd name="connsiteX1" fmla="*/ 8336796 w 8336796"/>
                <a:gd name="connsiteY1" fmla="*/ 0 h 413696"/>
                <a:gd name="connsiteX2" fmla="*/ 8336796 w 8336796"/>
                <a:gd name="connsiteY2" fmla="*/ 413696 h 413696"/>
                <a:gd name="connsiteX3" fmla="*/ 0 w 8336796"/>
                <a:gd name="connsiteY3" fmla="*/ 413696 h 413696"/>
                <a:gd name="connsiteX4" fmla="*/ 0 w 8336796"/>
                <a:gd name="connsiteY4" fmla="*/ 0 h 413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6796" h="413696">
                  <a:moveTo>
                    <a:pt x="0" y="0"/>
                  </a:moveTo>
                  <a:lnTo>
                    <a:pt x="8336796" y="0"/>
                  </a:lnTo>
                  <a:lnTo>
                    <a:pt x="8336796" y="413696"/>
                  </a:lnTo>
                  <a:lnTo>
                    <a:pt x="0" y="413696"/>
                  </a:lnTo>
                  <a:lnTo>
                    <a:pt x="0" y="0"/>
                  </a:lnTo>
                  <a:close/>
                </a:path>
              </a:pathLst>
            </a:custGeom>
            <a:solidFill>
              <a:srgbClr val="4E75A0"/>
            </a:solidFill>
          </p:spPr>
          <p:style>
            <a:lnRef idx="2">
              <a:schemeClr val="lt1">
                <a:hueOff val="0"/>
                <a:satOff val="0"/>
                <a:lumOff val="0"/>
                <a:alphaOff val="0"/>
              </a:schemeClr>
            </a:lnRef>
            <a:fillRef idx="1">
              <a:schemeClr val="accent3">
                <a:alpha val="90000"/>
                <a:hueOff val="0"/>
                <a:satOff val="0"/>
                <a:lumOff val="0"/>
                <a:alphaOff val="-33333"/>
              </a:schemeClr>
            </a:fillRef>
            <a:effectRef idx="0">
              <a:schemeClr val="accent3">
                <a:alpha val="90000"/>
                <a:hueOff val="0"/>
                <a:satOff val="0"/>
                <a:lumOff val="0"/>
                <a:alphaOff val="-33333"/>
              </a:schemeClr>
            </a:effectRef>
            <a:fontRef idx="minor">
              <a:schemeClr val="lt1"/>
            </a:fontRef>
          </p:style>
          <p:txBody>
            <a:bodyPr spcFirstLastPara="0" vert="horz" wrap="square" lIns="328372" tIns="53340" rIns="53340" bIns="53340" numCol="1" spcCol="1270" anchor="ctr" anchorCtr="0">
              <a:noAutofit/>
            </a:bodyPr>
            <a:lstStyle/>
            <a:p>
              <a:pPr>
                <a:lnSpc>
                  <a:spcPts val="2700"/>
                </a:lnSpc>
                <a:defRPr/>
              </a:pPr>
              <a:r>
                <a:rPr lang="en-CA" altLang="en-US" sz="2400" dirty="0"/>
                <a:t>MCYS HPP ESRTW/WA Case Tracking Data Base.</a:t>
              </a:r>
            </a:p>
          </p:txBody>
        </p:sp>
        <p:sp>
          <p:nvSpPr>
            <p:cNvPr id="45" name="TextBox 44">
              <a:extLst>
                <a:ext uri="{FF2B5EF4-FFF2-40B4-BE49-F238E27FC236}">
                  <a16:creationId xmlns="" xmlns:a16="http://schemas.microsoft.com/office/drawing/2014/main" id="{735624CE-DEE1-4FAB-A707-7703E71121EB}"/>
                </a:ext>
              </a:extLst>
            </p:cNvPr>
            <p:cNvSpPr txBox="1"/>
            <p:nvPr/>
          </p:nvSpPr>
          <p:spPr>
            <a:xfrm>
              <a:off x="11059398" y="4583543"/>
              <a:ext cx="470000" cy="769441"/>
            </a:xfrm>
            <a:prstGeom prst="rect">
              <a:avLst/>
            </a:prstGeom>
            <a:noFill/>
          </p:spPr>
          <p:txBody>
            <a:bodyPr wrap="none" rtlCol="0">
              <a:spAutoFit/>
            </a:bodyPr>
            <a:lstStyle/>
            <a:p>
              <a:r>
                <a:rPr lang="en-CA" sz="4400" b="1" dirty="0">
                  <a:solidFill>
                    <a:schemeClr val="bg1">
                      <a:lumMod val="85000"/>
                    </a:schemeClr>
                  </a:solidFill>
                </a:rPr>
                <a:t>6</a:t>
              </a:r>
              <a:endParaRPr lang="en-US" sz="4400" b="1" dirty="0">
                <a:solidFill>
                  <a:schemeClr val="bg1">
                    <a:lumMod val="85000"/>
                  </a:schemeClr>
                </a:solidFill>
              </a:endParaRPr>
            </a:p>
          </p:txBody>
        </p:sp>
      </p:grpSp>
      <p:grpSp>
        <p:nvGrpSpPr>
          <p:cNvPr id="8" name="Group 7">
            <a:extLst>
              <a:ext uri="{FF2B5EF4-FFF2-40B4-BE49-F238E27FC236}">
                <a16:creationId xmlns="" xmlns:a16="http://schemas.microsoft.com/office/drawing/2014/main" id="{4B2FC66B-A958-4A7A-8AA9-97E80CBCCCF5}"/>
              </a:ext>
            </a:extLst>
          </p:cNvPr>
          <p:cNvGrpSpPr/>
          <p:nvPr/>
        </p:nvGrpSpPr>
        <p:grpSpPr>
          <a:xfrm>
            <a:off x="2756852" y="3805508"/>
            <a:ext cx="8778240" cy="769441"/>
            <a:chOff x="2756852" y="3805508"/>
            <a:chExt cx="8778240" cy="769441"/>
          </a:xfrm>
        </p:grpSpPr>
        <p:sp>
          <p:nvSpPr>
            <p:cNvPr id="132096" name="Freeform: Shape 132095">
              <a:extLst>
                <a:ext uri="{FF2B5EF4-FFF2-40B4-BE49-F238E27FC236}">
                  <a16:creationId xmlns="" xmlns:a16="http://schemas.microsoft.com/office/drawing/2014/main" id="{78D2F31B-D8D5-493E-8DDF-F65C046DF7A5}"/>
                </a:ext>
              </a:extLst>
            </p:cNvPr>
            <p:cNvSpPr/>
            <p:nvPr/>
          </p:nvSpPr>
          <p:spPr>
            <a:xfrm>
              <a:off x="2756852" y="3830302"/>
              <a:ext cx="8778240" cy="731520"/>
            </a:xfrm>
            <a:custGeom>
              <a:avLst/>
              <a:gdLst>
                <a:gd name="connsiteX0" fmla="*/ 0 w 8131495"/>
                <a:gd name="connsiteY0" fmla="*/ 0 h 413696"/>
                <a:gd name="connsiteX1" fmla="*/ 8131495 w 8131495"/>
                <a:gd name="connsiteY1" fmla="*/ 0 h 413696"/>
                <a:gd name="connsiteX2" fmla="*/ 8131495 w 8131495"/>
                <a:gd name="connsiteY2" fmla="*/ 413696 h 413696"/>
                <a:gd name="connsiteX3" fmla="*/ 0 w 8131495"/>
                <a:gd name="connsiteY3" fmla="*/ 413696 h 413696"/>
                <a:gd name="connsiteX4" fmla="*/ 0 w 8131495"/>
                <a:gd name="connsiteY4" fmla="*/ 0 h 413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31495" h="413696">
                  <a:moveTo>
                    <a:pt x="0" y="0"/>
                  </a:moveTo>
                  <a:lnTo>
                    <a:pt x="8131495" y="0"/>
                  </a:lnTo>
                  <a:lnTo>
                    <a:pt x="8131495" y="413696"/>
                  </a:lnTo>
                  <a:lnTo>
                    <a:pt x="0" y="413696"/>
                  </a:lnTo>
                  <a:lnTo>
                    <a:pt x="0" y="0"/>
                  </a:lnTo>
                  <a:close/>
                </a:path>
              </a:pathLst>
            </a:custGeom>
            <a:solidFill>
              <a:srgbClr val="496D95"/>
            </a:solidFill>
          </p:spPr>
          <p:style>
            <a:lnRef idx="2">
              <a:schemeClr val="lt1">
                <a:hueOff val="0"/>
                <a:satOff val="0"/>
                <a:lumOff val="0"/>
                <a:alphaOff val="0"/>
              </a:schemeClr>
            </a:lnRef>
            <a:fillRef idx="1">
              <a:schemeClr val="accent3">
                <a:alpha val="90000"/>
                <a:hueOff val="0"/>
                <a:satOff val="0"/>
                <a:lumOff val="0"/>
                <a:alphaOff val="-26667"/>
              </a:schemeClr>
            </a:fillRef>
            <a:effectRef idx="0">
              <a:schemeClr val="accent3">
                <a:alpha val="90000"/>
                <a:hueOff val="0"/>
                <a:satOff val="0"/>
                <a:lumOff val="0"/>
                <a:alphaOff val="-26667"/>
              </a:schemeClr>
            </a:effectRef>
            <a:fontRef idx="minor">
              <a:schemeClr val="lt1"/>
            </a:fontRef>
          </p:style>
          <p:txBody>
            <a:bodyPr spcFirstLastPara="0" vert="horz" wrap="square" lIns="328372" tIns="71120" rIns="71120" bIns="71120" numCol="1" spcCol="1270" anchor="ctr" anchorCtr="0">
              <a:noAutofit/>
            </a:bodyPr>
            <a:lstStyle/>
            <a:p>
              <a:pPr lvl="0">
                <a:lnSpc>
                  <a:spcPts val="2600"/>
                </a:lnSpc>
              </a:pPr>
              <a:r>
                <a:rPr lang="en-CA" altLang="en-US" sz="2400" dirty="0"/>
                <a:t>MCYS HPP Best Practice Accommodation Tracking </a:t>
              </a:r>
              <a:br>
                <a:rPr lang="en-CA" altLang="en-US" sz="2400" dirty="0"/>
              </a:br>
              <a:r>
                <a:rPr lang="en-CA" altLang="en-US" sz="2400" dirty="0"/>
                <a:t>Data Base.</a:t>
              </a:r>
              <a:endParaRPr lang="en-US" sz="2400" dirty="0"/>
            </a:p>
          </p:txBody>
        </p:sp>
        <p:sp>
          <p:nvSpPr>
            <p:cNvPr id="44" name="TextBox 43">
              <a:extLst>
                <a:ext uri="{FF2B5EF4-FFF2-40B4-BE49-F238E27FC236}">
                  <a16:creationId xmlns="" xmlns:a16="http://schemas.microsoft.com/office/drawing/2014/main" id="{15060A20-8F9A-4642-92DC-16E3180779FF}"/>
                </a:ext>
              </a:extLst>
            </p:cNvPr>
            <p:cNvSpPr txBox="1"/>
            <p:nvPr/>
          </p:nvSpPr>
          <p:spPr>
            <a:xfrm>
              <a:off x="11059398" y="3805508"/>
              <a:ext cx="470000" cy="769441"/>
            </a:xfrm>
            <a:prstGeom prst="rect">
              <a:avLst/>
            </a:prstGeom>
            <a:noFill/>
          </p:spPr>
          <p:txBody>
            <a:bodyPr wrap="none" rtlCol="0">
              <a:spAutoFit/>
            </a:bodyPr>
            <a:lstStyle/>
            <a:p>
              <a:r>
                <a:rPr lang="en-CA" sz="4400" b="1" dirty="0">
                  <a:solidFill>
                    <a:schemeClr val="bg1">
                      <a:lumMod val="85000"/>
                    </a:schemeClr>
                  </a:solidFill>
                </a:rPr>
                <a:t>5</a:t>
              </a:r>
              <a:endParaRPr lang="en-US" sz="4400" b="1" dirty="0">
                <a:solidFill>
                  <a:schemeClr val="bg1">
                    <a:lumMod val="85000"/>
                  </a:schemeClr>
                </a:solidFill>
              </a:endParaRPr>
            </a:p>
          </p:txBody>
        </p:sp>
      </p:grpSp>
      <p:grpSp>
        <p:nvGrpSpPr>
          <p:cNvPr id="7" name="Group 6">
            <a:extLst>
              <a:ext uri="{FF2B5EF4-FFF2-40B4-BE49-F238E27FC236}">
                <a16:creationId xmlns="" xmlns:a16="http://schemas.microsoft.com/office/drawing/2014/main" id="{8F2B7E29-ED88-47E4-915D-40C916E09294}"/>
              </a:ext>
            </a:extLst>
          </p:cNvPr>
          <p:cNvGrpSpPr/>
          <p:nvPr/>
        </p:nvGrpSpPr>
        <p:grpSpPr>
          <a:xfrm>
            <a:off x="3214052" y="3015439"/>
            <a:ext cx="8321040" cy="769441"/>
            <a:chOff x="3214052" y="3015439"/>
            <a:chExt cx="8321040" cy="769441"/>
          </a:xfrm>
        </p:grpSpPr>
        <p:sp>
          <p:nvSpPr>
            <p:cNvPr id="30" name="Freeform: Shape 29">
              <a:extLst>
                <a:ext uri="{FF2B5EF4-FFF2-40B4-BE49-F238E27FC236}">
                  <a16:creationId xmlns="" xmlns:a16="http://schemas.microsoft.com/office/drawing/2014/main" id="{3A6BA11A-B4B8-4A2C-9D85-3941D9FBE845}"/>
                </a:ext>
              </a:extLst>
            </p:cNvPr>
            <p:cNvSpPr/>
            <p:nvPr/>
          </p:nvSpPr>
          <p:spPr>
            <a:xfrm>
              <a:off x="3214052" y="3047095"/>
              <a:ext cx="8321040" cy="731520"/>
            </a:xfrm>
            <a:custGeom>
              <a:avLst/>
              <a:gdLst>
                <a:gd name="connsiteX0" fmla="*/ 0 w 8065945"/>
                <a:gd name="connsiteY0" fmla="*/ 0 h 413696"/>
                <a:gd name="connsiteX1" fmla="*/ 8065945 w 8065945"/>
                <a:gd name="connsiteY1" fmla="*/ 0 h 413696"/>
                <a:gd name="connsiteX2" fmla="*/ 8065945 w 8065945"/>
                <a:gd name="connsiteY2" fmla="*/ 413696 h 413696"/>
                <a:gd name="connsiteX3" fmla="*/ 0 w 8065945"/>
                <a:gd name="connsiteY3" fmla="*/ 413696 h 413696"/>
                <a:gd name="connsiteX4" fmla="*/ 0 w 8065945"/>
                <a:gd name="connsiteY4" fmla="*/ 0 h 413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5945" h="413696">
                  <a:moveTo>
                    <a:pt x="0" y="0"/>
                  </a:moveTo>
                  <a:lnTo>
                    <a:pt x="8065945" y="0"/>
                  </a:lnTo>
                  <a:lnTo>
                    <a:pt x="8065945" y="413696"/>
                  </a:lnTo>
                  <a:lnTo>
                    <a:pt x="0" y="413696"/>
                  </a:lnTo>
                  <a:lnTo>
                    <a:pt x="0" y="0"/>
                  </a:lnTo>
                  <a:close/>
                </a:path>
              </a:pathLst>
            </a:custGeom>
            <a:solidFill>
              <a:srgbClr val="406084"/>
            </a:solidFill>
          </p:spPr>
          <p:style>
            <a:lnRef idx="2">
              <a:schemeClr val="lt1">
                <a:hueOff val="0"/>
                <a:satOff val="0"/>
                <a:lumOff val="0"/>
                <a:alphaOff val="0"/>
              </a:schemeClr>
            </a:lnRef>
            <a:fillRef idx="1">
              <a:schemeClr val="accent3">
                <a:alpha val="90000"/>
                <a:hueOff val="0"/>
                <a:satOff val="0"/>
                <a:lumOff val="0"/>
                <a:alphaOff val="-20000"/>
              </a:schemeClr>
            </a:fillRef>
            <a:effectRef idx="0">
              <a:schemeClr val="accent3">
                <a:alpha val="90000"/>
                <a:hueOff val="0"/>
                <a:satOff val="0"/>
                <a:lumOff val="0"/>
                <a:alphaOff val="-20000"/>
              </a:schemeClr>
            </a:effectRef>
            <a:fontRef idx="minor">
              <a:schemeClr val="lt1"/>
            </a:fontRef>
          </p:style>
          <p:txBody>
            <a:bodyPr spcFirstLastPara="0" vert="horz" wrap="square" lIns="328372" tIns="71120" rIns="71120" bIns="71120" numCol="1" spcCol="1270" anchor="ctr" anchorCtr="0">
              <a:noAutofit/>
            </a:bodyPr>
            <a:lstStyle/>
            <a:p>
              <a:pPr>
                <a:lnSpc>
                  <a:spcPts val="2700"/>
                </a:lnSpc>
                <a:defRPr/>
              </a:pPr>
              <a:r>
                <a:rPr lang="en-CA" altLang="en-US" sz="2400" dirty="0"/>
                <a:t>MCYS HPP Individual ESRTW/WA Notes Document.</a:t>
              </a:r>
            </a:p>
          </p:txBody>
        </p:sp>
        <p:sp>
          <p:nvSpPr>
            <p:cNvPr id="43" name="TextBox 42">
              <a:extLst>
                <a:ext uri="{FF2B5EF4-FFF2-40B4-BE49-F238E27FC236}">
                  <a16:creationId xmlns="" xmlns:a16="http://schemas.microsoft.com/office/drawing/2014/main" id="{D35A0C1A-EFFD-4784-9F72-63572E469F95}"/>
                </a:ext>
              </a:extLst>
            </p:cNvPr>
            <p:cNvSpPr txBox="1"/>
            <p:nvPr/>
          </p:nvSpPr>
          <p:spPr>
            <a:xfrm>
              <a:off x="11059398" y="3015439"/>
              <a:ext cx="470000" cy="769441"/>
            </a:xfrm>
            <a:prstGeom prst="rect">
              <a:avLst/>
            </a:prstGeom>
            <a:noFill/>
          </p:spPr>
          <p:txBody>
            <a:bodyPr wrap="none" rtlCol="0">
              <a:spAutoFit/>
            </a:bodyPr>
            <a:lstStyle/>
            <a:p>
              <a:r>
                <a:rPr lang="en-CA" sz="4400" b="1" dirty="0">
                  <a:solidFill>
                    <a:schemeClr val="bg1">
                      <a:lumMod val="85000"/>
                    </a:schemeClr>
                  </a:solidFill>
                </a:rPr>
                <a:t>4</a:t>
              </a:r>
              <a:endParaRPr lang="en-US" sz="4400" b="1" dirty="0">
                <a:solidFill>
                  <a:schemeClr val="bg1">
                    <a:lumMod val="85000"/>
                  </a:schemeClr>
                </a:solidFill>
              </a:endParaRPr>
            </a:p>
          </p:txBody>
        </p:sp>
      </p:grpSp>
      <p:grpSp>
        <p:nvGrpSpPr>
          <p:cNvPr id="6" name="Group 5">
            <a:extLst>
              <a:ext uri="{FF2B5EF4-FFF2-40B4-BE49-F238E27FC236}">
                <a16:creationId xmlns="" xmlns:a16="http://schemas.microsoft.com/office/drawing/2014/main" id="{9B8DF19D-DA66-41CF-8D9D-BB7227E94405}"/>
              </a:ext>
            </a:extLst>
          </p:cNvPr>
          <p:cNvGrpSpPr/>
          <p:nvPr/>
        </p:nvGrpSpPr>
        <p:grpSpPr>
          <a:xfrm>
            <a:off x="3671252" y="2225367"/>
            <a:ext cx="7863840" cy="770041"/>
            <a:chOff x="3671252" y="2225367"/>
            <a:chExt cx="7863840" cy="770041"/>
          </a:xfrm>
        </p:grpSpPr>
        <p:sp>
          <p:nvSpPr>
            <p:cNvPr id="28" name="Freeform: Shape 27">
              <a:extLst>
                <a:ext uri="{FF2B5EF4-FFF2-40B4-BE49-F238E27FC236}">
                  <a16:creationId xmlns="" xmlns:a16="http://schemas.microsoft.com/office/drawing/2014/main" id="{478CD93B-4331-4D3B-8FF9-7CED1198DF68}"/>
                </a:ext>
              </a:extLst>
            </p:cNvPr>
            <p:cNvSpPr/>
            <p:nvPr/>
          </p:nvSpPr>
          <p:spPr>
            <a:xfrm>
              <a:off x="3671252" y="2263888"/>
              <a:ext cx="7863840" cy="731520"/>
            </a:xfrm>
            <a:custGeom>
              <a:avLst/>
              <a:gdLst>
                <a:gd name="connsiteX0" fmla="*/ 0 w 8131495"/>
                <a:gd name="connsiteY0" fmla="*/ 0 h 413696"/>
                <a:gd name="connsiteX1" fmla="*/ 8131495 w 8131495"/>
                <a:gd name="connsiteY1" fmla="*/ 0 h 413696"/>
                <a:gd name="connsiteX2" fmla="*/ 8131495 w 8131495"/>
                <a:gd name="connsiteY2" fmla="*/ 413696 h 413696"/>
                <a:gd name="connsiteX3" fmla="*/ 0 w 8131495"/>
                <a:gd name="connsiteY3" fmla="*/ 413696 h 413696"/>
                <a:gd name="connsiteX4" fmla="*/ 0 w 8131495"/>
                <a:gd name="connsiteY4" fmla="*/ 0 h 413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31495" h="413696">
                  <a:moveTo>
                    <a:pt x="0" y="0"/>
                  </a:moveTo>
                  <a:lnTo>
                    <a:pt x="8131495" y="0"/>
                  </a:lnTo>
                  <a:lnTo>
                    <a:pt x="8131495" y="413696"/>
                  </a:lnTo>
                  <a:lnTo>
                    <a:pt x="0" y="413696"/>
                  </a:lnTo>
                  <a:lnTo>
                    <a:pt x="0" y="0"/>
                  </a:lnTo>
                  <a:close/>
                </a:path>
              </a:pathLst>
            </a:custGeom>
            <a:solidFill>
              <a:srgbClr val="314A65"/>
            </a:solidFill>
          </p:spPr>
          <p:style>
            <a:lnRef idx="2">
              <a:schemeClr val="lt1">
                <a:hueOff val="0"/>
                <a:satOff val="0"/>
                <a:lumOff val="0"/>
                <a:alphaOff val="0"/>
              </a:schemeClr>
            </a:lnRef>
            <a:fillRef idx="1">
              <a:schemeClr val="accent3">
                <a:alpha val="90000"/>
                <a:hueOff val="0"/>
                <a:satOff val="0"/>
                <a:lumOff val="0"/>
                <a:alphaOff val="-13333"/>
              </a:schemeClr>
            </a:fillRef>
            <a:effectRef idx="0">
              <a:schemeClr val="accent3">
                <a:alpha val="90000"/>
                <a:hueOff val="0"/>
                <a:satOff val="0"/>
                <a:lumOff val="0"/>
                <a:alphaOff val="-13333"/>
              </a:schemeClr>
            </a:effectRef>
            <a:fontRef idx="minor">
              <a:schemeClr val="lt1"/>
            </a:fontRef>
          </p:style>
          <p:txBody>
            <a:bodyPr spcFirstLastPara="0" vert="horz" wrap="square" lIns="328372" tIns="53340" rIns="53340" bIns="53340" numCol="1" spcCol="1270" anchor="ctr" anchorCtr="0">
              <a:noAutofit/>
            </a:bodyPr>
            <a:lstStyle/>
            <a:p>
              <a:pPr indent="-342900">
                <a:lnSpc>
                  <a:spcPts val="2700"/>
                </a:lnSpc>
                <a:defRPr/>
              </a:pPr>
              <a:r>
                <a:rPr lang="en-CA" altLang="en-US" sz="2400" dirty="0"/>
                <a:t>MCYS HPP Individual ESRTW/WA Plan.</a:t>
              </a:r>
            </a:p>
          </p:txBody>
        </p:sp>
        <p:sp>
          <p:nvSpPr>
            <p:cNvPr id="42" name="TextBox 41">
              <a:extLst>
                <a:ext uri="{FF2B5EF4-FFF2-40B4-BE49-F238E27FC236}">
                  <a16:creationId xmlns="" xmlns:a16="http://schemas.microsoft.com/office/drawing/2014/main" id="{EEAC2B7F-CBDC-447F-817F-E0A748A3A5D4}"/>
                </a:ext>
              </a:extLst>
            </p:cNvPr>
            <p:cNvSpPr txBox="1"/>
            <p:nvPr/>
          </p:nvSpPr>
          <p:spPr>
            <a:xfrm>
              <a:off x="11059398" y="2225367"/>
              <a:ext cx="470000" cy="769441"/>
            </a:xfrm>
            <a:prstGeom prst="rect">
              <a:avLst/>
            </a:prstGeom>
            <a:noFill/>
          </p:spPr>
          <p:txBody>
            <a:bodyPr wrap="none" rtlCol="0">
              <a:spAutoFit/>
            </a:bodyPr>
            <a:lstStyle/>
            <a:p>
              <a:r>
                <a:rPr lang="en-CA" sz="4400" b="1" dirty="0">
                  <a:solidFill>
                    <a:schemeClr val="bg1">
                      <a:lumMod val="85000"/>
                    </a:schemeClr>
                  </a:solidFill>
                </a:rPr>
                <a:t>3</a:t>
              </a:r>
              <a:endParaRPr lang="en-US" sz="4400" b="1" dirty="0">
                <a:solidFill>
                  <a:schemeClr val="bg1">
                    <a:lumMod val="85000"/>
                  </a:schemeClr>
                </a:solidFill>
              </a:endParaRPr>
            </a:p>
          </p:txBody>
        </p:sp>
      </p:grpSp>
      <p:grpSp>
        <p:nvGrpSpPr>
          <p:cNvPr id="5" name="Group 4">
            <a:extLst>
              <a:ext uri="{FF2B5EF4-FFF2-40B4-BE49-F238E27FC236}">
                <a16:creationId xmlns="" xmlns:a16="http://schemas.microsoft.com/office/drawing/2014/main" id="{CD178AD9-9F44-4A49-BCB6-4F034FA657D5}"/>
              </a:ext>
            </a:extLst>
          </p:cNvPr>
          <p:cNvGrpSpPr/>
          <p:nvPr/>
        </p:nvGrpSpPr>
        <p:grpSpPr>
          <a:xfrm>
            <a:off x="4128452" y="1423257"/>
            <a:ext cx="7406640" cy="788944"/>
            <a:chOff x="4128452" y="1423257"/>
            <a:chExt cx="7406640" cy="788944"/>
          </a:xfrm>
        </p:grpSpPr>
        <p:sp>
          <p:nvSpPr>
            <p:cNvPr id="26" name="Freeform: Shape 25">
              <a:extLst>
                <a:ext uri="{FF2B5EF4-FFF2-40B4-BE49-F238E27FC236}">
                  <a16:creationId xmlns="" xmlns:a16="http://schemas.microsoft.com/office/drawing/2014/main" id="{CEB806EF-052F-4887-B119-F57AACC7D345}"/>
                </a:ext>
              </a:extLst>
            </p:cNvPr>
            <p:cNvSpPr/>
            <p:nvPr/>
          </p:nvSpPr>
          <p:spPr>
            <a:xfrm>
              <a:off x="4128452" y="1480681"/>
              <a:ext cx="7406640" cy="731520"/>
            </a:xfrm>
            <a:custGeom>
              <a:avLst/>
              <a:gdLst>
                <a:gd name="connsiteX0" fmla="*/ 0 w 8336796"/>
                <a:gd name="connsiteY0" fmla="*/ 0 h 413696"/>
                <a:gd name="connsiteX1" fmla="*/ 8336796 w 8336796"/>
                <a:gd name="connsiteY1" fmla="*/ 0 h 413696"/>
                <a:gd name="connsiteX2" fmla="*/ 8336796 w 8336796"/>
                <a:gd name="connsiteY2" fmla="*/ 413696 h 413696"/>
                <a:gd name="connsiteX3" fmla="*/ 0 w 8336796"/>
                <a:gd name="connsiteY3" fmla="*/ 413696 h 413696"/>
                <a:gd name="connsiteX4" fmla="*/ 0 w 8336796"/>
                <a:gd name="connsiteY4" fmla="*/ 0 h 413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6796" h="413696">
                  <a:moveTo>
                    <a:pt x="0" y="0"/>
                  </a:moveTo>
                  <a:lnTo>
                    <a:pt x="8336796" y="0"/>
                  </a:lnTo>
                  <a:lnTo>
                    <a:pt x="8336796" y="413696"/>
                  </a:lnTo>
                  <a:lnTo>
                    <a:pt x="0" y="413696"/>
                  </a:lnTo>
                  <a:lnTo>
                    <a:pt x="0" y="0"/>
                  </a:lnTo>
                  <a:close/>
                </a:path>
              </a:pathLst>
            </a:custGeom>
            <a:solidFill>
              <a:srgbClr val="26394E"/>
            </a:solidFill>
          </p:spPr>
          <p:style>
            <a:lnRef idx="2">
              <a:schemeClr val="lt1">
                <a:hueOff val="0"/>
                <a:satOff val="0"/>
                <a:lumOff val="0"/>
                <a:alphaOff val="0"/>
              </a:schemeClr>
            </a:lnRef>
            <a:fillRef idx="1">
              <a:schemeClr val="accent3">
                <a:alpha val="90000"/>
                <a:hueOff val="0"/>
                <a:satOff val="0"/>
                <a:lumOff val="0"/>
                <a:alphaOff val="-6667"/>
              </a:schemeClr>
            </a:fillRef>
            <a:effectRef idx="0">
              <a:schemeClr val="accent3">
                <a:alpha val="90000"/>
                <a:hueOff val="0"/>
                <a:satOff val="0"/>
                <a:lumOff val="0"/>
                <a:alphaOff val="-6667"/>
              </a:schemeClr>
            </a:effectRef>
            <a:fontRef idx="minor">
              <a:schemeClr val="lt1"/>
            </a:fontRef>
          </p:style>
          <p:txBody>
            <a:bodyPr spcFirstLastPara="0" vert="horz" wrap="square" lIns="328372" tIns="53340" rIns="53340" bIns="53340" numCol="1" spcCol="1270" anchor="ctr" anchorCtr="0">
              <a:noAutofit/>
            </a:bodyPr>
            <a:lstStyle/>
            <a:p>
              <a:pPr indent="-342900">
                <a:lnSpc>
                  <a:spcPts val="2600"/>
                </a:lnSpc>
                <a:defRPr/>
              </a:pPr>
              <a:r>
                <a:rPr lang="en-CA" altLang="en-US" sz="2400" dirty="0"/>
                <a:t>MCYS HPP Individual Fitness for </a:t>
              </a:r>
              <a:br>
                <a:rPr lang="en-CA" altLang="en-US" sz="2400" dirty="0"/>
              </a:br>
              <a:r>
                <a:rPr lang="en-CA" altLang="en-US" sz="2400" dirty="0"/>
                <a:t>Work Document.</a:t>
              </a:r>
            </a:p>
          </p:txBody>
        </p:sp>
        <p:sp>
          <p:nvSpPr>
            <p:cNvPr id="41" name="TextBox 40">
              <a:extLst>
                <a:ext uri="{FF2B5EF4-FFF2-40B4-BE49-F238E27FC236}">
                  <a16:creationId xmlns="" xmlns:a16="http://schemas.microsoft.com/office/drawing/2014/main" id="{6FBA85EF-7A22-4393-95B6-169A751FAC44}"/>
                </a:ext>
              </a:extLst>
            </p:cNvPr>
            <p:cNvSpPr txBox="1"/>
            <p:nvPr/>
          </p:nvSpPr>
          <p:spPr>
            <a:xfrm>
              <a:off x="11059398" y="1423257"/>
              <a:ext cx="470000" cy="769441"/>
            </a:xfrm>
            <a:prstGeom prst="rect">
              <a:avLst/>
            </a:prstGeom>
            <a:noFill/>
          </p:spPr>
          <p:txBody>
            <a:bodyPr wrap="none" rtlCol="0">
              <a:spAutoFit/>
            </a:bodyPr>
            <a:lstStyle/>
            <a:p>
              <a:r>
                <a:rPr lang="en-CA" sz="4400" b="1" dirty="0">
                  <a:solidFill>
                    <a:schemeClr val="bg1">
                      <a:lumMod val="85000"/>
                    </a:schemeClr>
                  </a:solidFill>
                </a:rPr>
                <a:t>2</a:t>
              </a:r>
              <a:endParaRPr lang="en-US" sz="4400" b="1" dirty="0">
                <a:solidFill>
                  <a:schemeClr val="bg1">
                    <a:lumMod val="85000"/>
                  </a:schemeClr>
                </a:solidFill>
              </a:endParaRPr>
            </a:p>
          </p:txBody>
        </p:sp>
      </p:grpSp>
      <p:grpSp>
        <p:nvGrpSpPr>
          <p:cNvPr id="4" name="Group 3">
            <a:extLst>
              <a:ext uri="{FF2B5EF4-FFF2-40B4-BE49-F238E27FC236}">
                <a16:creationId xmlns="" xmlns:a16="http://schemas.microsoft.com/office/drawing/2014/main" id="{407E0B4D-D9BA-4B55-ABF1-DF5D4CA3D96B}"/>
              </a:ext>
            </a:extLst>
          </p:cNvPr>
          <p:cNvGrpSpPr/>
          <p:nvPr/>
        </p:nvGrpSpPr>
        <p:grpSpPr>
          <a:xfrm>
            <a:off x="4585652" y="681312"/>
            <a:ext cx="6949440" cy="769441"/>
            <a:chOff x="4585652" y="681312"/>
            <a:chExt cx="6949440" cy="769441"/>
          </a:xfrm>
        </p:grpSpPr>
        <p:sp>
          <p:nvSpPr>
            <p:cNvPr id="24" name="Freeform: Shape 23">
              <a:extLst>
                <a:ext uri="{FF2B5EF4-FFF2-40B4-BE49-F238E27FC236}">
                  <a16:creationId xmlns="" xmlns:a16="http://schemas.microsoft.com/office/drawing/2014/main" id="{948939FA-A219-4491-9508-F3DF4B08E754}"/>
                </a:ext>
              </a:extLst>
            </p:cNvPr>
            <p:cNvSpPr/>
            <p:nvPr/>
          </p:nvSpPr>
          <p:spPr>
            <a:xfrm>
              <a:off x="4585652" y="685442"/>
              <a:ext cx="6949440" cy="731520"/>
            </a:xfrm>
            <a:custGeom>
              <a:avLst/>
              <a:gdLst>
                <a:gd name="connsiteX0" fmla="*/ 0 w 8711435"/>
                <a:gd name="connsiteY0" fmla="*/ 0 h 486159"/>
                <a:gd name="connsiteX1" fmla="*/ 8711435 w 8711435"/>
                <a:gd name="connsiteY1" fmla="*/ 0 h 486159"/>
                <a:gd name="connsiteX2" fmla="*/ 8711435 w 8711435"/>
                <a:gd name="connsiteY2" fmla="*/ 486159 h 486159"/>
                <a:gd name="connsiteX3" fmla="*/ 0 w 8711435"/>
                <a:gd name="connsiteY3" fmla="*/ 486159 h 486159"/>
                <a:gd name="connsiteX4" fmla="*/ 0 w 8711435"/>
                <a:gd name="connsiteY4" fmla="*/ 0 h 486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11435" h="486159">
                  <a:moveTo>
                    <a:pt x="0" y="0"/>
                  </a:moveTo>
                  <a:lnTo>
                    <a:pt x="8711435" y="0"/>
                  </a:lnTo>
                  <a:lnTo>
                    <a:pt x="8711435" y="486159"/>
                  </a:lnTo>
                  <a:lnTo>
                    <a:pt x="0" y="486159"/>
                  </a:lnTo>
                  <a:lnTo>
                    <a:pt x="0" y="0"/>
                  </a:lnTo>
                  <a:close/>
                </a:path>
              </a:pathLst>
            </a:custGeom>
            <a:solidFill>
              <a:srgbClr val="182534"/>
            </a:solidFill>
          </p:spPr>
          <p:style>
            <a:lnRef idx="2">
              <a:schemeClr val="lt1">
                <a:hueOff val="0"/>
                <a:satOff val="0"/>
                <a:lumOff val="0"/>
                <a:alphaOff val="0"/>
              </a:schemeClr>
            </a:lnRef>
            <a:fillRef idx="1">
              <a:schemeClr val="accent3">
                <a:alpha val="90000"/>
                <a:hueOff val="0"/>
                <a:satOff val="0"/>
                <a:lumOff val="0"/>
                <a:alphaOff val="0"/>
              </a:schemeClr>
            </a:fillRef>
            <a:effectRef idx="0">
              <a:schemeClr val="accent3">
                <a:alpha val="90000"/>
                <a:hueOff val="0"/>
                <a:satOff val="0"/>
                <a:lumOff val="0"/>
                <a:alphaOff val="0"/>
              </a:schemeClr>
            </a:effectRef>
            <a:fontRef idx="minor">
              <a:schemeClr val="lt1"/>
            </a:fontRef>
          </p:style>
          <p:txBody>
            <a:bodyPr spcFirstLastPara="0" vert="horz" wrap="square" lIns="328372" tIns="71120" rIns="71120" bIns="71120" numCol="1" spcCol="1270" anchor="ctr" anchorCtr="0">
              <a:noAutofit/>
            </a:bodyPr>
            <a:lstStyle/>
            <a:p>
              <a:pPr indent="-342900">
                <a:lnSpc>
                  <a:spcPts val="2600"/>
                </a:lnSpc>
                <a:defRPr/>
              </a:pPr>
              <a:r>
                <a:rPr lang="en-CA" altLang="en-US" sz="2400" dirty="0"/>
                <a:t>MCYS HPP Individual ESRTW/WA OPSEU Representation Document.</a:t>
              </a:r>
            </a:p>
          </p:txBody>
        </p:sp>
        <p:sp>
          <p:nvSpPr>
            <p:cNvPr id="132104" name="TextBox 132103">
              <a:extLst>
                <a:ext uri="{FF2B5EF4-FFF2-40B4-BE49-F238E27FC236}">
                  <a16:creationId xmlns="" xmlns:a16="http://schemas.microsoft.com/office/drawing/2014/main" id="{B0301422-22B1-4DDA-B431-6C81BD07C153}"/>
                </a:ext>
              </a:extLst>
            </p:cNvPr>
            <p:cNvSpPr txBox="1"/>
            <p:nvPr/>
          </p:nvSpPr>
          <p:spPr>
            <a:xfrm>
              <a:off x="11059398" y="681312"/>
              <a:ext cx="470000" cy="769441"/>
            </a:xfrm>
            <a:prstGeom prst="rect">
              <a:avLst/>
            </a:prstGeom>
            <a:noFill/>
          </p:spPr>
          <p:txBody>
            <a:bodyPr wrap="none" rtlCol="0">
              <a:spAutoFit/>
            </a:bodyPr>
            <a:lstStyle/>
            <a:p>
              <a:r>
                <a:rPr lang="en-CA" sz="4400" b="1" dirty="0">
                  <a:solidFill>
                    <a:schemeClr val="bg1">
                      <a:lumMod val="85000"/>
                    </a:schemeClr>
                  </a:solidFill>
                </a:rPr>
                <a:t>1</a:t>
              </a:r>
              <a:endParaRPr lang="en-US" sz="4400" b="1" dirty="0">
                <a:solidFill>
                  <a:schemeClr val="bg1">
                    <a:lumMod val="85000"/>
                  </a:schemeClr>
                </a:solidFill>
              </a:endParaRPr>
            </a:p>
          </p:txBody>
        </p:sp>
      </p:grpSp>
      <p:sp>
        <p:nvSpPr>
          <p:cNvPr id="2" name="Rectangle 1">
            <a:extLst>
              <a:ext uri="{FF2B5EF4-FFF2-40B4-BE49-F238E27FC236}">
                <a16:creationId xmlns="" xmlns:a16="http://schemas.microsoft.com/office/drawing/2014/main" id="{7A11A49A-E669-4BEC-BDF5-55550506B1A6}"/>
              </a:ext>
            </a:extLst>
          </p:cNvPr>
          <p:cNvSpPr/>
          <p:nvPr/>
        </p:nvSpPr>
        <p:spPr>
          <a:xfrm>
            <a:off x="554368" y="2893030"/>
            <a:ext cx="3015050" cy="1015663"/>
          </a:xfrm>
          <a:prstGeom prst="rect">
            <a:avLst/>
          </a:prstGeom>
        </p:spPr>
        <p:txBody>
          <a:bodyPr wrap="square" lIns="0" tIns="0" rIns="0" bIns="0">
            <a:noAutofit/>
          </a:bodyPr>
          <a:lstStyle/>
          <a:p>
            <a:pPr marL="0" lvl="1">
              <a:defRPr/>
            </a:pPr>
            <a:r>
              <a:rPr lang="en-CA" altLang="en-US" dirty="0">
                <a:solidFill>
                  <a:schemeClr val="accent4">
                    <a:lumMod val="75000"/>
                  </a:schemeClr>
                </a:solidFill>
              </a:rPr>
              <a:t>Forms </a:t>
            </a:r>
            <a:r>
              <a:rPr lang="en-CA" altLang="en-US" b="1" dirty="0">
                <a:solidFill>
                  <a:schemeClr val="accent4">
                    <a:lumMod val="75000"/>
                  </a:schemeClr>
                </a:solidFill>
              </a:rPr>
              <a:t>2</a:t>
            </a:r>
            <a:r>
              <a:rPr lang="en-CA" altLang="en-US" dirty="0">
                <a:solidFill>
                  <a:schemeClr val="accent4">
                    <a:lumMod val="75000"/>
                  </a:schemeClr>
                </a:solidFill>
              </a:rPr>
              <a:t> and </a:t>
            </a:r>
            <a:r>
              <a:rPr lang="en-CA" altLang="en-US" b="1" dirty="0">
                <a:solidFill>
                  <a:schemeClr val="accent4">
                    <a:lumMod val="75000"/>
                  </a:schemeClr>
                </a:solidFill>
              </a:rPr>
              <a:t>3</a:t>
            </a:r>
            <a:r>
              <a:rPr lang="en-CA" altLang="en-US" dirty="0">
                <a:solidFill>
                  <a:schemeClr val="accent4">
                    <a:lumMod val="75000"/>
                  </a:schemeClr>
                </a:solidFill>
              </a:rPr>
              <a:t> are for Youth Service Officer Position</a:t>
            </a:r>
          </a:p>
          <a:p>
            <a:pPr marL="0" lvl="1" indent="-339725">
              <a:lnSpc>
                <a:spcPct val="110000"/>
              </a:lnSpc>
              <a:defRPr/>
            </a:pPr>
            <a:r>
              <a:rPr lang="en-CA" altLang="en-US" dirty="0">
                <a:solidFill>
                  <a:schemeClr val="accent4">
                    <a:lumMod val="75000"/>
                  </a:schemeClr>
                </a:solidFill>
              </a:rPr>
              <a:t>and All Other Positions</a:t>
            </a:r>
          </a:p>
        </p:txBody>
      </p:sp>
      <p:sp>
        <p:nvSpPr>
          <p:cNvPr id="132103" name="Rectangle 132102">
            <a:extLst>
              <a:ext uri="{FF2B5EF4-FFF2-40B4-BE49-F238E27FC236}">
                <a16:creationId xmlns="" xmlns:a16="http://schemas.microsoft.com/office/drawing/2014/main" id="{B35E5CDE-884A-4E81-A68B-14FE30775351}"/>
              </a:ext>
            </a:extLst>
          </p:cNvPr>
          <p:cNvSpPr/>
          <p:nvPr/>
        </p:nvSpPr>
        <p:spPr>
          <a:xfrm>
            <a:off x="445166" y="389317"/>
            <a:ext cx="3677591" cy="2431435"/>
          </a:xfrm>
          <a:prstGeom prst="rect">
            <a:avLst/>
          </a:prstGeom>
        </p:spPr>
        <p:txBody>
          <a:bodyPr wrap="square">
            <a:spAutoFit/>
          </a:bodyPr>
          <a:lstStyle/>
          <a:p>
            <a:r>
              <a:rPr lang="en-CA" altLang="en-US" sz="4000" b="1" dirty="0">
                <a:solidFill>
                  <a:srgbClr val="2E2B71"/>
                </a:solidFill>
              </a:rPr>
              <a:t>7 Forms </a:t>
            </a:r>
            <a:r>
              <a:rPr lang="en-CA" altLang="en-US" sz="2800" dirty="0">
                <a:solidFill>
                  <a:srgbClr val="2E2B71"/>
                </a:solidFill>
              </a:rPr>
              <a:t>for the Early and Safe Return to Work and Workplace Accommodation Process</a:t>
            </a:r>
            <a:endParaRPr lang="en-US" sz="2800" dirty="0">
              <a:solidFill>
                <a:srgbClr val="2E2B71"/>
              </a:solidFill>
            </a:endParaRPr>
          </a:p>
        </p:txBody>
      </p:sp>
    </p:spTree>
    <p:extLst>
      <p:ext uri="{BB962C8B-B14F-4D97-AF65-F5344CB8AC3E}">
        <p14:creationId xmlns:p14="http://schemas.microsoft.com/office/powerpoint/2010/main" val="742224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1+#ppt_w/2"/>
                                          </p:val>
                                        </p:tav>
                                        <p:tav tm="100000">
                                          <p:val>
                                            <p:strVal val="#ppt_x"/>
                                          </p:val>
                                        </p:tav>
                                      </p:tavLst>
                                    </p:anim>
                                    <p:anim calcmode="lin" valueType="num">
                                      <p:cBhvr additive="base">
                                        <p:cTn id="27" dur="500" fill="hold"/>
                                        <p:tgtEl>
                                          <p:spTgt spid="7"/>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1+#ppt_w/2"/>
                                          </p:val>
                                        </p:tav>
                                        <p:tav tm="100000">
                                          <p:val>
                                            <p:strVal val="#ppt_x"/>
                                          </p:val>
                                        </p:tav>
                                      </p:tavLst>
                                    </p:anim>
                                    <p:anim calcmode="lin" valueType="num">
                                      <p:cBhvr additive="base">
                                        <p:cTn id="32" dur="500" fill="hold"/>
                                        <p:tgtEl>
                                          <p:spTgt spid="8"/>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2"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1+#ppt_w/2"/>
                                          </p:val>
                                        </p:tav>
                                        <p:tav tm="100000">
                                          <p:val>
                                            <p:strVal val="#ppt_x"/>
                                          </p:val>
                                        </p:tav>
                                      </p:tavLst>
                                    </p:anim>
                                    <p:anim calcmode="lin" valueType="num">
                                      <p:cBhvr additive="base">
                                        <p:cTn id="37" dur="500" fill="hold"/>
                                        <p:tgtEl>
                                          <p:spTgt spid="9"/>
                                        </p:tgtEl>
                                        <p:attrNameLst>
                                          <p:attrName>ppt_y</p:attrName>
                                        </p:attrNameLst>
                                      </p:cBhvr>
                                      <p:tavLst>
                                        <p:tav tm="0">
                                          <p:val>
                                            <p:strVal val="#ppt_y"/>
                                          </p:val>
                                        </p:tav>
                                        <p:tav tm="100000">
                                          <p:val>
                                            <p:strVal val="#ppt_y"/>
                                          </p:val>
                                        </p:tav>
                                      </p:tavLst>
                                    </p:anim>
                                  </p:childTnLst>
                                </p:cTn>
                              </p:par>
                            </p:childTnLst>
                          </p:cTn>
                        </p:par>
                        <p:par>
                          <p:cTn id="38" fill="hold">
                            <p:stCondLst>
                              <p:cond delay="3500"/>
                            </p:stCondLst>
                            <p:childTnLst>
                              <p:par>
                                <p:cTn id="39" presetID="2" presetClass="entr" presetSubtype="2" fill="hold" nodeType="after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1+#ppt_w/2"/>
                                          </p:val>
                                        </p:tav>
                                        <p:tav tm="100000">
                                          <p:val>
                                            <p:strVal val="#ppt_x"/>
                                          </p:val>
                                        </p:tav>
                                      </p:tavLst>
                                    </p:anim>
                                    <p:anim calcmode="lin" valueType="num">
                                      <p:cBhvr additive="base">
                                        <p:cTn id="42"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06D71DBC-496C-42EB-AA62-5E1A657460AB}"/>
              </a:ext>
            </a:extLst>
          </p:cNvPr>
          <p:cNvSpPr>
            <a:spLocks noGrp="1"/>
          </p:cNvSpPr>
          <p:nvPr>
            <p:ph type="sldNum" sz="quarter" idx="12"/>
          </p:nvPr>
        </p:nvSpPr>
        <p:spPr/>
        <p:txBody>
          <a:bodyPr/>
          <a:lstStyle/>
          <a:p>
            <a:fld id="{13A2F5E3-5CA2-4FB0-A867-8FB589BD8A7B}" type="slidenum">
              <a:rPr lang="en-US" smtClean="0"/>
              <a:t>18</a:t>
            </a:fld>
            <a:endParaRPr lang="en-US"/>
          </a:p>
        </p:txBody>
      </p:sp>
      <p:sp>
        <p:nvSpPr>
          <p:cNvPr id="145411" name="Rectangle 3">
            <a:extLst>
              <a:ext uri="{FF2B5EF4-FFF2-40B4-BE49-F238E27FC236}">
                <a16:creationId xmlns="" xmlns:a16="http://schemas.microsoft.com/office/drawing/2014/main" id="{6C2CC803-1BD6-40EA-87AD-31ADDDFF3C40}"/>
              </a:ext>
            </a:extLst>
          </p:cNvPr>
          <p:cNvSpPr>
            <a:spLocks noGrp="1" noChangeArrowheads="1"/>
          </p:cNvSpPr>
          <p:nvPr>
            <p:ph type="body" idx="1"/>
          </p:nvPr>
        </p:nvSpPr>
        <p:spPr/>
        <p:txBody>
          <a:bodyPr>
            <a:noAutofit/>
          </a:bodyPr>
          <a:lstStyle/>
          <a:p>
            <a:pPr marL="114300" indent="0" eaLnBrk="1" hangingPunct="1">
              <a:buNone/>
              <a:defRPr/>
            </a:pPr>
            <a:r>
              <a:rPr lang="en-US" altLang="en-US" sz="2800" b="1" dirty="0">
                <a:solidFill>
                  <a:srgbClr val="2E2B71"/>
                </a:solidFill>
              </a:rPr>
              <a:t>Reduction in . . .</a:t>
            </a:r>
          </a:p>
          <a:p>
            <a:pPr eaLnBrk="1" hangingPunct="1">
              <a:defRPr/>
            </a:pPr>
            <a:r>
              <a:rPr lang="en-US" altLang="en-US" sz="2800" dirty="0"/>
              <a:t>Grievances associated with Workplace Accommodation</a:t>
            </a:r>
          </a:p>
          <a:p>
            <a:pPr eaLnBrk="1" hangingPunct="1">
              <a:defRPr/>
            </a:pPr>
            <a:r>
              <a:rPr lang="en-US" altLang="en-US" dirty="0"/>
              <a:t>C</a:t>
            </a:r>
            <a:r>
              <a:rPr lang="en-US" altLang="en-US" sz="2800" dirty="0"/>
              <a:t>osts associated with sickness, absence and attendance issues</a:t>
            </a:r>
          </a:p>
          <a:p>
            <a:pPr eaLnBrk="1" hangingPunct="1">
              <a:defRPr/>
            </a:pPr>
            <a:r>
              <a:rPr lang="en-US" altLang="en-US" dirty="0"/>
              <a:t>W</a:t>
            </a:r>
            <a:r>
              <a:rPr lang="en-US" altLang="en-US" sz="2800" dirty="0"/>
              <a:t>orkplace accommodation requests</a:t>
            </a:r>
          </a:p>
          <a:p>
            <a:pPr eaLnBrk="1" hangingPunct="1">
              <a:defRPr/>
            </a:pPr>
            <a:r>
              <a:rPr lang="en-US" altLang="en-US" sz="2800" dirty="0"/>
              <a:t>Costs associated with third party intervention e.g. Independent Medicals; FAE’s</a:t>
            </a:r>
          </a:p>
          <a:p>
            <a:pPr eaLnBrk="1" hangingPunct="1">
              <a:defRPr/>
            </a:pPr>
            <a:r>
              <a:rPr lang="en-US" altLang="en-US" sz="2800" dirty="0"/>
              <a:t>Costs associated with recruitment and replacement costs</a:t>
            </a:r>
          </a:p>
          <a:p>
            <a:pPr>
              <a:defRPr/>
            </a:pPr>
            <a:r>
              <a:rPr lang="en-US" dirty="0"/>
              <a:t>Cost associated with other areas of conflict</a:t>
            </a:r>
            <a:endParaRPr lang="en-US" altLang="en-US" sz="2800" dirty="0"/>
          </a:p>
          <a:p>
            <a:pPr eaLnBrk="1" hangingPunct="1">
              <a:defRPr/>
            </a:pPr>
            <a:endParaRPr lang="en-US" altLang="en-US" sz="2800" dirty="0"/>
          </a:p>
        </p:txBody>
      </p:sp>
      <p:sp>
        <p:nvSpPr>
          <p:cNvPr id="145410" name="Rectangle 2">
            <a:extLst>
              <a:ext uri="{FF2B5EF4-FFF2-40B4-BE49-F238E27FC236}">
                <a16:creationId xmlns="" xmlns:a16="http://schemas.microsoft.com/office/drawing/2014/main" id="{EA86D389-275F-4DCD-A748-06C477A366CB}"/>
              </a:ext>
            </a:extLst>
          </p:cNvPr>
          <p:cNvSpPr>
            <a:spLocks noGrp="1" noChangeArrowheads="1"/>
          </p:cNvSpPr>
          <p:nvPr>
            <p:ph type="title"/>
          </p:nvPr>
        </p:nvSpPr>
        <p:spPr/>
        <p:txBody>
          <a:bodyPr/>
          <a:lstStyle/>
          <a:p>
            <a:pPr eaLnBrk="1" hangingPunct="1">
              <a:defRPr/>
            </a:pPr>
            <a:r>
              <a:rPr lang="en-US" altLang="en-US" dirty="0"/>
              <a:t>Measurable Outcomes</a:t>
            </a:r>
          </a:p>
        </p:txBody>
      </p:sp>
    </p:spTree>
    <p:extLst>
      <p:ext uri="{BB962C8B-B14F-4D97-AF65-F5344CB8AC3E}">
        <p14:creationId xmlns:p14="http://schemas.microsoft.com/office/powerpoint/2010/main" val="3042536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 xmlns:a16="http://schemas.microsoft.com/office/drawing/2014/main" id="{885FE06E-73B9-44BF-B5AD-C45812BF8E87}"/>
              </a:ext>
            </a:extLst>
          </p:cNvPr>
          <p:cNvSpPr>
            <a:spLocks noGrp="1"/>
          </p:cNvSpPr>
          <p:nvPr>
            <p:ph type="sldNum" sz="quarter" idx="12"/>
          </p:nvPr>
        </p:nvSpPr>
        <p:spPr/>
        <p:txBody>
          <a:bodyPr/>
          <a:lstStyle/>
          <a:p>
            <a:fld id="{13A2F5E3-5CA2-4FB0-A867-8FB589BD8A7B}" type="slidenum">
              <a:rPr lang="en-US" smtClean="0"/>
              <a:t>19</a:t>
            </a:fld>
            <a:endParaRPr lang="en-US"/>
          </a:p>
        </p:txBody>
      </p:sp>
      <p:sp>
        <p:nvSpPr>
          <p:cNvPr id="3" name="Content Placeholder 2">
            <a:extLst>
              <a:ext uri="{FF2B5EF4-FFF2-40B4-BE49-F238E27FC236}">
                <a16:creationId xmlns="" xmlns:a16="http://schemas.microsoft.com/office/drawing/2014/main" id="{99B2A511-2E1C-44DA-8393-42380F154B12}"/>
              </a:ext>
            </a:extLst>
          </p:cNvPr>
          <p:cNvSpPr>
            <a:spLocks noGrp="1"/>
          </p:cNvSpPr>
          <p:nvPr>
            <p:ph idx="1"/>
          </p:nvPr>
        </p:nvSpPr>
        <p:spPr>
          <a:xfrm>
            <a:off x="609600" y="1770380"/>
            <a:ext cx="10160000" cy="4566026"/>
          </a:xfrm>
        </p:spPr>
        <p:txBody>
          <a:bodyPr/>
          <a:lstStyle/>
          <a:p>
            <a:pPr eaLnBrk="1" hangingPunct="1">
              <a:defRPr/>
            </a:pPr>
            <a:r>
              <a:rPr lang="en-US" sz="2800" dirty="0"/>
              <a:t>Program formally recognized in the Correctional Services Collective Agreement – 2013</a:t>
            </a:r>
          </a:p>
          <a:p>
            <a:pPr eaLnBrk="1" hangingPunct="1">
              <a:defRPr/>
            </a:pPr>
            <a:r>
              <a:rPr lang="en-US" sz="2800" dirty="0"/>
              <a:t>Program formally recognized in the OPS Collective Agreement 2015</a:t>
            </a:r>
          </a:p>
          <a:p>
            <a:pPr eaLnBrk="1" hangingPunct="1">
              <a:defRPr/>
            </a:pPr>
            <a:r>
              <a:rPr lang="en-US" sz="2800" dirty="0"/>
              <a:t>Program adopted by the Federal Correctional Services</a:t>
            </a:r>
          </a:p>
          <a:p>
            <a:pPr eaLnBrk="1" hangingPunct="1">
              <a:defRPr/>
            </a:pPr>
            <a:r>
              <a:rPr lang="en-US" sz="2800" dirty="0"/>
              <a:t>Program nominated for the Amethyst Award</a:t>
            </a:r>
            <a:r>
              <a:rPr lang="en-US" sz="2800" dirty="0" smtClean="0"/>
              <a:t>!</a:t>
            </a:r>
          </a:p>
          <a:p>
            <a:pPr eaLnBrk="1" hangingPunct="1">
              <a:defRPr/>
            </a:pPr>
            <a:r>
              <a:rPr lang="en-US" dirty="0" smtClean="0"/>
              <a:t>Community of Practice – “Continual Learning”</a:t>
            </a:r>
            <a:endParaRPr lang="en-US" sz="2800" dirty="0" smtClean="0"/>
          </a:p>
          <a:p>
            <a:pPr>
              <a:defRPr/>
            </a:pPr>
            <a:r>
              <a:rPr lang="en-US" dirty="0" smtClean="0"/>
              <a:t>Recent recipient of a Ontario Government “Pinnacle” </a:t>
            </a:r>
            <a:r>
              <a:rPr lang="en-US" dirty="0"/>
              <a:t>A</a:t>
            </a:r>
            <a:r>
              <a:rPr lang="en-US" dirty="0" smtClean="0"/>
              <a:t>ward</a:t>
            </a:r>
            <a:endParaRPr lang="en-US" dirty="0"/>
          </a:p>
          <a:p>
            <a:pPr marL="114300" indent="0" eaLnBrk="1" hangingPunct="1">
              <a:buNone/>
              <a:defRPr/>
            </a:pPr>
            <a:endParaRPr lang="en-US" sz="2800" dirty="0"/>
          </a:p>
        </p:txBody>
      </p:sp>
      <p:sp>
        <p:nvSpPr>
          <p:cNvPr id="2" name="Title 1">
            <a:extLst>
              <a:ext uri="{FF2B5EF4-FFF2-40B4-BE49-F238E27FC236}">
                <a16:creationId xmlns="" xmlns:a16="http://schemas.microsoft.com/office/drawing/2014/main" id="{9DDA0938-9802-4887-B17B-C40E16E215F3}"/>
              </a:ext>
            </a:extLst>
          </p:cNvPr>
          <p:cNvSpPr>
            <a:spLocks noGrp="1"/>
          </p:cNvSpPr>
          <p:nvPr>
            <p:ph type="title"/>
          </p:nvPr>
        </p:nvSpPr>
        <p:spPr/>
        <p:txBody>
          <a:bodyPr/>
          <a:lstStyle/>
          <a:p>
            <a:pPr eaLnBrk="1" hangingPunct="1">
              <a:defRPr/>
            </a:pPr>
            <a:r>
              <a:rPr lang="en-US" altLang="en-US" dirty="0"/>
              <a:t>Measurable Outcomes</a:t>
            </a:r>
            <a:endParaRPr lang="en-US" dirty="0"/>
          </a:p>
        </p:txBody>
      </p:sp>
    </p:spTree>
    <p:extLst>
      <p:ext uri="{BB962C8B-B14F-4D97-AF65-F5344CB8AC3E}">
        <p14:creationId xmlns:p14="http://schemas.microsoft.com/office/powerpoint/2010/main" val="292446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19345A62-3FF4-4E3F-94EF-FC1FA793C42B}"/>
              </a:ext>
            </a:extLst>
          </p:cNvPr>
          <p:cNvSpPr>
            <a:spLocks noGrp="1"/>
          </p:cNvSpPr>
          <p:nvPr>
            <p:ph type="sldNum" sz="quarter" idx="12"/>
          </p:nvPr>
        </p:nvSpPr>
        <p:spPr/>
        <p:txBody>
          <a:bodyPr/>
          <a:lstStyle/>
          <a:p>
            <a:fld id="{13A2F5E3-5CA2-4FB0-A867-8FB589BD8A7B}" type="slidenum">
              <a:rPr lang="en-US" smtClean="0"/>
              <a:t>2</a:t>
            </a:fld>
            <a:endParaRPr lang="en-US" dirty="0"/>
          </a:p>
        </p:txBody>
      </p:sp>
      <p:sp>
        <p:nvSpPr>
          <p:cNvPr id="11" name="Rectangle 3">
            <a:extLst>
              <a:ext uri="{FF2B5EF4-FFF2-40B4-BE49-F238E27FC236}">
                <a16:creationId xmlns="" xmlns:a16="http://schemas.microsoft.com/office/drawing/2014/main" id="{DDC57373-EE84-439D-8C91-1CD4CE9BDA86}"/>
              </a:ext>
            </a:extLst>
          </p:cNvPr>
          <p:cNvSpPr>
            <a:spLocks noGrp="1" noChangeArrowheads="1"/>
          </p:cNvSpPr>
          <p:nvPr>
            <p:ph idx="1"/>
          </p:nvPr>
        </p:nvSpPr>
        <p:spPr/>
        <p:txBody>
          <a:bodyPr/>
          <a:lstStyle/>
          <a:p>
            <a:pPr>
              <a:defRPr/>
            </a:pPr>
            <a:r>
              <a:rPr lang="en-US" altLang="en-US" dirty="0"/>
              <a:t>National Institute of Disability Management and Research (NIDMAR)</a:t>
            </a:r>
          </a:p>
          <a:p>
            <a:pPr>
              <a:defRPr/>
            </a:pPr>
            <a:r>
              <a:rPr lang="en-US" altLang="en-US" dirty="0"/>
              <a:t>Health Canada’s Corporate Health Model</a:t>
            </a:r>
          </a:p>
          <a:p>
            <a:pPr>
              <a:defRPr/>
            </a:pPr>
            <a:r>
              <a:rPr lang="en-US" altLang="en-US" dirty="0"/>
              <a:t>International Labour Organization (ILO)</a:t>
            </a:r>
          </a:p>
          <a:p>
            <a:pPr>
              <a:defRPr/>
            </a:pPr>
            <a:r>
              <a:rPr lang="en-US" altLang="en-US" dirty="0"/>
              <a:t>Ontario Federation of Labour “Accommodation Guidelines and Principles for Local Unions”</a:t>
            </a:r>
          </a:p>
          <a:p>
            <a:pPr>
              <a:defRPr/>
            </a:pPr>
            <a:r>
              <a:rPr lang="en-US" altLang="en-US" dirty="0"/>
              <a:t>Various Collective Agreements</a:t>
            </a:r>
          </a:p>
        </p:txBody>
      </p:sp>
      <p:sp>
        <p:nvSpPr>
          <p:cNvPr id="22530" name="Rectangle 2">
            <a:extLst>
              <a:ext uri="{FF2B5EF4-FFF2-40B4-BE49-F238E27FC236}">
                <a16:creationId xmlns="" xmlns:a16="http://schemas.microsoft.com/office/drawing/2014/main" id="{1C0B0D9B-CD3A-4D7E-9740-F48795A51CD2}"/>
              </a:ext>
            </a:extLst>
          </p:cNvPr>
          <p:cNvSpPr>
            <a:spLocks noGrp="1" noChangeArrowheads="1"/>
          </p:cNvSpPr>
          <p:nvPr>
            <p:ph type="title"/>
          </p:nvPr>
        </p:nvSpPr>
        <p:spPr/>
        <p:txBody>
          <a:bodyPr/>
          <a:lstStyle/>
          <a:p>
            <a:pPr eaLnBrk="1" hangingPunct="1">
              <a:defRPr/>
            </a:pPr>
            <a:r>
              <a:rPr lang="en-US" altLang="en-US" sz="4000" dirty="0" smtClean="0"/>
              <a:t>Current - Employee-Employer </a:t>
            </a:r>
            <a:r>
              <a:rPr lang="en-US" altLang="en-US" sz="4000" dirty="0"/>
              <a:t>Disability Management Program Models</a:t>
            </a:r>
          </a:p>
        </p:txBody>
      </p:sp>
    </p:spTree>
    <p:extLst>
      <p:ext uri="{BB962C8B-B14F-4D97-AF65-F5344CB8AC3E}">
        <p14:creationId xmlns:p14="http://schemas.microsoft.com/office/powerpoint/2010/main" val="3308860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MCYS – OPSEU – Health &amp; Productivity Workplace Model - Showcased</a:t>
            </a:r>
            <a:endParaRPr lang="en-US" dirty="0"/>
          </a:p>
        </p:txBody>
      </p:sp>
      <p:sp>
        <p:nvSpPr>
          <p:cNvPr id="3" name="Content Placeholder 2"/>
          <p:cNvSpPr>
            <a:spLocks noGrp="1"/>
          </p:cNvSpPr>
          <p:nvPr>
            <p:ph idx="1"/>
          </p:nvPr>
        </p:nvSpPr>
        <p:spPr/>
        <p:txBody>
          <a:bodyPr/>
          <a:lstStyle/>
          <a:p>
            <a:pPr lvl="0"/>
            <a:r>
              <a:rPr lang="en-US" sz="2000" dirty="0" smtClean="0"/>
              <a:t>International Forum on Disability Management – Canadian Delegate – Germany – 2021</a:t>
            </a:r>
          </a:p>
          <a:p>
            <a:pPr lvl="0"/>
            <a:r>
              <a:rPr lang="en-US" sz="2000" dirty="0" smtClean="0"/>
              <a:t>VRA </a:t>
            </a:r>
            <a:r>
              <a:rPr lang="en-US" sz="2000" dirty="0"/>
              <a:t>Canada – Ontario – June 2020</a:t>
            </a:r>
          </a:p>
          <a:p>
            <a:pPr lvl="0"/>
            <a:r>
              <a:rPr lang="en-US" sz="2000" dirty="0"/>
              <a:t>Canadian Society of Safety Engineers “CSSE” National Conference – Winnipeg, Manitoba - 2019</a:t>
            </a:r>
          </a:p>
          <a:p>
            <a:pPr lvl="0"/>
            <a:r>
              <a:rPr lang="en-US" sz="2000" dirty="0"/>
              <a:t>International Forum on Disability Management – Canadian Delegate – Vancouver B.C. - 2018</a:t>
            </a:r>
          </a:p>
          <a:p>
            <a:pPr lvl="0"/>
            <a:r>
              <a:rPr lang="en-US" sz="2000" dirty="0"/>
              <a:t>ADRIC National Conference –  St. John, Newfoundland – 2017</a:t>
            </a:r>
          </a:p>
          <a:p>
            <a:pPr lvl="0"/>
            <a:r>
              <a:rPr lang="en-US" sz="2000" dirty="0"/>
              <a:t>VRA Canada – National Conference - 2017</a:t>
            </a:r>
          </a:p>
          <a:p>
            <a:pPr lvl="0"/>
            <a:r>
              <a:rPr lang="en-US" sz="2000" dirty="0"/>
              <a:t>International Association Rehabilitation Professionals “IARP” -  Annual Conference – St. Louis Missouri – </a:t>
            </a:r>
            <a:r>
              <a:rPr lang="en-US" sz="2000" dirty="0" smtClean="0"/>
              <a:t>2017</a:t>
            </a:r>
          </a:p>
        </p:txBody>
      </p:sp>
      <p:sp>
        <p:nvSpPr>
          <p:cNvPr id="4" name="Slide Number Placeholder 3"/>
          <p:cNvSpPr>
            <a:spLocks noGrp="1"/>
          </p:cNvSpPr>
          <p:nvPr>
            <p:ph type="sldNum" sz="quarter" idx="12"/>
          </p:nvPr>
        </p:nvSpPr>
        <p:spPr/>
        <p:txBody>
          <a:bodyPr/>
          <a:lstStyle/>
          <a:p>
            <a:fld id="{13A2F5E3-5CA2-4FB0-A867-8FB589BD8A7B}" type="slidenum">
              <a:rPr lang="en-US" smtClean="0"/>
              <a:t>20</a:t>
            </a:fld>
            <a:endParaRPr lang="en-US"/>
          </a:p>
        </p:txBody>
      </p:sp>
    </p:spTree>
    <p:extLst>
      <p:ext uri="{BB962C8B-B14F-4D97-AF65-F5344CB8AC3E}">
        <p14:creationId xmlns:p14="http://schemas.microsoft.com/office/powerpoint/2010/main" val="533781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MCYS – OPSEU – Health &amp; Productivity Workplace Model - Showcased</a:t>
            </a:r>
            <a:endParaRPr lang="en-US" dirty="0"/>
          </a:p>
        </p:txBody>
      </p:sp>
      <p:sp>
        <p:nvSpPr>
          <p:cNvPr id="3" name="Content Placeholder 2"/>
          <p:cNvSpPr>
            <a:spLocks noGrp="1"/>
          </p:cNvSpPr>
          <p:nvPr>
            <p:ph idx="1"/>
          </p:nvPr>
        </p:nvSpPr>
        <p:spPr/>
        <p:txBody>
          <a:bodyPr/>
          <a:lstStyle/>
          <a:p>
            <a:pPr lvl="0"/>
            <a:r>
              <a:rPr lang="en-US" sz="2000" dirty="0" smtClean="0"/>
              <a:t>Ryerson University – Centre for Labour Management Relations – Union/Employer Conference on Disability - 2013</a:t>
            </a:r>
          </a:p>
          <a:p>
            <a:pPr lvl="0"/>
            <a:r>
              <a:rPr lang="en-US" sz="2000" dirty="0" smtClean="0"/>
              <a:t>HRPA </a:t>
            </a:r>
            <a:r>
              <a:rPr lang="en-US" sz="2000" dirty="0"/>
              <a:t>Annual Conferences – 2009 and 2015</a:t>
            </a:r>
          </a:p>
          <a:p>
            <a:pPr lvl="0"/>
            <a:r>
              <a:rPr lang="en-US" sz="2000" dirty="0"/>
              <a:t>Schedule 2 Employer Conference 2009</a:t>
            </a:r>
          </a:p>
          <a:p>
            <a:pPr lvl="0"/>
            <a:r>
              <a:rPr lang="en-US" sz="2000" dirty="0"/>
              <a:t>Association of Conflict Resolution “ACR” - International Conference – Atlanta, Georgia -2009 </a:t>
            </a:r>
          </a:p>
          <a:p>
            <a:r>
              <a:rPr lang="en-US" sz="2000" dirty="0" smtClean="0"/>
              <a:t>IAPA Annual Conference – 2009</a:t>
            </a:r>
          </a:p>
          <a:p>
            <a:r>
              <a:rPr lang="en-US" sz="2000" dirty="0" smtClean="0"/>
              <a:t>Education Safety Association Ontario - 2009</a:t>
            </a:r>
            <a:endParaRPr lang="en-US" sz="2000" dirty="0"/>
          </a:p>
          <a:p>
            <a:pPr marL="114300" lvl="0" indent="0">
              <a:buNone/>
            </a:pPr>
            <a:endParaRPr lang="en-US" sz="2000" dirty="0" smtClean="0"/>
          </a:p>
        </p:txBody>
      </p:sp>
      <p:sp>
        <p:nvSpPr>
          <p:cNvPr id="4" name="Slide Number Placeholder 3"/>
          <p:cNvSpPr>
            <a:spLocks noGrp="1"/>
          </p:cNvSpPr>
          <p:nvPr>
            <p:ph type="sldNum" sz="quarter" idx="12"/>
          </p:nvPr>
        </p:nvSpPr>
        <p:spPr/>
        <p:txBody>
          <a:bodyPr/>
          <a:lstStyle/>
          <a:p>
            <a:fld id="{13A2F5E3-5CA2-4FB0-A867-8FB589BD8A7B}" type="slidenum">
              <a:rPr lang="en-US" smtClean="0"/>
              <a:t>21</a:t>
            </a:fld>
            <a:endParaRPr lang="en-US"/>
          </a:p>
        </p:txBody>
      </p:sp>
    </p:spTree>
    <p:extLst>
      <p:ext uri="{BB962C8B-B14F-4D97-AF65-F5344CB8AC3E}">
        <p14:creationId xmlns:p14="http://schemas.microsoft.com/office/powerpoint/2010/main" val="3839895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577A5598-0D95-47FD-AA81-B88A87D78C86}"/>
              </a:ext>
            </a:extLst>
          </p:cNvPr>
          <p:cNvSpPr>
            <a:spLocks noGrp="1"/>
          </p:cNvSpPr>
          <p:nvPr>
            <p:ph type="sldNum" sz="quarter" idx="12"/>
          </p:nvPr>
        </p:nvSpPr>
        <p:spPr/>
        <p:txBody>
          <a:bodyPr/>
          <a:lstStyle/>
          <a:p>
            <a:fld id="{13A2F5E3-5CA2-4FB0-A867-8FB589BD8A7B}" type="slidenum">
              <a:rPr lang="en-US" smtClean="0"/>
              <a:t>22</a:t>
            </a:fld>
            <a:endParaRPr lang="en-US"/>
          </a:p>
        </p:txBody>
      </p:sp>
      <p:sp>
        <p:nvSpPr>
          <p:cNvPr id="72709" name="Rectangle 5">
            <a:extLst>
              <a:ext uri="{FF2B5EF4-FFF2-40B4-BE49-F238E27FC236}">
                <a16:creationId xmlns="" xmlns:a16="http://schemas.microsoft.com/office/drawing/2014/main" id="{2CC59DA7-7E1B-43F4-8F39-AC36FDA5DF91}"/>
              </a:ext>
            </a:extLst>
          </p:cNvPr>
          <p:cNvSpPr>
            <a:spLocks noGrp="1" noChangeArrowheads="1"/>
          </p:cNvSpPr>
          <p:nvPr>
            <p:ph type="body" idx="1"/>
          </p:nvPr>
        </p:nvSpPr>
        <p:spPr/>
        <p:txBody>
          <a:bodyPr>
            <a:normAutofit lnSpcReduction="10000"/>
          </a:bodyPr>
          <a:lstStyle/>
          <a:p>
            <a:pPr eaLnBrk="1" hangingPunct="1">
              <a:defRPr/>
            </a:pPr>
            <a:r>
              <a:rPr lang="en-US" altLang="en-US" dirty="0">
                <a:solidFill>
                  <a:srgbClr val="2E2B71"/>
                </a:solidFill>
              </a:rPr>
              <a:t>Scott &amp; Associates Inc.</a:t>
            </a:r>
          </a:p>
          <a:p>
            <a:pPr eaLnBrk="1" hangingPunct="1">
              <a:defRPr/>
            </a:pPr>
            <a:r>
              <a:rPr lang="en-US" altLang="en-US" dirty="0">
                <a:solidFill>
                  <a:srgbClr val="2E2B71"/>
                </a:solidFill>
              </a:rPr>
              <a:t>www.scottandassociatesinc.com</a:t>
            </a:r>
          </a:p>
        </p:txBody>
      </p:sp>
      <p:sp>
        <p:nvSpPr>
          <p:cNvPr id="72708" name="Rectangle 4">
            <a:extLst>
              <a:ext uri="{FF2B5EF4-FFF2-40B4-BE49-F238E27FC236}">
                <a16:creationId xmlns="" xmlns:a16="http://schemas.microsoft.com/office/drawing/2014/main" id="{CCE47C96-CE04-481A-81F8-2B2A7987816C}"/>
              </a:ext>
            </a:extLst>
          </p:cNvPr>
          <p:cNvSpPr>
            <a:spLocks noGrp="1" noChangeArrowheads="1"/>
          </p:cNvSpPr>
          <p:nvPr>
            <p:ph type="title"/>
          </p:nvPr>
        </p:nvSpPr>
        <p:spPr>
          <a:xfrm>
            <a:off x="963085" y="1765775"/>
            <a:ext cx="10212916" cy="1168400"/>
          </a:xfrm>
        </p:spPr>
        <p:txBody>
          <a:bodyPr/>
          <a:lstStyle/>
          <a:p>
            <a:pPr eaLnBrk="1" hangingPunct="1">
              <a:defRPr/>
            </a:pPr>
            <a:r>
              <a:rPr lang="en-US" altLang="en-US" sz="5400" b="1" dirty="0">
                <a:solidFill>
                  <a:srgbClr val="2E2B71"/>
                </a:solidFill>
                <a:latin typeface="+mn-lt"/>
              </a:rPr>
              <a:t>Thank You</a:t>
            </a:r>
          </a:p>
        </p:txBody>
      </p:sp>
    </p:spTree>
    <p:extLst>
      <p:ext uri="{BB962C8B-B14F-4D97-AF65-F5344CB8AC3E}">
        <p14:creationId xmlns:p14="http://schemas.microsoft.com/office/powerpoint/2010/main" val="1165171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593CEC6F-99DE-453E-B99B-D1CD8151D8A2}"/>
              </a:ext>
            </a:extLst>
          </p:cNvPr>
          <p:cNvSpPr>
            <a:spLocks noGrp="1"/>
          </p:cNvSpPr>
          <p:nvPr>
            <p:ph type="sldNum" sz="quarter" idx="12"/>
          </p:nvPr>
        </p:nvSpPr>
        <p:spPr/>
        <p:txBody>
          <a:bodyPr/>
          <a:lstStyle/>
          <a:p>
            <a:fld id="{13A2F5E3-5CA2-4FB0-A867-8FB589BD8A7B}" type="slidenum">
              <a:rPr lang="en-US" smtClean="0"/>
              <a:t>3</a:t>
            </a:fld>
            <a:endParaRPr lang="en-US" dirty="0"/>
          </a:p>
        </p:txBody>
      </p:sp>
      <p:sp>
        <p:nvSpPr>
          <p:cNvPr id="63491" name="Rectangle 3">
            <a:extLst>
              <a:ext uri="{FF2B5EF4-FFF2-40B4-BE49-F238E27FC236}">
                <a16:creationId xmlns="" xmlns:a16="http://schemas.microsoft.com/office/drawing/2014/main" id="{771EF06A-DA44-45BF-9C31-B4D486AEAFFA}"/>
              </a:ext>
            </a:extLst>
          </p:cNvPr>
          <p:cNvSpPr>
            <a:spLocks noGrp="1" noChangeArrowheads="1"/>
          </p:cNvSpPr>
          <p:nvPr>
            <p:ph idx="1"/>
          </p:nvPr>
        </p:nvSpPr>
        <p:spPr>
          <a:xfrm>
            <a:off x="1914966" y="2030395"/>
            <a:ext cx="8854634" cy="3594100"/>
          </a:xfrm>
        </p:spPr>
        <p:txBody>
          <a:bodyPr/>
          <a:lstStyle/>
          <a:p>
            <a:pPr marL="114300" indent="0" eaLnBrk="1" hangingPunct="1">
              <a:spcBef>
                <a:spcPts val="600"/>
              </a:spcBef>
              <a:buNone/>
              <a:defRPr/>
            </a:pPr>
            <a:r>
              <a:rPr lang="en-US" altLang="en-US" sz="3200" dirty="0"/>
              <a:t>Cooperation and interaction among management, labour and health care professionals at an early stage in the rehabilitation process are the key components of successful Joint Disability Management Return-to-Work Programs.</a:t>
            </a:r>
          </a:p>
        </p:txBody>
      </p:sp>
      <p:sp>
        <p:nvSpPr>
          <p:cNvPr id="63490" name="Rectangle 2">
            <a:extLst>
              <a:ext uri="{FF2B5EF4-FFF2-40B4-BE49-F238E27FC236}">
                <a16:creationId xmlns="" xmlns:a16="http://schemas.microsoft.com/office/drawing/2014/main" id="{741F95AF-66E2-451A-BA04-DFB2480E6F72}"/>
              </a:ext>
            </a:extLst>
          </p:cNvPr>
          <p:cNvSpPr>
            <a:spLocks noGrp="1" noChangeArrowheads="1"/>
          </p:cNvSpPr>
          <p:nvPr>
            <p:ph type="title"/>
          </p:nvPr>
        </p:nvSpPr>
        <p:spPr/>
        <p:txBody>
          <a:bodyPr/>
          <a:lstStyle/>
          <a:p>
            <a:pPr eaLnBrk="1" hangingPunct="1">
              <a:defRPr/>
            </a:pPr>
            <a:r>
              <a:rPr lang="en-US" altLang="en-US" dirty="0"/>
              <a:t>Key to Success</a:t>
            </a:r>
          </a:p>
        </p:txBody>
      </p:sp>
    </p:spTree>
    <p:extLst>
      <p:ext uri="{BB962C8B-B14F-4D97-AF65-F5344CB8AC3E}">
        <p14:creationId xmlns:p14="http://schemas.microsoft.com/office/powerpoint/2010/main" val="2053890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57A9F2FC-E06D-4106-818D-4D273D3535D3}"/>
              </a:ext>
            </a:extLst>
          </p:cNvPr>
          <p:cNvSpPr>
            <a:spLocks noGrp="1"/>
          </p:cNvSpPr>
          <p:nvPr>
            <p:ph type="sldNum" sz="quarter" idx="12"/>
          </p:nvPr>
        </p:nvSpPr>
        <p:spPr/>
        <p:txBody>
          <a:bodyPr/>
          <a:lstStyle/>
          <a:p>
            <a:fld id="{13A2F5E3-5CA2-4FB0-A867-8FB589BD8A7B}" type="slidenum">
              <a:rPr lang="en-US" smtClean="0"/>
              <a:t>4</a:t>
            </a:fld>
            <a:endParaRPr lang="en-US" dirty="0"/>
          </a:p>
        </p:txBody>
      </p:sp>
      <p:sp>
        <p:nvSpPr>
          <p:cNvPr id="116741" name="Rectangle 5">
            <a:extLst>
              <a:ext uri="{FF2B5EF4-FFF2-40B4-BE49-F238E27FC236}">
                <a16:creationId xmlns="" xmlns:a16="http://schemas.microsoft.com/office/drawing/2014/main" id="{3222CC14-F379-4DAA-B723-33172E640DA2}"/>
              </a:ext>
            </a:extLst>
          </p:cNvPr>
          <p:cNvSpPr>
            <a:spLocks noGrp="1" noChangeArrowheads="1"/>
          </p:cNvSpPr>
          <p:nvPr>
            <p:ph type="body" idx="1"/>
          </p:nvPr>
        </p:nvSpPr>
        <p:spPr>
          <a:xfrm>
            <a:off x="963085" y="3365695"/>
            <a:ext cx="10212916" cy="1633538"/>
          </a:xfrm>
        </p:spPr>
        <p:txBody>
          <a:bodyPr>
            <a:normAutofit lnSpcReduction="10000"/>
          </a:bodyPr>
          <a:lstStyle/>
          <a:p>
            <a:pPr eaLnBrk="1" hangingPunct="1">
              <a:defRPr/>
            </a:pPr>
            <a:r>
              <a:rPr lang="en-US" altLang="en-US" dirty="0"/>
              <a:t>MCYS and OPSEU’s</a:t>
            </a:r>
          </a:p>
          <a:p>
            <a:pPr eaLnBrk="1" hangingPunct="1">
              <a:defRPr/>
            </a:pPr>
            <a:r>
              <a:rPr lang="en-US" altLang="en-US" dirty="0"/>
              <a:t>Health and Productivity Program</a:t>
            </a:r>
          </a:p>
        </p:txBody>
      </p:sp>
      <p:sp>
        <p:nvSpPr>
          <p:cNvPr id="116740" name="Rectangle 4">
            <a:extLst>
              <a:ext uri="{FF2B5EF4-FFF2-40B4-BE49-F238E27FC236}">
                <a16:creationId xmlns="" xmlns:a16="http://schemas.microsoft.com/office/drawing/2014/main" id="{CACA78B1-058A-40F0-BE71-F25684AAFF32}"/>
              </a:ext>
            </a:extLst>
          </p:cNvPr>
          <p:cNvSpPr>
            <a:spLocks noGrp="1" noChangeArrowheads="1"/>
          </p:cNvSpPr>
          <p:nvPr>
            <p:ph type="title"/>
          </p:nvPr>
        </p:nvSpPr>
        <p:spPr/>
        <p:txBody>
          <a:bodyPr/>
          <a:lstStyle/>
          <a:p>
            <a:pPr eaLnBrk="1" hangingPunct="1">
              <a:defRPr/>
            </a:pPr>
            <a:r>
              <a:rPr lang="en-US" altLang="en-US" dirty="0"/>
              <a:t>Successful Workplace Model</a:t>
            </a:r>
          </a:p>
        </p:txBody>
      </p:sp>
    </p:spTree>
    <p:extLst>
      <p:ext uri="{BB962C8B-B14F-4D97-AF65-F5344CB8AC3E}">
        <p14:creationId xmlns:p14="http://schemas.microsoft.com/office/powerpoint/2010/main" val="1309643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 xmlns:a16="http://schemas.microsoft.com/office/drawing/2014/main" id="{7C933783-FA41-4155-8DEA-F8A132F5C34E}"/>
              </a:ext>
            </a:extLst>
          </p:cNvPr>
          <p:cNvSpPr>
            <a:spLocks noGrp="1"/>
          </p:cNvSpPr>
          <p:nvPr>
            <p:ph type="sldNum" sz="quarter" idx="11"/>
          </p:nvPr>
        </p:nvSpPr>
        <p:spPr/>
        <p:txBody>
          <a:bodyPr/>
          <a:lstStyle/>
          <a:p>
            <a:fld id="{13A2F5E3-5CA2-4FB0-A867-8FB589BD8A7B}" type="slidenum">
              <a:rPr lang="en-US" smtClean="0"/>
              <a:t>5</a:t>
            </a:fld>
            <a:endParaRPr lang="en-US" dirty="0"/>
          </a:p>
        </p:txBody>
      </p:sp>
      <p:sp>
        <p:nvSpPr>
          <p:cNvPr id="5" name="Subtitle 4">
            <a:extLst>
              <a:ext uri="{FF2B5EF4-FFF2-40B4-BE49-F238E27FC236}">
                <a16:creationId xmlns="" xmlns:a16="http://schemas.microsoft.com/office/drawing/2014/main" id="{6F636FDF-AF3E-47F7-B25F-16907E849C0F}"/>
              </a:ext>
            </a:extLst>
          </p:cNvPr>
          <p:cNvSpPr>
            <a:spLocks noGrp="1"/>
          </p:cNvSpPr>
          <p:nvPr>
            <p:ph type="body" sz="half" idx="2"/>
          </p:nvPr>
        </p:nvSpPr>
        <p:spPr>
          <a:xfrm>
            <a:off x="450512" y="2927184"/>
            <a:ext cx="7370014" cy="415092"/>
          </a:xfrm>
          <a:noFill/>
        </p:spPr>
        <p:txBody>
          <a:bodyPr>
            <a:noAutofit/>
          </a:bodyPr>
          <a:lstStyle/>
          <a:p>
            <a:pPr algn="l">
              <a:defRPr/>
            </a:pPr>
            <a:r>
              <a:rPr lang="en-US" altLang="en-US" b="1" dirty="0">
                <a:solidFill>
                  <a:schemeClr val="tx1">
                    <a:lumMod val="85000"/>
                    <a:lumOff val="15000"/>
                  </a:schemeClr>
                </a:solidFill>
              </a:rPr>
              <a:t>Building Relationships Removing Barriers</a:t>
            </a:r>
          </a:p>
        </p:txBody>
      </p:sp>
      <p:sp>
        <p:nvSpPr>
          <p:cNvPr id="2" name="Title 1">
            <a:extLst>
              <a:ext uri="{FF2B5EF4-FFF2-40B4-BE49-F238E27FC236}">
                <a16:creationId xmlns="" xmlns:a16="http://schemas.microsoft.com/office/drawing/2014/main" id="{DC158E98-950A-413F-A5DB-D099ECD78686}"/>
              </a:ext>
            </a:extLst>
          </p:cNvPr>
          <p:cNvSpPr>
            <a:spLocks noGrp="1"/>
          </p:cNvSpPr>
          <p:nvPr>
            <p:ph type="title"/>
          </p:nvPr>
        </p:nvSpPr>
        <p:spPr>
          <a:xfrm>
            <a:off x="450512" y="1453313"/>
            <a:ext cx="7370013" cy="1209171"/>
          </a:xfrm>
          <a:noFill/>
        </p:spPr>
        <p:txBody>
          <a:bodyPr anchor="ctr" anchorCtr="0"/>
          <a:lstStyle/>
          <a:p>
            <a:pPr algn="l">
              <a:defRPr/>
            </a:pPr>
            <a:r>
              <a:rPr lang="en-US" altLang="en-US" sz="3600" dirty="0">
                <a:solidFill>
                  <a:schemeClr val="tx1">
                    <a:lumMod val="85000"/>
                    <a:lumOff val="15000"/>
                  </a:schemeClr>
                </a:solidFill>
                <a:latin typeface="+mn-lt"/>
              </a:rPr>
              <a:t>A Collaborative Approach to </a:t>
            </a:r>
            <a:br>
              <a:rPr lang="en-US" altLang="en-US" sz="3600" dirty="0">
                <a:solidFill>
                  <a:schemeClr val="tx1">
                    <a:lumMod val="85000"/>
                    <a:lumOff val="15000"/>
                  </a:schemeClr>
                </a:solidFill>
                <a:latin typeface="+mn-lt"/>
              </a:rPr>
            </a:br>
            <a:r>
              <a:rPr lang="en-US" altLang="en-US" sz="3600" dirty="0">
                <a:solidFill>
                  <a:schemeClr val="tx1">
                    <a:lumMod val="85000"/>
                    <a:lumOff val="15000"/>
                  </a:schemeClr>
                </a:solidFill>
                <a:latin typeface="+mn-lt"/>
              </a:rPr>
              <a:t>the Design and Delivery of an ESRTW/WA Program</a:t>
            </a:r>
            <a:endParaRPr lang="en-US" sz="3600" dirty="0">
              <a:solidFill>
                <a:schemeClr val="tx1">
                  <a:lumMod val="85000"/>
                  <a:lumOff val="15000"/>
                </a:schemeClr>
              </a:solidFill>
              <a:latin typeface="+mn-lt"/>
            </a:endParaRPr>
          </a:p>
        </p:txBody>
      </p:sp>
    </p:spTree>
    <p:extLst>
      <p:ext uri="{BB962C8B-B14F-4D97-AF65-F5344CB8AC3E}">
        <p14:creationId xmlns:p14="http://schemas.microsoft.com/office/powerpoint/2010/main" val="3994773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5C0CBDB8-E6AD-4DE3-9BDD-E418FA929C73}"/>
              </a:ext>
            </a:extLst>
          </p:cNvPr>
          <p:cNvSpPr>
            <a:spLocks noGrp="1"/>
          </p:cNvSpPr>
          <p:nvPr>
            <p:ph type="sldNum" sz="quarter" idx="12"/>
          </p:nvPr>
        </p:nvSpPr>
        <p:spPr/>
        <p:txBody>
          <a:bodyPr/>
          <a:lstStyle/>
          <a:p>
            <a:fld id="{13A2F5E3-5CA2-4FB0-A867-8FB589BD8A7B}" type="slidenum">
              <a:rPr lang="en-US" smtClean="0"/>
              <a:t>6</a:t>
            </a:fld>
            <a:endParaRPr lang="en-US" dirty="0"/>
          </a:p>
        </p:txBody>
      </p:sp>
      <p:sp>
        <p:nvSpPr>
          <p:cNvPr id="6148" name="Rectangle 3">
            <a:extLst>
              <a:ext uri="{FF2B5EF4-FFF2-40B4-BE49-F238E27FC236}">
                <a16:creationId xmlns="" xmlns:a16="http://schemas.microsoft.com/office/drawing/2014/main" id="{F9848BF1-C0DE-4095-BD94-74709629ADAE}"/>
              </a:ext>
            </a:extLst>
          </p:cNvPr>
          <p:cNvSpPr>
            <a:spLocks noGrp="1" noChangeArrowheads="1"/>
          </p:cNvSpPr>
          <p:nvPr>
            <p:ph idx="1"/>
          </p:nvPr>
        </p:nvSpPr>
        <p:spPr/>
        <p:txBody>
          <a:bodyPr/>
          <a:lstStyle/>
          <a:p>
            <a:pPr eaLnBrk="1" hangingPunct="1">
              <a:defRPr/>
            </a:pPr>
            <a:r>
              <a:rPr lang="en-US" altLang="en-US" sz="3200" dirty="0"/>
              <a:t>Since April of 2007, the Ontario Ministry of Children and Youth Services, Youth Justice Division, (the Ministry) and the Ontario Public Service Employees Union (OPSEU) have worked collaboratively in the development of a Health and Productivity Program, Workplace Service Delivery Model.</a:t>
            </a:r>
          </a:p>
          <a:p>
            <a:pPr eaLnBrk="1" hangingPunct="1">
              <a:defRPr/>
            </a:pPr>
            <a:r>
              <a:rPr lang="en-US" altLang="en-US" sz="3200" dirty="0"/>
              <a:t>This program has been developed to facilitate the Early and Safe Return to Work and Workplace Accommodation for ill, injured or disabled Employees.</a:t>
            </a:r>
          </a:p>
        </p:txBody>
      </p:sp>
      <p:sp>
        <p:nvSpPr>
          <p:cNvPr id="6147" name="Rectangle 2">
            <a:extLst>
              <a:ext uri="{FF2B5EF4-FFF2-40B4-BE49-F238E27FC236}">
                <a16:creationId xmlns="" xmlns:a16="http://schemas.microsoft.com/office/drawing/2014/main" id="{4414812C-4A3D-437C-AF4F-1BA75E7C9489}"/>
              </a:ext>
            </a:extLst>
          </p:cNvPr>
          <p:cNvSpPr>
            <a:spLocks noGrp="1" noChangeArrowheads="1"/>
          </p:cNvSpPr>
          <p:nvPr>
            <p:ph type="title"/>
          </p:nvPr>
        </p:nvSpPr>
        <p:spPr/>
        <p:txBody>
          <a:bodyPr/>
          <a:lstStyle/>
          <a:p>
            <a:pPr eaLnBrk="1" hangingPunct="1">
              <a:defRPr/>
            </a:pPr>
            <a:r>
              <a:rPr lang="en-US" altLang="en-US" dirty="0"/>
              <a:t>Introduction</a:t>
            </a:r>
          </a:p>
        </p:txBody>
      </p:sp>
    </p:spTree>
    <p:extLst>
      <p:ext uri="{BB962C8B-B14F-4D97-AF65-F5344CB8AC3E}">
        <p14:creationId xmlns:p14="http://schemas.microsoft.com/office/powerpoint/2010/main" val="2242139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7029DD6A-C738-4450-A334-D6476E38E374}"/>
              </a:ext>
            </a:extLst>
          </p:cNvPr>
          <p:cNvSpPr>
            <a:spLocks noGrp="1"/>
          </p:cNvSpPr>
          <p:nvPr>
            <p:ph type="sldNum" sz="quarter" idx="11"/>
          </p:nvPr>
        </p:nvSpPr>
        <p:spPr/>
        <p:txBody>
          <a:bodyPr/>
          <a:lstStyle/>
          <a:p>
            <a:fld id="{13A2F5E3-5CA2-4FB0-A867-8FB589BD8A7B}" type="slidenum">
              <a:rPr lang="en-US" smtClean="0"/>
              <a:t>7</a:t>
            </a:fld>
            <a:endParaRPr lang="en-US" dirty="0"/>
          </a:p>
        </p:txBody>
      </p:sp>
      <p:sp>
        <p:nvSpPr>
          <p:cNvPr id="7172" name="Rectangle 3">
            <a:extLst>
              <a:ext uri="{FF2B5EF4-FFF2-40B4-BE49-F238E27FC236}">
                <a16:creationId xmlns="" xmlns:a16="http://schemas.microsoft.com/office/drawing/2014/main" id="{F7F7BD64-9095-44D9-9270-41B1B5E74A58}"/>
              </a:ext>
            </a:extLst>
          </p:cNvPr>
          <p:cNvSpPr>
            <a:spLocks noGrp="1" noChangeArrowheads="1"/>
          </p:cNvSpPr>
          <p:nvPr>
            <p:ph type="body" sz="half" idx="2"/>
          </p:nvPr>
        </p:nvSpPr>
        <p:spPr/>
        <p:txBody>
          <a:bodyPr>
            <a:noAutofit/>
          </a:bodyPr>
          <a:lstStyle/>
          <a:p>
            <a:pPr eaLnBrk="1" hangingPunct="1">
              <a:buFont typeface="Times" panose="02020603050405020304" pitchFamily="18" charset="0"/>
              <a:buNone/>
              <a:defRPr/>
            </a:pPr>
            <a:r>
              <a:rPr lang="en-US" altLang="en-US" dirty="0"/>
              <a:t>Management Perspective </a:t>
            </a:r>
          </a:p>
          <a:p>
            <a:pPr eaLnBrk="1" hangingPunct="1">
              <a:buFont typeface="Times" panose="02020603050405020304" pitchFamily="18" charset="0"/>
              <a:buNone/>
              <a:defRPr/>
            </a:pPr>
            <a:r>
              <a:rPr lang="en-US" altLang="en-US" dirty="0"/>
              <a:t>Union Perspective</a:t>
            </a:r>
          </a:p>
        </p:txBody>
      </p:sp>
      <p:sp>
        <p:nvSpPr>
          <p:cNvPr id="7171" name="Rectangle 2">
            <a:extLst>
              <a:ext uri="{FF2B5EF4-FFF2-40B4-BE49-F238E27FC236}">
                <a16:creationId xmlns="" xmlns:a16="http://schemas.microsoft.com/office/drawing/2014/main" id="{68B7AE25-C536-4439-8EDD-6D26C8F4AD2E}"/>
              </a:ext>
            </a:extLst>
          </p:cNvPr>
          <p:cNvSpPr>
            <a:spLocks noGrp="1" noChangeArrowheads="1"/>
          </p:cNvSpPr>
          <p:nvPr>
            <p:ph type="title"/>
          </p:nvPr>
        </p:nvSpPr>
        <p:spPr/>
        <p:txBody>
          <a:bodyPr/>
          <a:lstStyle/>
          <a:p>
            <a:pPr eaLnBrk="1" hangingPunct="1">
              <a:defRPr/>
            </a:pPr>
            <a:r>
              <a:rPr lang="en-US" altLang="en-US" dirty="0">
                <a:latin typeface="+mn-lt"/>
              </a:rPr>
              <a:t>Drivers for a Program</a:t>
            </a:r>
          </a:p>
        </p:txBody>
      </p:sp>
    </p:spTree>
    <p:extLst>
      <p:ext uri="{BB962C8B-B14F-4D97-AF65-F5344CB8AC3E}">
        <p14:creationId xmlns:p14="http://schemas.microsoft.com/office/powerpoint/2010/main" val="497934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0F709EEE-54BA-41BF-A57F-192ABAA36214}"/>
              </a:ext>
            </a:extLst>
          </p:cNvPr>
          <p:cNvSpPr>
            <a:spLocks noGrp="1"/>
          </p:cNvSpPr>
          <p:nvPr>
            <p:ph type="sldNum" sz="quarter" idx="12"/>
          </p:nvPr>
        </p:nvSpPr>
        <p:spPr/>
        <p:txBody>
          <a:bodyPr/>
          <a:lstStyle/>
          <a:p>
            <a:fld id="{13A2F5E3-5CA2-4FB0-A867-8FB589BD8A7B}" type="slidenum">
              <a:rPr lang="en-US" smtClean="0"/>
              <a:t>8</a:t>
            </a:fld>
            <a:endParaRPr lang="en-US" dirty="0"/>
          </a:p>
        </p:txBody>
      </p:sp>
      <p:sp>
        <p:nvSpPr>
          <p:cNvPr id="8196" name="Rectangle 3">
            <a:extLst>
              <a:ext uri="{FF2B5EF4-FFF2-40B4-BE49-F238E27FC236}">
                <a16:creationId xmlns="" xmlns:a16="http://schemas.microsoft.com/office/drawing/2014/main" id="{561636FA-3604-4522-910C-BD5E9713332F}"/>
              </a:ext>
            </a:extLst>
          </p:cNvPr>
          <p:cNvSpPr>
            <a:spLocks noGrp="1" noChangeArrowheads="1"/>
          </p:cNvSpPr>
          <p:nvPr>
            <p:ph idx="1"/>
          </p:nvPr>
        </p:nvSpPr>
        <p:spPr/>
        <p:txBody>
          <a:bodyPr/>
          <a:lstStyle/>
          <a:p>
            <a:pPr marL="114300" indent="0" eaLnBrk="1" hangingPunct="1">
              <a:buNone/>
              <a:defRPr/>
            </a:pPr>
            <a:r>
              <a:rPr lang="en-CA" altLang="en-US" sz="2600" dirty="0">
                <a:solidFill>
                  <a:schemeClr val="tx1">
                    <a:lumMod val="85000"/>
                    <a:lumOff val="15000"/>
                  </a:schemeClr>
                </a:solidFill>
              </a:rPr>
              <a:t>A need to . . .</a:t>
            </a:r>
          </a:p>
          <a:p>
            <a:pPr eaLnBrk="1" hangingPunct="1">
              <a:defRPr/>
            </a:pPr>
            <a:r>
              <a:rPr lang="en-CA" altLang="en-US" sz="2600" b="1" dirty="0"/>
              <a:t>create an accommodation process </a:t>
            </a:r>
            <a:r>
              <a:rPr lang="en-CA" altLang="en-US" sz="2600" dirty="0"/>
              <a:t>that was fair, equitable, and defensible.</a:t>
            </a:r>
          </a:p>
          <a:p>
            <a:pPr eaLnBrk="1" hangingPunct="1">
              <a:defRPr/>
            </a:pPr>
            <a:r>
              <a:rPr lang="en-CA" altLang="en-US" sz="2600" b="1" dirty="0"/>
              <a:t>develop strategies </a:t>
            </a:r>
            <a:r>
              <a:rPr lang="en-CA" altLang="en-US" sz="2600" dirty="0"/>
              <a:t>for</a:t>
            </a:r>
            <a:r>
              <a:rPr lang="en-CA" altLang="en-US" sz="2600" b="1" dirty="0"/>
              <a:t> </a:t>
            </a:r>
            <a:r>
              <a:rPr lang="en-CA" altLang="en-US" sz="2600" dirty="0"/>
              <a:t>cost avoidance and cost containment.</a:t>
            </a:r>
          </a:p>
          <a:p>
            <a:pPr eaLnBrk="1" hangingPunct="1">
              <a:defRPr/>
            </a:pPr>
            <a:r>
              <a:rPr lang="en-CA" altLang="en-US" sz="2600" b="1" dirty="0"/>
              <a:t>develop a “user friendly” toolkit </a:t>
            </a:r>
            <a:r>
              <a:rPr lang="en-CA" altLang="en-US" sz="2600" dirty="0"/>
              <a:t>for managers to better manage the return to work and accommodation process.</a:t>
            </a:r>
            <a:endParaRPr lang="en-US" altLang="en-US" sz="2600" dirty="0"/>
          </a:p>
          <a:p>
            <a:pPr eaLnBrk="1" hangingPunct="1">
              <a:defRPr/>
            </a:pPr>
            <a:r>
              <a:rPr lang="en-US" altLang="en-US" sz="2600" b="1" dirty="0"/>
              <a:t>manage accommodations</a:t>
            </a:r>
            <a:r>
              <a:rPr lang="en-US" altLang="en-US" sz="2600" dirty="0"/>
              <a:t> more effectively by building a better working relationship with the union.</a:t>
            </a:r>
          </a:p>
          <a:p>
            <a:pPr eaLnBrk="1" hangingPunct="1">
              <a:defRPr/>
            </a:pPr>
            <a:r>
              <a:rPr lang="en-CA" altLang="en-US" sz="2600" b="1" dirty="0"/>
              <a:t>incorporate and streamline </a:t>
            </a:r>
            <a:r>
              <a:rPr lang="en-CA" altLang="en-US" sz="2600" dirty="0"/>
              <a:t>all of the existing programs and devise a process for consistency and ease of use.</a:t>
            </a:r>
            <a:r>
              <a:rPr lang="en-US" altLang="en-US" sz="2600" dirty="0"/>
              <a:t> </a:t>
            </a:r>
          </a:p>
          <a:p>
            <a:pPr eaLnBrk="1" hangingPunct="1">
              <a:defRPr/>
            </a:pPr>
            <a:endParaRPr lang="en-CA" altLang="en-US" sz="2600" dirty="0"/>
          </a:p>
        </p:txBody>
      </p:sp>
      <p:sp>
        <p:nvSpPr>
          <p:cNvPr id="8195" name="Rectangle 2">
            <a:extLst>
              <a:ext uri="{FF2B5EF4-FFF2-40B4-BE49-F238E27FC236}">
                <a16:creationId xmlns="" xmlns:a16="http://schemas.microsoft.com/office/drawing/2014/main" id="{6E448AE9-5A82-418E-A185-315B74757C64}"/>
              </a:ext>
            </a:extLst>
          </p:cNvPr>
          <p:cNvSpPr>
            <a:spLocks noGrp="1" noChangeArrowheads="1"/>
          </p:cNvSpPr>
          <p:nvPr>
            <p:ph type="title"/>
          </p:nvPr>
        </p:nvSpPr>
        <p:spPr/>
        <p:txBody>
          <a:bodyPr/>
          <a:lstStyle/>
          <a:p>
            <a:pPr eaLnBrk="1" hangingPunct="1">
              <a:defRPr/>
            </a:pPr>
            <a:r>
              <a:rPr lang="en-US" altLang="en-US" dirty="0"/>
              <a:t>Drivers: Management  Perspective</a:t>
            </a:r>
          </a:p>
        </p:txBody>
      </p:sp>
    </p:spTree>
    <p:extLst>
      <p:ext uri="{BB962C8B-B14F-4D97-AF65-F5344CB8AC3E}">
        <p14:creationId xmlns:p14="http://schemas.microsoft.com/office/powerpoint/2010/main" val="345864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70821B33-D1AD-43EF-B46F-FED4B50C3D03}"/>
              </a:ext>
            </a:extLst>
          </p:cNvPr>
          <p:cNvSpPr>
            <a:spLocks noGrp="1"/>
          </p:cNvSpPr>
          <p:nvPr>
            <p:ph type="sldNum" sz="quarter" idx="12"/>
          </p:nvPr>
        </p:nvSpPr>
        <p:spPr/>
        <p:txBody>
          <a:bodyPr/>
          <a:lstStyle/>
          <a:p>
            <a:fld id="{13A2F5E3-5CA2-4FB0-A867-8FB589BD8A7B}" type="slidenum">
              <a:rPr lang="en-US" smtClean="0"/>
              <a:t>9</a:t>
            </a:fld>
            <a:endParaRPr lang="en-US" dirty="0"/>
          </a:p>
        </p:txBody>
      </p:sp>
      <p:sp>
        <p:nvSpPr>
          <p:cNvPr id="10244" name="Rectangle 3">
            <a:extLst>
              <a:ext uri="{FF2B5EF4-FFF2-40B4-BE49-F238E27FC236}">
                <a16:creationId xmlns="" xmlns:a16="http://schemas.microsoft.com/office/drawing/2014/main" id="{BD6C4810-312C-4AEE-85B5-6C93509CB7F7}"/>
              </a:ext>
            </a:extLst>
          </p:cNvPr>
          <p:cNvSpPr>
            <a:spLocks noGrp="1" noChangeArrowheads="1"/>
          </p:cNvSpPr>
          <p:nvPr>
            <p:ph idx="1"/>
          </p:nvPr>
        </p:nvSpPr>
        <p:spPr/>
        <p:txBody>
          <a:bodyPr>
            <a:noAutofit/>
          </a:bodyPr>
          <a:lstStyle/>
          <a:p>
            <a:pPr marL="114300" indent="0" eaLnBrk="1" hangingPunct="1">
              <a:buNone/>
              <a:defRPr/>
            </a:pPr>
            <a:r>
              <a:rPr lang="en-US" altLang="en-US" sz="2600" dirty="0">
                <a:solidFill>
                  <a:schemeClr val="tx1">
                    <a:lumMod val="85000"/>
                    <a:lumOff val="15000"/>
                  </a:schemeClr>
                </a:solidFill>
              </a:rPr>
              <a:t>A need to . . .</a:t>
            </a:r>
          </a:p>
          <a:p>
            <a:pPr eaLnBrk="1" hangingPunct="1">
              <a:defRPr/>
            </a:pPr>
            <a:r>
              <a:rPr lang="en-US" altLang="en-US" sz="2600" b="1" dirty="0"/>
              <a:t>protect </a:t>
            </a:r>
            <a:r>
              <a:rPr lang="en-US" altLang="en-US" sz="2600" dirty="0"/>
              <a:t>the health and safety of all bargaining unit members in the workplace.</a:t>
            </a:r>
          </a:p>
          <a:p>
            <a:pPr eaLnBrk="1" hangingPunct="1">
              <a:defRPr/>
            </a:pPr>
            <a:r>
              <a:rPr lang="en-US" altLang="en-US" sz="2600" b="1" dirty="0"/>
              <a:t>minimize the impact of accommodations </a:t>
            </a:r>
            <a:r>
              <a:rPr lang="en-US" altLang="en-US" sz="2600" dirty="0"/>
              <a:t>on other bargaining unit members in the workplace.</a:t>
            </a:r>
          </a:p>
          <a:p>
            <a:pPr eaLnBrk="1" hangingPunct="1">
              <a:defRPr/>
            </a:pPr>
            <a:r>
              <a:rPr lang="en-US" altLang="en-US" sz="2600" b="1" dirty="0"/>
              <a:t>proactively ensure </a:t>
            </a:r>
            <a:r>
              <a:rPr lang="en-US" altLang="en-US" sz="2600" dirty="0"/>
              <a:t>that members rights are being protected when requesting an accommodation.</a:t>
            </a:r>
          </a:p>
          <a:p>
            <a:pPr eaLnBrk="1" hangingPunct="1">
              <a:defRPr/>
            </a:pPr>
            <a:r>
              <a:rPr lang="en-US" altLang="en-US" sz="2600" b="1" dirty="0"/>
              <a:t>reduce the resource impact </a:t>
            </a:r>
            <a:r>
              <a:rPr lang="en-US" altLang="en-US" sz="2600" dirty="0"/>
              <a:t>of unnecessary grievances.</a:t>
            </a:r>
          </a:p>
          <a:p>
            <a:pPr eaLnBrk="1" hangingPunct="1">
              <a:defRPr/>
            </a:pPr>
            <a:r>
              <a:rPr lang="en-US" altLang="en-US" sz="2600" b="1" dirty="0"/>
              <a:t>more effectively serve the membership </a:t>
            </a:r>
            <a:r>
              <a:rPr lang="en-US" altLang="en-US" sz="2600" dirty="0"/>
              <a:t>by building a better working relationship with the employer.</a:t>
            </a:r>
          </a:p>
        </p:txBody>
      </p:sp>
      <p:sp>
        <p:nvSpPr>
          <p:cNvPr id="10243" name="Rectangle 2">
            <a:extLst>
              <a:ext uri="{FF2B5EF4-FFF2-40B4-BE49-F238E27FC236}">
                <a16:creationId xmlns="" xmlns:a16="http://schemas.microsoft.com/office/drawing/2014/main" id="{7C403092-1609-4586-AE36-7400C81D3962}"/>
              </a:ext>
            </a:extLst>
          </p:cNvPr>
          <p:cNvSpPr>
            <a:spLocks noGrp="1" noChangeArrowheads="1"/>
          </p:cNvSpPr>
          <p:nvPr>
            <p:ph type="title"/>
          </p:nvPr>
        </p:nvSpPr>
        <p:spPr/>
        <p:txBody>
          <a:bodyPr/>
          <a:lstStyle/>
          <a:p>
            <a:pPr eaLnBrk="1" hangingPunct="1">
              <a:defRPr/>
            </a:pPr>
            <a:r>
              <a:rPr lang="en-US" altLang="en-US" dirty="0"/>
              <a:t>Drivers: Union Perspective</a:t>
            </a:r>
          </a:p>
        </p:txBody>
      </p:sp>
    </p:spTree>
    <p:extLst>
      <p:ext uri="{BB962C8B-B14F-4D97-AF65-F5344CB8AC3E}">
        <p14:creationId xmlns:p14="http://schemas.microsoft.com/office/powerpoint/2010/main" val="4258945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
      <a:dk1>
        <a:sysClr val="windowText" lastClr="000000"/>
      </a:dk1>
      <a:lt1>
        <a:sysClr val="window" lastClr="FFFFFF"/>
      </a:lt1>
      <a:dk2>
        <a:srgbClr val="4F271C"/>
      </a:dk2>
      <a:lt2>
        <a:srgbClr val="E7DEC9"/>
      </a:lt2>
      <a:accent1>
        <a:srgbClr val="12607E"/>
      </a:accent1>
      <a:accent2>
        <a:srgbClr val="69B835"/>
      </a:accent2>
      <a:accent3>
        <a:srgbClr val="424F51"/>
      </a:accent3>
      <a:accent4>
        <a:srgbClr val="188CB9"/>
      </a:accent4>
      <a:accent5>
        <a:srgbClr val="D0F0BD"/>
      </a:accent5>
      <a:accent6>
        <a:srgbClr val="ABBFD6"/>
      </a:accent6>
      <a:hlink>
        <a:srgbClr val="69B835"/>
      </a:hlink>
      <a:folHlink>
        <a:srgbClr val="424F5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2782</TotalTime>
  <Words>1067</Words>
  <Application>Microsoft Office PowerPoint</Application>
  <PresentationFormat>Widescreen</PresentationFormat>
  <Paragraphs>183</Paragraphs>
  <Slides>22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ＭＳ Ｐゴシック</vt:lpstr>
      <vt:lpstr>Arial</vt:lpstr>
      <vt:lpstr>Arial Narrow</vt:lpstr>
      <vt:lpstr>Calibri</vt:lpstr>
      <vt:lpstr>Helvetica</vt:lpstr>
      <vt:lpstr>Kefa</vt:lpstr>
      <vt:lpstr>Times</vt:lpstr>
      <vt:lpstr>Adjacency</vt:lpstr>
      <vt:lpstr>Managing Physical and Psychological Disabilities in a Unionized Environment A Workplace Model</vt:lpstr>
      <vt:lpstr>Current - Employee-Employer Disability Management Program Models</vt:lpstr>
      <vt:lpstr>Key to Success</vt:lpstr>
      <vt:lpstr>Successful Workplace Model</vt:lpstr>
      <vt:lpstr>A Collaborative Approach to  the Design and Delivery of an ESRTW/WA Program</vt:lpstr>
      <vt:lpstr>Introduction</vt:lpstr>
      <vt:lpstr>Drivers for a Program</vt:lpstr>
      <vt:lpstr>Drivers: Management  Perspective</vt:lpstr>
      <vt:lpstr>Drivers: Union Perspective</vt:lpstr>
      <vt:lpstr>Benchmarking Comparators</vt:lpstr>
      <vt:lpstr>The “Model”</vt:lpstr>
      <vt:lpstr>Guiding Principles for Early and Safe Return to Work and Workplace Accommodation Plans</vt:lpstr>
      <vt:lpstr>Workplace Model: Primary Members</vt:lpstr>
      <vt:lpstr>Workplace Model: Secondary Members</vt:lpstr>
      <vt:lpstr>Workplace Model: Secondary Members</vt:lpstr>
      <vt:lpstr>PowerPoint Presentation</vt:lpstr>
      <vt:lpstr>PowerPoint Presentation</vt:lpstr>
      <vt:lpstr>Measurable Outcomes</vt:lpstr>
      <vt:lpstr>Measurable Outcomes</vt:lpstr>
      <vt:lpstr>MCYS – OPSEU – Health &amp; Productivity Workplace Model - Showcased</vt:lpstr>
      <vt:lpstr>MCYS – OPSEU – Health &amp; Productivity Workplace Model - Showcased</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in Vocational Rehabilitation</dc:title>
  <dc:creator>Microsoft account</dc:creator>
  <cp:lastModifiedBy>Viki Scott</cp:lastModifiedBy>
  <cp:revision>333</cp:revision>
  <cp:lastPrinted>2020-11-11T17:48:39Z</cp:lastPrinted>
  <dcterms:created xsi:type="dcterms:W3CDTF">2016-07-06T02:15:53Z</dcterms:created>
  <dcterms:modified xsi:type="dcterms:W3CDTF">2020-11-11T19:53:46Z</dcterms:modified>
</cp:coreProperties>
</file>