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 id="2147483674" r:id="rId6"/>
  </p:sldMasterIdLst>
  <p:notesMasterIdLst>
    <p:notesMasterId r:id="rId24"/>
  </p:notesMasterIdLst>
  <p:sldIdLst>
    <p:sldId id="256" r:id="rId7"/>
    <p:sldId id="282" r:id="rId8"/>
    <p:sldId id="283" r:id="rId9"/>
    <p:sldId id="284" r:id="rId10"/>
    <p:sldId id="294" r:id="rId11"/>
    <p:sldId id="286" r:id="rId12"/>
    <p:sldId id="272" r:id="rId13"/>
    <p:sldId id="264" r:id="rId14"/>
    <p:sldId id="273" r:id="rId15"/>
    <p:sldId id="290" r:id="rId16"/>
    <p:sldId id="291" r:id="rId17"/>
    <p:sldId id="292" r:id="rId18"/>
    <p:sldId id="293" r:id="rId19"/>
    <p:sldId id="276" r:id="rId20"/>
    <p:sldId id="265" r:id="rId21"/>
    <p:sldId id="266" r:id="rId22"/>
    <p:sldId id="28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busch, Thomas T [NC]" initials="BTT[" lastIdx="3" clrIdx="0">
    <p:extLst>
      <p:ext uri="{19B8F6BF-5375-455C-9EA6-DF929625EA0E}">
        <p15:presenceInfo xmlns:p15="http://schemas.microsoft.com/office/powerpoint/2012/main" userId="S-1-5-21-2836628367-1582996139-4062659285-496482" providerId="AD"/>
      </p:ext>
    </p:extLst>
  </p:cmAuthor>
  <p:cmAuthor id="2" name="Sharkey, Renata R [NC]" initials="SRR[" lastIdx="4" clrIdx="1">
    <p:extLst>
      <p:ext uri="{19B8F6BF-5375-455C-9EA6-DF929625EA0E}">
        <p15:presenceInfo xmlns:p15="http://schemas.microsoft.com/office/powerpoint/2012/main" userId="S-1-5-21-2836628367-1582996139-4062659285-197066" providerId="AD"/>
      </p:ext>
    </p:extLst>
  </p:cmAuthor>
  <p:cmAuthor id="3" name="Stark, Jessica JS [NC]" initials="SJJ[" lastIdx="8" clrIdx="2">
    <p:extLst>
      <p:ext uri="{19B8F6BF-5375-455C-9EA6-DF929625EA0E}">
        <p15:presenceInfo xmlns:p15="http://schemas.microsoft.com/office/powerpoint/2012/main" userId="S-1-5-21-2836628367-1582996139-4062659285-474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FF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96" autoAdjust="0"/>
  </p:normalViewPr>
  <p:slideViewPr>
    <p:cSldViewPr snapToGrid="0" snapToObjects="1">
      <p:cViewPr varScale="1">
        <p:scale>
          <a:sx n="64" d="100"/>
          <a:sy n="64" d="100"/>
        </p:scale>
        <p:origin x="2002" y="62"/>
      </p:cViewPr>
      <p:guideLst>
        <p:guide orient="horz" pos="2160"/>
        <p:guide pos="2880"/>
      </p:guideLst>
    </p:cSldViewPr>
  </p:slideViewPr>
  <p:notesTextViewPr>
    <p:cViewPr>
      <p:scale>
        <a:sx n="100" d="100"/>
        <a:sy n="100" d="100"/>
      </p:scale>
      <p:origin x="0" y="-72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40" b="0" i="0" u="none" strike="noStrike" kern="1200" spc="0" baseline="0">
                <a:solidFill>
                  <a:schemeClr val="tx1">
                    <a:lumMod val="65000"/>
                    <a:lumOff val="35000"/>
                  </a:schemeClr>
                </a:solidFill>
                <a:latin typeface="+mn-lt"/>
                <a:ea typeface="+mn-ea"/>
                <a:cs typeface="+mn-cs"/>
              </a:defRPr>
            </a:pPr>
            <a:r>
              <a:rPr lang="en-CA" dirty="0">
                <a:solidFill>
                  <a:schemeClr val="tx1"/>
                </a:solidFill>
              </a:rPr>
              <a:t>In 2018-2019, the program served 4393 clients.  Of those clients:</a:t>
            </a:r>
          </a:p>
        </c:rich>
      </c:tx>
      <c:layout>
        <c:manualLayout>
          <c:xMode val="edge"/>
          <c:yMode val="edge"/>
          <c:x val="8.6181914877901028E-2"/>
          <c:y val="1.1267605633802818E-2"/>
        </c:manualLayout>
      </c:layout>
      <c:overlay val="0"/>
      <c:spPr>
        <a:noFill/>
        <a:ln>
          <a:noFill/>
        </a:ln>
        <a:effectLst/>
      </c:spPr>
      <c:txPr>
        <a:bodyPr rot="0" spcFirstLastPara="1" vertOverflow="ellipsis" vert="horz" wrap="square" anchor="ctr" anchorCtr="1"/>
        <a:lstStyle/>
        <a:p>
          <a:pPr algn="l">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In 2018-2019, the Opportunities Funds served a total of 4393 clients who self identified as having a disability(ies).  Of those clients:</c:v>
                </c:pt>
              </c:strCache>
            </c:strRef>
          </c:tx>
          <c:spPr>
            <a:effectLst>
              <a:outerShdw blurRad="50800" dist="38100" algn="l" rotWithShape="0">
                <a:prstClr val="black">
                  <a:alpha val="40000"/>
                </a:prstClr>
              </a:outerShdw>
            </a:effectLst>
          </c:spPr>
          <c:dPt>
            <c:idx val="0"/>
            <c:bubble3D val="0"/>
            <c:spPr>
              <a:solidFill>
                <a:schemeClr val="accent2"/>
              </a:solidFill>
              <a:ln w="19050">
                <a:solidFill>
                  <a:schemeClr val="lt1"/>
                </a:solidFill>
              </a:ln>
              <a:effectLst>
                <a:outerShdw blurRad="50800" dist="38100" algn="l" rotWithShape="0">
                  <a:prstClr val="black">
                    <a:alpha val="40000"/>
                  </a:prstClr>
                </a:outerShdw>
              </a:effectLst>
            </c:spPr>
            <c:extLst>
              <c:ext xmlns:c16="http://schemas.microsoft.com/office/drawing/2014/chart" uri="{C3380CC4-5D6E-409C-BE32-E72D297353CC}">
                <c16:uniqueId val="{00000004-EE34-4904-A0B4-4236852DBA0E}"/>
              </c:ext>
            </c:extLst>
          </c:dPt>
          <c:dPt>
            <c:idx val="1"/>
            <c:bubble3D val="0"/>
            <c:spPr>
              <a:solidFill>
                <a:schemeClr val="accent4"/>
              </a:solidFill>
              <a:ln w="19050">
                <a:solidFill>
                  <a:schemeClr val="lt1"/>
                </a:solidFill>
              </a:ln>
              <a:effectLst>
                <a:outerShdw blurRad="50800" dist="38100" algn="l" rotWithShape="0">
                  <a:prstClr val="black">
                    <a:alpha val="40000"/>
                  </a:prstClr>
                </a:outerShdw>
              </a:effectLst>
            </c:spPr>
            <c:extLst>
              <c:ext xmlns:c16="http://schemas.microsoft.com/office/drawing/2014/chart" uri="{C3380CC4-5D6E-409C-BE32-E72D297353CC}">
                <c16:uniqueId val="{00000003-EE34-4904-A0B4-4236852DBA0E}"/>
              </c:ext>
            </c:extLst>
          </c:dPt>
          <c:dPt>
            <c:idx val="2"/>
            <c:bubble3D val="0"/>
            <c:spPr>
              <a:solidFill>
                <a:schemeClr val="accent6"/>
              </a:solidFill>
              <a:ln w="19050">
                <a:solidFill>
                  <a:schemeClr val="lt1"/>
                </a:solidFill>
              </a:ln>
              <a:effectLst>
                <a:outerShdw blurRad="50800" dist="38100" algn="l" rotWithShape="0">
                  <a:prstClr val="black">
                    <a:alpha val="40000"/>
                  </a:prstClr>
                </a:outerShdw>
              </a:effectLst>
            </c:spPr>
            <c:extLst>
              <c:ext xmlns:c16="http://schemas.microsoft.com/office/drawing/2014/chart" uri="{C3380CC4-5D6E-409C-BE32-E72D297353CC}">
                <c16:uniqueId val="{00000002-EE34-4904-A0B4-4236852DBA0E}"/>
              </c:ext>
            </c:extLst>
          </c:dPt>
          <c:dPt>
            <c:idx val="3"/>
            <c:bubble3D val="0"/>
            <c:spPr>
              <a:solidFill>
                <a:schemeClr val="accent2">
                  <a:lumMod val="60000"/>
                </a:schemeClr>
              </a:solidFill>
              <a:ln w="19050">
                <a:solidFill>
                  <a:schemeClr val="lt1"/>
                </a:solidFill>
              </a:ln>
              <a:effectLst>
                <a:outerShdw blurRad="50800" dist="38100" algn="l" rotWithShape="0">
                  <a:prstClr val="black">
                    <a:alpha val="40000"/>
                  </a:prstClr>
                </a:outerShdw>
              </a:effectLst>
            </c:spPr>
            <c:extLst>
              <c:ext xmlns:c16="http://schemas.microsoft.com/office/drawing/2014/chart" uri="{C3380CC4-5D6E-409C-BE32-E72D297353CC}">
                <c16:uniqueId val="{00000001-EE34-4904-A0B4-4236852DBA0E}"/>
              </c:ext>
            </c:extLst>
          </c:dPt>
          <c:dLbls>
            <c:dLbl>
              <c:idx val="2"/>
              <c:tx>
                <c:rich>
                  <a:bodyPr/>
                  <a:lstStyle/>
                  <a:p>
                    <a:fld id="{AA44C35B-097F-458D-987A-557396337916}" type="PERCENTAGE">
                      <a:rPr lang="en-US"/>
                      <a:pPr/>
                      <a:t>[PERCENTAGE]</a:t>
                    </a:fld>
                    <a:endParaRPr lang="en-CA"/>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34-4904-A0B4-4236852DBA0E}"/>
                </c:ext>
              </c:extLst>
            </c:dLbl>
            <c:dLbl>
              <c:idx val="3"/>
              <c:layout>
                <c:manualLayout>
                  <c:x val="9.2129529775006977E-2"/>
                  <c:y val="0.1358035402232683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E34-4904-A0B4-4236852DB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Male </c:v>
                </c:pt>
                <c:pt idx="1">
                  <c:v>Female</c:v>
                </c:pt>
                <c:pt idx="2">
                  <c:v>Did not identify as either male or female </c:v>
                </c:pt>
                <c:pt idx="3">
                  <c:v>Declined to answer</c:v>
                </c:pt>
              </c:strCache>
            </c:strRef>
          </c:cat>
          <c:val>
            <c:numRef>
              <c:f>Sheet1!$B$2:$B$5</c:f>
              <c:numCache>
                <c:formatCode>General</c:formatCode>
                <c:ptCount val="4"/>
                <c:pt idx="0">
                  <c:v>57</c:v>
                </c:pt>
                <c:pt idx="1">
                  <c:v>41</c:v>
                </c:pt>
                <c:pt idx="2">
                  <c:v>1</c:v>
                </c:pt>
                <c:pt idx="3">
                  <c:v>1</c:v>
                </c:pt>
              </c:numCache>
            </c:numRef>
          </c:val>
          <c:extLst>
            <c:ext xmlns:c16="http://schemas.microsoft.com/office/drawing/2014/chart" uri="{C3380CC4-5D6E-409C-BE32-E72D297353CC}">
              <c16:uniqueId val="{00000000-EE34-4904-A0B4-4236852DBA0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CA" sz="1400" dirty="0" smtClean="0">
                <a:solidFill>
                  <a:schemeClr val="tx1"/>
                </a:solidFill>
              </a:rPr>
              <a:t>In 2019-2020, the program served 4242 clients.</a:t>
            </a:r>
            <a:r>
              <a:rPr lang="en-CA" sz="1400" baseline="0" dirty="0" smtClean="0">
                <a:solidFill>
                  <a:schemeClr val="tx1"/>
                </a:solidFill>
              </a:rPr>
              <a:t> Of those clients: </a:t>
            </a:r>
            <a:endParaRPr lang="en-CA" sz="1400" dirty="0">
              <a:solidFill>
                <a:schemeClr val="tx1"/>
              </a:solidFill>
            </a:endParaRPr>
          </a:p>
        </c:rich>
      </c:tx>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2018-2019</c:v>
                </c:pt>
              </c:strCache>
            </c:strRef>
          </c:tx>
          <c:spPr>
            <a:effectLst>
              <a:outerShdw blurRad="50800" dist="38100" dir="2700000" algn="tl" rotWithShape="0">
                <a:prstClr val="black">
                  <a:alpha val="40000"/>
                </a:prstClr>
              </a:outerShdw>
            </a:effectLst>
          </c:spPr>
          <c:dPt>
            <c:idx val="0"/>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7E7-4A00-AE51-E6FE708D6DB8}"/>
              </c:ext>
            </c:extLst>
          </c:dPt>
          <c:dPt>
            <c:idx val="1"/>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7E7-4A00-AE51-E6FE708D6DB8}"/>
              </c:ext>
            </c:extLst>
          </c:dPt>
          <c:dPt>
            <c:idx val="2"/>
            <c:bubble3D val="0"/>
            <c:spPr>
              <a:solidFill>
                <a:schemeClr val="accent6"/>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7E7-4A00-AE51-E6FE708D6DB8}"/>
              </c:ext>
            </c:extLst>
          </c:dPt>
          <c:dPt>
            <c:idx val="3"/>
            <c:bubble3D val="0"/>
            <c:spPr>
              <a:solidFill>
                <a:schemeClr val="accent2">
                  <a:lumMod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77E7-4A00-AE51-E6FE708D6DB8}"/>
              </c:ext>
            </c:extLst>
          </c:dPt>
          <c:dLbls>
            <c:dLbl>
              <c:idx val="2"/>
              <c:tx>
                <c:rich>
                  <a:bodyPr/>
                  <a:lstStyle/>
                  <a:p>
                    <a:fld id="{AA44C35B-097F-458D-987A-557396337916}" type="PERCENTAGE">
                      <a:rPr lang="en-US"/>
                      <a:pPr/>
                      <a:t>[PERCENTAGE]</a:t>
                    </a:fld>
                    <a:endParaRPr lang="en-CA"/>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7E7-4A00-AE51-E6FE708D6DB8}"/>
                </c:ext>
              </c:extLst>
            </c:dLbl>
            <c:dLbl>
              <c:idx val="3"/>
              <c:layout>
                <c:manualLayout>
                  <c:x val="9.2129529775006977E-2"/>
                  <c:y val="0.1358035402232683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7E7-4A00-AE51-E6FE708D6D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Male </c:v>
                </c:pt>
                <c:pt idx="1">
                  <c:v>Female</c:v>
                </c:pt>
                <c:pt idx="2">
                  <c:v>Did not identify as either male or female </c:v>
                </c:pt>
                <c:pt idx="3">
                  <c:v>Declined to answer</c:v>
                </c:pt>
              </c:strCache>
            </c:strRef>
          </c:cat>
          <c:val>
            <c:numRef>
              <c:f>Sheet1!$B$2:$B$5</c:f>
              <c:numCache>
                <c:formatCode>General</c:formatCode>
                <c:ptCount val="4"/>
                <c:pt idx="0">
                  <c:v>56</c:v>
                </c:pt>
                <c:pt idx="1">
                  <c:v>42</c:v>
                </c:pt>
                <c:pt idx="2">
                  <c:v>1</c:v>
                </c:pt>
                <c:pt idx="3">
                  <c:v>1</c:v>
                </c:pt>
              </c:numCache>
            </c:numRef>
          </c:val>
          <c:extLst>
            <c:ext xmlns:c16="http://schemas.microsoft.com/office/drawing/2014/chart" uri="{C3380CC4-5D6E-409C-BE32-E72D297353CC}">
              <c16:uniqueId val="{00000008-77E7-4A00-AE51-E6FE708D6DB8}"/>
            </c:ext>
          </c:extLst>
        </c:ser>
        <c:ser>
          <c:idx val="1"/>
          <c:order val="1"/>
          <c:tx>
            <c:strRef>
              <c:f>Sheet1!$C$1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9-6134-4077-9768-B8455A53CB9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B-6134-4077-9768-B8455A53CB9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D-6134-4077-9768-B8455A53CB99}"/>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134-4077-9768-B8455A53CB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Male </c:v>
                </c:pt>
                <c:pt idx="1">
                  <c:v>Female</c:v>
                </c:pt>
                <c:pt idx="2">
                  <c:v>Did not identify as either male or female </c:v>
                </c:pt>
                <c:pt idx="3">
                  <c:v>Declined to answer</c:v>
                </c:pt>
              </c:strCache>
            </c:strRef>
          </c:cat>
          <c:val>
            <c:numRef>
              <c:f>Sheet1!$C$2:$C$5</c:f>
              <c:numCache>
                <c:formatCode>General</c:formatCode>
                <c:ptCount val="4"/>
              </c:numCache>
            </c:numRef>
          </c:val>
          <c:extLst>
            <c:ext xmlns:c16="http://schemas.microsoft.com/office/drawing/2014/chart" uri="{C3380CC4-5D6E-409C-BE32-E72D297353CC}">
              <c16:uniqueId val="{00000008-29E3-43D9-A2F5-6B8C922B74A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CA" sz="1400" dirty="0" smtClean="0">
                <a:solidFill>
                  <a:schemeClr val="tx1"/>
                </a:solidFill>
              </a:rPr>
              <a:t>In 2019-2020, the program served 4242 clients.</a:t>
            </a:r>
            <a:r>
              <a:rPr lang="en-CA" sz="1400" baseline="0" dirty="0" smtClean="0">
                <a:solidFill>
                  <a:schemeClr val="tx1"/>
                </a:solidFill>
              </a:rPr>
              <a:t> Of those clients: </a:t>
            </a:r>
            <a:endParaRPr lang="en-CA" sz="1400" dirty="0">
              <a:solidFill>
                <a:schemeClr val="tx1"/>
              </a:solidFill>
            </a:endParaRPr>
          </a:p>
        </c:rich>
      </c:tx>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2019-2020</c:v>
                </c:pt>
              </c:strCache>
            </c:strRef>
          </c:tx>
          <c:spPr>
            <a:effectLst>
              <a:outerShdw blurRad="50800" dist="38100" dir="2700000" algn="tl" rotWithShape="0">
                <a:prstClr val="black">
                  <a:alpha val="40000"/>
                </a:prstClr>
              </a:outerShdw>
            </a:effectLst>
          </c:spPr>
          <c:dPt>
            <c:idx val="0"/>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C8B-479D-8F2A-C3D51D27D959}"/>
              </c:ext>
            </c:extLst>
          </c:dPt>
          <c:dPt>
            <c:idx val="1"/>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C8B-479D-8F2A-C3D51D27D959}"/>
              </c:ext>
            </c:extLst>
          </c:dPt>
          <c:dPt>
            <c:idx val="2"/>
            <c:bubble3D val="0"/>
            <c:spPr>
              <a:solidFill>
                <a:schemeClr val="accent6"/>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C8B-479D-8F2A-C3D51D27D959}"/>
              </c:ext>
            </c:extLst>
          </c:dPt>
          <c:dPt>
            <c:idx val="3"/>
            <c:bubble3D val="0"/>
            <c:spPr>
              <a:solidFill>
                <a:schemeClr val="accent2">
                  <a:lumMod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C8B-479D-8F2A-C3D51D27D959}"/>
              </c:ext>
            </c:extLst>
          </c:dPt>
          <c:dLbls>
            <c:dLbl>
              <c:idx val="2"/>
              <c:tx>
                <c:rich>
                  <a:bodyPr/>
                  <a:lstStyle/>
                  <a:p>
                    <a:fld id="{AA44C35B-097F-458D-987A-557396337916}" type="PERCENTAGE">
                      <a:rPr lang="en-US"/>
                      <a:pPr/>
                      <a:t>[PERCENTAGE]</a:t>
                    </a:fld>
                    <a:endParaRPr lang="en-CA"/>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C8B-479D-8F2A-C3D51D27D959}"/>
                </c:ext>
              </c:extLst>
            </c:dLbl>
            <c:dLbl>
              <c:idx val="3"/>
              <c:layout>
                <c:manualLayout>
                  <c:x val="9.2129529775006977E-2"/>
                  <c:y val="0.1358035402232683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C8B-479D-8F2A-C3D51D27D9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Under 21</c:v>
                </c:pt>
                <c:pt idx="1">
                  <c:v>21-30</c:v>
                </c:pt>
                <c:pt idx="2">
                  <c:v>31-54</c:v>
                </c:pt>
                <c:pt idx="3">
                  <c:v>55 and over</c:v>
                </c:pt>
              </c:strCache>
            </c:strRef>
          </c:cat>
          <c:val>
            <c:numRef>
              <c:f>Sheet1!$B$2:$B$5</c:f>
              <c:numCache>
                <c:formatCode>General</c:formatCode>
                <c:ptCount val="4"/>
                <c:pt idx="0">
                  <c:v>25</c:v>
                </c:pt>
                <c:pt idx="1">
                  <c:v>34</c:v>
                </c:pt>
                <c:pt idx="2">
                  <c:v>34</c:v>
                </c:pt>
                <c:pt idx="3">
                  <c:v>8</c:v>
                </c:pt>
              </c:numCache>
            </c:numRef>
          </c:val>
          <c:extLst>
            <c:ext xmlns:c16="http://schemas.microsoft.com/office/drawing/2014/chart" uri="{C3380CC4-5D6E-409C-BE32-E72D297353CC}">
              <c16:uniqueId val="{00000008-EC8B-479D-8F2A-C3D51D27D95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CA" sz="1400" dirty="0" smtClean="0">
                <a:solidFill>
                  <a:schemeClr val="tx1"/>
                </a:solidFill>
              </a:rPr>
              <a:t>In 2018-2019, the program served 4393 clients.</a:t>
            </a:r>
            <a:r>
              <a:rPr lang="en-CA" sz="1400" baseline="0" dirty="0" smtClean="0">
                <a:solidFill>
                  <a:schemeClr val="tx1"/>
                </a:solidFill>
              </a:rPr>
              <a:t> Of those clients: </a:t>
            </a:r>
            <a:endParaRPr lang="en-CA" sz="1400" dirty="0">
              <a:solidFill>
                <a:schemeClr val="tx1"/>
              </a:solidFill>
            </a:endParaRPr>
          </a:p>
        </c:rich>
      </c:tx>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2018-2019</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0A8-4EA4-A6AF-AF8AE819E13D}"/>
              </c:ext>
            </c:extLst>
          </c:dPt>
          <c:dPt>
            <c:idx val="1"/>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0A8-4EA4-A6AF-AF8AE819E13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0A8-4EA4-A6AF-AF8AE819E13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10A8-4EA4-A6AF-AF8AE819E13D}"/>
              </c:ext>
            </c:extLst>
          </c:dPt>
          <c:dLbls>
            <c:dLbl>
              <c:idx val="2"/>
              <c:tx>
                <c:rich>
                  <a:bodyPr/>
                  <a:lstStyle/>
                  <a:p>
                    <a:fld id="{AA44C35B-097F-458D-987A-557396337916}" type="PERCENTAGE">
                      <a:rPr lang="en-US"/>
                      <a:pPr/>
                      <a:t>[PERCENTAGE]</a:t>
                    </a:fld>
                    <a:endParaRPr lang="en-CA"/>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0A8-4EA4-A6AF-AF8AE819E13D}"/>
                </c:ext>
              </c:extLst>
            </c:dLbl>
            <c:dLbl>
              <c:idx val="3"/>
              <c:layout>
                <c:manualLayout>
                  <c:x val="9.2129529775006977E-2"/>
                  <c:y val="0.1358035402232683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0A8-4EA4-A6AF-AF8AE819E13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Under 21</c:v>
                </c:pt>
                <c:pt idx="1">
                  <c:v>21-30</c:v>
                </c:pt>
                <c:pt idx="2">
                  <c:v>31-54</c:v>
                </c:pt>
                <c:pt idx="3">
                  <c:v>55 and over</c:v>
                </c:pt>
              </c:strCache>
            </c:strRef>
          </c:cat>
          <c:val>
            <c:numRef>
              <c:f>Sheet1!$B$2:$B$5</c:f>
              <c:numCache>
                <c:formatCode>General</c:formatCode>
                <c:ptCount val="4"/>
                <c:pt idx="0">
                  <c:v>23</c:v>
                </c:pt>
                <c:pt idx="1">
                  <c:v>32</c:v>
                </c:pt>
                <c:pt idx="2">
                  <c:v>35</c:v>
                </c:pt>
                <c:pt idx="3">
                  <c:v>10</c:v>
                </c:pt>
              </c:numCache>
            </c:numRef>
          </c:val>
          <c:extLst>
            <c:ext xmlns:c16="http://schemas.microsoft.com/office/drawing/2014/chart" uri="{C3380CC4-5D6E-409C-BE32-E72D297353CC}">
              <c16:uniqueId val="{00000008-10A8-4EA4-A6AF-AF8AE819E13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CA" sz="1400" b="0" i="0" baseline="0" dirty="0" smtClean="0">
                <a:solidFill>
                  <a:schemeClr val="tx1"/>
                </a:solidFill>
                <a:effectLst/>
              </a:rPr>
              <a:t>In 2019-2020, the program served 4242 clients. Of those clients: </a:t>
            </a:r>
            <a:endParaRPr lang="en-CA" sz="1400" dirty="0">
              <a:solidFill>
                <a:schemeClr val="tx1"/>
              </a:solidFill>
              <a:effectLst/>
            </a:endParaRPr>
          </a:p>
        </c:rich>
      </c:tx>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2019-2020</c:v>
                </c:pt>
              </c:strCache>
            </c:strRef>
          </c:tx>
          <c:spPr>
            <a:effectLst>
              <a:outerShdw blurRad="50800" dist="38100" dir="2700000" algn="tl" rotWithShape="0">
                <a:prstClr val="black">
                  <a:alpha val="40000"/>
                </a:prstClr>
              </a:outerShdw>
            </a:effectLst>
          </c:spPr>
          <c:dPt>
            <c:idx val="0"/>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A71-4688-B060-C91C2243E2B3}"/>
              </c:ext>
            </c:extLst>
          </c:dPt>
          <c:dPt>
            <c:idx val="1"/>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A71-4688-B060-C91C2243E2B3}"/>
              </c:ext>
            </c:extLst>
          </c:dPt>
          <c:dPt>
            <c:idx val="2"/>
            <c:bubble3D val="0"/>
            <c:spPr>
              <a:solidFill>
                <a:schemeClr val="accent6"/>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A71-4688-B060-C91C2243E2B3}"/>
              </c:ext>
            </c:extLst>
          </c:dPt>
          <c:dPt>
            <c:idx val="3"/>
            <c:bubble3D val="0"/>
            <c:spPr>
              <a:solidFill>
                <a:schemeClr val="accent2">
                  <a:lumMod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9A71-4688-B060-C91C2243E2B3}"/>
              </c:ext>
            </c:extLst>
          </c:dPt>
          <c:dLbls>
            <c:dLbl>
              <c:idx val="2"/>
              <c:tx>
                <c:rich>
                  <a:bodyPr/>
                  <a:lstStyle/>
                  <a:p>
                    <a:fld id="{AA44C35B-097F-458D-987A-557396337916}" type="PERCENTAGE">
                      <a:rPr lang="en-US"/>
                      <a:pPr/>
                      <a:t>[PERCENTAGE]</a:t>
                    </a:fld>
                    <a:endParaRPr lang="en-CA"/>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A71-4688-B060-C91C2243E2B3}"/>
                </c:ext>
              </c:extLst>
            </c:dLbl>
            <c:dLbl>
              <c:idx val="3"/>
              <c:layout>
                <c:manualLayout>
                  <c:x val="9.2129529775006977E-2"/>
                  <c:y val="0.1358035402232683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A71-4688-B060-C91C2243E2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Visible Minority</c:v>
                </c:pt>
                <c:pt idx="1">
                  <c:v>Not/Not stated</c:v>
                </c:pt>
              </c:strCache>
            </c:strRef>
          </c:cat>
          <c:val>
            <c:numRef>
              <c:f>Sheet1!$B$2:$B$5</c:f>
              <c:numCache>
                <c:formatCode>General</c:formatCode>
                <c:ptCount val="4"/>
                <c:pt idx="0">
                  <c:v>819</c:v>
                </c:pt>
                <c:pt idx="1">
                  <c:v>3423</c:v>
                </c:pt>
              </c:numCache>
            </c:numRef>
          </c:val>
          <c:extLst>
            <c:ext xmlns:c16="http://schemas.microsoft.com/office/drawing/2014/chart" uri="{C3380CC4-5D6E-409C-BE32-E72D297353CC}">
              <c16:uniqueId val="{00000008-9A71-4688-B060-C91C2243E2B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CA" sz="1400" b="0" i="0" baseline="0" dirty="0" smtClean="0">
                <a:solidFill>
                  <a:schemeClr val="tx1"/>
                </a:solidFill>
                <a:effectLst/>
              </a:rPr>
              <a:t>In 2018-2019, the program served 4393 clients. Of those clients: </a:t>
            </a:r>
            <a:endParaRPr lang="en-CA" sz="1400" dirty="0">
              <a:solidFill>
                <a:schemeClr val="tx1"/>
              </a:solidFill>
              <a:effectLst/>
            </a:endParaRPr>
          </a:p>
        </c:rich>
      </c:tx>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2019-2020</c:v>
                </c:pt>
              </c:strCache>
            </c:strRef>
          </c:tx>
          <c:spPr>
            <a:effectLst>
              <a:outerShdw blurRad="50800" dist="38100" dir="2700000" algn="tl" rotWithShape="0">
                <a:prstClr val="black">
                  <a:alpha val="40000"/>
                </a:prstClr>
              </a:outerShdw>
            </a:effectLst>
          </c:spPr>
          <c:dPt>
            <c:idx val="0"/>
            <c:bubble3D val="0"/>
            <c:spPr>
              <a:solidFill>
                <a:schemeClr val="accent2"/>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613-4EAE-8586-2D6E4E69BAD0}"/>
              </c:ext>
            </c:extLst>
          </c:dPt>
          <c:dPt>
            <c:idx val="1"/>
            <c:bubble3D val="0"/>
            <c:spPr>
              <a:solidFill>
                <a:schemeClr val="accent4"/>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4613-4EAE-8586-2D6E4E69BAD0}"/>
              </c:ext>
            </c:extLst>
          </c:dPt>
          <c:dPt>
            <c:idx val="2"/>
            <c:bubble3D val="0"/>
            <c:spPr>
              <a:solidFill>
                <a:schemeClr val="accent6"/>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4613-4EAE-8586-2D6E4E69BAD0}"/>
              </c:ext>
            </c:extLst>
          </c:dPt>
          <c:dPt>
            <c:idx val="3"/>
            <c:bubble3D val="0"/>
            <c:spPr>
              <a:solidFill>
                <a:schemeClr val="accent2">
                  <a:lumMod val="6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4613-4EAE-8586-2D6E4E69BAD0}"/>
              </c:ext>
            </c:extLst>
          </c:dPt>
          <c:dLbls>
            <c:dLbl>
              <c:idx val="2"/>
              <c:tx>
                <c:rich>
                  <a:bodyPr/>
                  <a:lstStyle/>
                  <a:p>
                    <a:fld id="{AA44C35B-097F-458D-987A-557396337916}" type="PERCENTAGE">
                      <a:rPr lang="en-US"/>
                      <a:pPr/>
                      <a:t>[PERCENTAGE]</a:t>
                    </a:fld>
                    <a:endParaRPr lang="en-CA"/>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613-4EAE-8586-2D6E4E69BAD0}"/>
                </c:ext>
              </c:extLst>
            </c:dLbl>
            <c:dLbl>
              <c:idx val="3"/>
              <c:layout>
                <c:manualLayout>
                  <c:x val="9.2129529775006977E-2"/>
                  <c:y val="0.1358035402232683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613-4EAE-8586-2D6E4E69BA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Visible Minority </c:v>
                </c:pt>
                <c:pt idx="1">
                  <c:v>Not/Not stated</c:v>
                </c:pt>
              </c:strCache>
            </c:strRef>
          </c:cat>
          <c:val>
            <c:numRef>
              <c:f>Sheet1!$B$2:$B$5</c:f>
              <c:numCache>
                <c:formatCode>General</c:formatCode>
                <c:ptCount val="4"/>
                <c:pt idx="0">
                  <c:v>918</c:v>
                </c:pt>
                <c:pt idx="1">
                  <c:v>3528</c:v>
                </c:pt>
              </c:numCache>
            </c:numRef>
          </c:val>
          <c:extLst>
            <c:ext xmlns:c16="http://schemas.microsoft.com/office/drawing/2014/chart" uri="{C3380CC4-5D6E-409C-BE32-E72D297353CC}">
              <c16:uniqueId val="{00000008-4613-4EAE-8586-2D6E4E69BAD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CA" sz="1400" dirty="0" smtClean="0"/>
              <a:t>In 2019-2020, the program served 4242 clients.</a:t>
            </a:r>
            <a:r>
              <a:rPr lang="en-CA" sz="1400" baseline="0" dirty="0" smtClean="0"/>
              <a:t> Of those clients: </a:t>
            </a:r>
            <a:endParaRPr lang="en-CA" sz="1400" dirty="0"/>
          </a:p>
        </c:rich>
      </c:tx>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2019-2020</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9AAD-40ED-9B0B-FFB22C51C61F}"/>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9AAD-40ED-9B0B-FFB22C51C61F}"/>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9AAD-40ED-9B0B-FFB22C51C61F}"/>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7-9AAD-40ED-9B0B-FFB22C51C61F}"/>
              </c:ext>
            </c:extLst>
          </c:dPt>
          <c:dLbls>
            <c:dLbl>
              <c:idx val="2"/>
              <c:layout>
                <c:manualLayout>
                  <c:x val="-1.3869828492471959E-3"/>
                  <c:y val="6.181226646833691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smtClean="0"/>
                      <a:t>2</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774137596998701"/>
                      <c:h val="8.6840561675043823E-2"/>
                    </c:manualLayout>
                  </c15:layout>
                </c:ext>
                <c:ext xmlns:c16="http://schemas.microsoft.com/office/drawing/2014/chart" uri="{C3380CC4-5D6E-409C-BE32-E72D297353CC}">
                  <c16:uniqueId val="{00000005-9AAD-40ED-9B0B-FFB22C51C61F}"/>
                </c:ext>
              </c:extLst>
            </c:dLbl>
            <c:dLbl>
              <c:idx val="3"/>
              <c:layout>
                <c:manualLayout>
                  <c:x val="-2.1853170719241251E-3"/>
                  <c:y val="0.133231332860193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AD-40ED-9B0B-FFB22C51C6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Agility</c:v>
                </c:pt>
                <c:pt idx="1">
                  <c:v>Develop/intellec.</c:v>
                </c:pt>
                <c:pt idx="2">
                  <c:v>Hearing</c:v>
                </c:pt>
                <c:pt idx="3">
                  <c:v>Learning</c:v>
                </c:pt>
                <c:pt idx="4">
                  <c:v>Mental health</c:v>
                </c:pt>
                <c:pt idx="5">
                  <c:v>Motor skills</c:v>
                </c:pt>
                <c:pt idx="6">
                  <c:v>Not Declared</c:v>
                </c:pt>
                <c:pt idx="7">
                  <c:v>Other</c:v>
                </c:pt>
                <c:pt idx="8">
                  <c:v>Speaking</c:v>
                </c:pt>
                <c:pt idx="9">
                  <c:v>Visual</c:v>
                </c:pt>
              </c:strCache>
            </c:strRef>
          </c:cat>
          <c:val>
            <c:numRef>
              <c:f>Sheet1!$B$2:$B$11</c:f>
              <c:numCache>
                <c:formatCode>0%</c:formatCode>
                <c:ptCount val="10"/>
                <c:pt idx="0">
                  <c:v>5.9146196041020747E-2</c:v>
                </c:pt>
                <c:pt idx="1">
                  <c:v>0.15931314094920104</c:v>
                </c:pt>
                <c:pt idx="2">
                  <c:v>2.0748867159551633E-2</c:v>
                </c:pt>
                <c:pt idx="3">
                  <c:v>0.12425471023133794</c:v>
                </c:pt>
                <c:pt idx="4">
                  <c:v>0.35511566897209634</c:v>
                </c:pt>
                <c:pt idx="5">
                  <c:v>3.7681850703553545E-2</c:v>
                </c:pt>
                <c:pt idx="6">
                  <c:v>8.1087526830431675E-3</c:v>
                </c:pt>
                <c:pt idx="7">
                  <c:v>0.20653470069162891</c:v>
                </c:pt>
                <c:pt idx="8">
                  <c:v>8.5857381349868835E-3</c:v>
                </c:pt>
                <c:pt idx="9">
                  <c:v>2.0510374433579774E-2</c:v>
                </c:pt>
              </c:numCache>
            </c:numRef>
          </c:val>
          <c:extLst>
            <c:ext xmlns:c16="http://schemas.microsoft.com/office/drawing/2014/chart" uri="{C3380CC4-5D6E-409C-BE32-E72D297353CC}">
              <c16:uniqueId val="{00000008-9AAD-40ED-9B0B-FFB22C51C61F}"/>
            </c:ext>
          </c:extLst>
        </c:ser>
        <c:dLbls>
          <c:showLegendKey val="0"/>
          <c:showVal val="0"/>
          <c:showCatName val="0"/>
          <c:showSerName val="0"/>
          <c:showPercent val="0"/>
          <c:showBubbleSize val="0"/>
        </c:dLbls>
        <c:gapWidth val="100"/>
        <c:axId val="474237288"/>
        <c:axId val="474238272"/>
      </c:barChart>
      <c:catAx>
        <c:axId val="474237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238272"/>
        <c:crosses val="autoZero"/>
        <c:auto val="1"/>
        <c:lblAlgn val="ctr"/>
        <c:lblOffset val="100"/>
        <c:noMultiLvlLbl val="0"/>
      </c:catAx>
      <c:valAx>
        <c:axId val="474238272"/>
        <c:scaling>
          <c:orientation val="minMax"/>
        </c:scaling>
        <c:delete val="1"/>
        <c:axPos val="l"/>
        <c:majorGridlines>
          <c:spPr>
            <a:ln w="9525" cap="flat" cmpd="sng" algn="ctr">
              <a:solidFill>
                <a:schemeClr val="tx1">
                  <a:lumMod val="15000"/>
                  <a:lumOff val="85000"/>
                </a:schemeClr>
              </a:solidFill>
              <a:round/>
            </a:ln>
            <a:effectLst/>
          </c:spPr>
        </c:majorGridlines>
        <c:numFmt formatCode="#,##0_);\(#,##0\)" sourceLinked="0"/>
        <c:majorTickMark val="out"/>
        <c:minorTickMark val="none"/>
        <c:tickLblPos val="nextTo"/>
        <c:crossAx val="474237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CA" sz="1400" dirty="0" smtClean="0"/>
              <a:t>In 2018-2019, the program served 4393 clients.</a:t>
            </a:r>
            <a:r>
              <a:rPr lang="en-CA" sz="1400" baseline="0" dirty="0" smtClean="0"/>
              <a:t> Of those clients: </a:t>
            </a:r>
            <a:endParaRPr lang="en-CA" sz="1400" dirty="0"/>
          </a:p>
        </c:rich>
      </c:tx>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2019-2020</c:v>
                </c:pt>
              </c:strCache>
            </c:strRef>
          </c:tx>
          <c:spPr>
            <a:solidFill>
              <a:schemeClr val="bg2"/>
            </a:solidFill>
            <a:ln w="19050">
              <a:solidFill>
                <a:schemeClr val="lt1"/>
              </a:solidFill>
            </a:ln>
            <a:effectLst/>
          </c:spPr>
          <c:invertIfNegative val="0"/>
          <c:dPt>
            <c:idx val="0"/>
            <c:invertIfNegative val="0"/>
            <c:bubble3D val="0"/>
            <c:spPr>
              <a:solidFill>
                <a:schemeClr val="bg2"/>
              </a:solidFill>
              <a:ln w="19050">
                <a:solidFill>
                  <a:schemeClr val="lt1"/>
                </a:solidFill>
              </a:ln>
              <a:effectLst/>
            </c:spPr>
            <c:extLst>
              <c:ext xmlns:c16="http://schemas.microsoft.com/office/drawing/2014/chart" uri="{C3380CC4-5D6E-409C-BE32-E72D297353CC}">
                <c16:uniqueId val="{00000001-824A-4692-9500-D0AF6FD103CE}"/>
              </c:ext>
            </c:extLst>
          </c:dPt>
          <c:dPt>
            <c:idx val="1"/>
            <c:invertIfNegative val="0"/>
            <c:bubble3D val="0"/>
            <c:spPr>
              <a:solidFill>
                <a:schemeClr val="bg2"/>
              </a:solidFill>
              <a:ln w="19050">
                <a:solidFill>
                  <a:schemeClr val="lt1"/>
                </a:solidFill>
              </a:ln>
              <a:effectLst/>
            </c:spPr>
            <c:extLst>
              <c:ext xmlns:c16="http://schemas.microsoft.com/office/drawing/2014/chart" uri="{C3380CC4-5D6E-409C-BE32-E72D297353CC}">
                <c16:uniqueId val="{00000003-824A-4692-9500-D0AF6FD103CE}"/>
              </c:ext>
            </c:extLst>
          </c:dPt>
          <c:dPt>
            <c:idx val="2"/>
            <c:invertIfNegative val="0"/>
            <c:bubble3D val="0"/>
            <c:spPr>
              <a:solidFill>
                <a:schemeClr val="bg2"/>
              </a:solidFill>
              <a:ln w="19050">
                <a:solidFill>
                  <a:schemeClr val="lt1"/>
                </a:solidFill>
              </a:ln>
              <a:effectLst/>
            </c:spPr>
            <c:extLst>
              <c:ext xmlns:c16="http://schemas.microsoft.com/office/drawing/2014/chart" uri="{C3380CC4-5D6E-409C-BE32-E72D297353CC}">
                <c16:uniqueId val="{00000005-824A-4692-9500-D0AF6FD103CE}"/>
              </c:ext>
            </c:extLst>
          </c:dPt>
          <c:dPt>
            <c:idx val="3"/>
            <c:invertIfNegative val="0"/>
            <c:bubble3D val="0"/>
            <c:spPr>
              <a:solidFill>
                <a:schemeClr val="bg2"/>
              </a:solidFill>
              <a:ln w="19050">
                <a:solidFill>
                  <a:schemeClr val="lt1"/>
                </a:solidFill>
              </a:ln>
              <a:effectLst/>
            </c:spPr>
            <c:extLst>
              <c:ext xmlns:c16="http://schemas.microsoft.com/office/drawing/2014/chart" uri="{C3380CC4-5D6E-409C-BE32-E72D297353CC}">
                <c16:uniqueId val="{00000007-824A-4692-9500-D0AF6FD103CE}"/>
              </c:ext>
            </c:extLst>
          </c:dPt>
          <c:dLbls>
            <c:dLbl>
              <c:idx val="2"/>
              <c:layout>
                <c:manualLayout>
                  <c:x val="-1.3869828492471959E-3"/>
                  <c:y val="6.181226646833691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smtClean="0"/>
                      <a:t>2</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774137596998701"/>
                      <c:h val="8.6840561675043823E-2"/>
                    </c:manualLayout>
                  </c15:layout>
                </c:ext>
                <c:ext xmlns:c16="http://schemas.microsoft.com/office/drawing/2014/chart" uri="{C3380CC4-5D6E-409C-BE32-E72D297353CC}">
                  <c16:uniqueId val="{00000005-824A-4692-9500-D0AF6FD103CE}"/>
                </c:ext>
              </c:extLst>
            </c:dLbl>
            <c:dLbl>
              <c:idx val="3"/>
              <c:layout>
                <c:manualLayout>
                  <c:x val="-2.1853170719241251E-3"/>
                  <c:y val="0.133231332860193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4A-4692-9500-D0AF6FD103C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Agility</c:v>
                </c:pt>
                <c:pt idx="1">
                  <c:v>Develop/intellec.</c:v>
                </c:pt>
                <c:pt idx="2">
                  <c:v>Hearing</c:v>
                </c:pt>
                <c:pt idx="3">
                  <c:v>Learning</c:v>
                </c:pt>
                <c:pt idx="4">
                  <c:v>Mental health</c:v>
                </c:pt>
                <c:pt idx="5">
                  <c:v>Motor skills</c:v>
                </c:pt>
                <c:pt idx="6">
                  <c:v>Not Declared</c:v>
                </c:pt>
                <c:pt idx="7">
                  <c:v>Other</c:v>
                </c:pt>
                <c:pt idx="8">
                  <c:v>Speaking</c:v>
                </c:pt>
                <c:pt idx="9">
                  <c:v>Visual</c:v>
                </c:pt>
              </c:strCache>
            </c:strRef>
          </c:cat>
          <c:val>
            <c:numRef>
              <c:f>Sheet1!$B$2:$B$11</c:f>
              <c:numCache>
                <c:formatCode>0%</c:formatCode>
                <c:ptCount val="10"/>
                <c:pt idx="0">
                  <c:v>0.06</c:v>
                </c:pt>
                <c:pt idx="1">
                  <c:v>0.16</c:v>
                </c:pt>
                <c:pt idx="2">
                  <c:v>0.03</c:v>
                </c:pt>
                <c:pt idx="3">
                  <c:v>0.12</c:v>
                </c:pt>
                <c:pt idx="4">
                  <c:v>0.35</c:v>
                </c:pt>
                <c:pt idx="5">
                  <c:v>0.04</c:v>
                </c:pt>
                <c:pt idx="6">
                  <c:v>0.01</c:v>
                </c:pt>
                <c:pt idx="7">
                  <c:v>0.2</c:v>
                </c:pt>
                <c:pt idx="8">
                  <c:v>0.01</c:v>
                </c:pt>
                <c:pt idx="9">
                  <c:v>0.02</c:v>
                </c:pt>
              </c:numCache>
            </c:numRef>
          </c:val>
          <c:extLst>
            <c:ext xmlns:c16="http://schemas.microsoft.com/office/drawing/2014/chart" uri="{C3380CC4-5D6E-409C-BE32-E72D297353CC}">
              <c16:uniqueId val="{00000008-824A-4692-9500-D0AF6FD103CE}"/>
            </c:ext>
          </c:extLst>
        </c:ser>
        <c:ser>
          <c:idx val="1"/>
          <c:order val="1"/>
          <c:tx>
            <c:strRef>
              <c:f>Sheet1!$C$1</c:f>
              <c:strCache>
                <c:ptCount val="1"/>
                <c:pt idx="0">
                  <c:v>Column1</c:v>
                </c:pt>
              </c:strCache>
            </c:strRef>
          </c:tx>
          <c:spPr>
            <a:solidFill>
              <a:schemeClr val="accent4"/>
            </a:solidFill>
            <a:ln w="19050">
              <a:solidFill>
                <a:schemeClr val="lt1"/>
              </a:solidFill>
            </a:ln>
            <a:effectLst/>
          </c:spPr>
          <c:invertIfNegative val="0"/>
          <c:cat>
            <c:strRef>
              <c:f>Sheet1!$A$2:$A$11</c:f>
              <c:strCache>
                <c:ptCount val="10"/>
                <c:pt idx="0">
                  <c:v>Agility</c:v>
                </c:pt>
                <c:pt idx="1">
                  <c:v>Develop/intellec.</c:v>
                </c:pt>
                <c:pt idx="2">
                  <c:v>Hearing</c:v>
                </c:pt>
                <c:pt idx="3">
                  <c:v>Learning</c:v>
                </c:pt>
                <c:pt idx="4">
                  <c:v>Mental health</c:v>
                </c:pt>
                <c:pt idx="5">
                  <c:v>Motor skills</c:v>
                </c:pt>
                <c:pt idx="6">
                  <c:v>Not Declared</c:v>
                </c:pt>
                <c:pt idx="7">
                  <c:v>Other</c:v>
                </c:pt>
                <c:pt idx="8">
                  <c:v>Speaking</c:v>
                </c:pt>
                <c:pt idx="9">
                  <c:v>Visual</c:v>
                </c:pt>
              </c:strCache>
            </c:strRef>
          </c:cat>
          <c:val>
            <c:numRef>
              <c:f>Sheet1!$C$2:$C$11</c:f>
              <c:numCache>
                <c:formatCode>General</c:formatCode>
                <c:ptCount val="10"/>
              </c:numCache>
            </c:numRef>
          </c:val>
          <c:extLst>
            <c:ext xmlns:c16="http://schemas.microsoft.com/office/drawing/2014/chart" uri="{C3380CC4-5D6E-409C-BE32-E72D297353CC}">
              <c16:uniqueId val="{00000009-824A-4692-9500-D0AF6FD103CE}"/>
            </c:ext>
          </c:extLst>
        </c:ser>
        <c:dLbls>
          <c:showLegendKey val="0"/>
          <c:showVal val="0"/>
          <c:showCatName val="0"/>
          <c:showSerName val="0"/>
          <c:showPercent val="0"/>
          <c:showBubbleSize val="0"/>
        </c:dLbls>
        <c:gapWidth val="100"/>
        <c:axId val="474237288"/>
        <c:axId val="474238272"/>
      </c:barChart>
      <c:catAx>
        <c:axId val="474237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238272"/>
        <c:crosses val="autoZero"/>
        <c:auto val="1"/>
        <c:lblAlgn val="ctr"/>
        <c:lblOffset val="100"/>
        <c:noMultiLvlLbl val="0"/>
      </c:catAx>
      <c:valAx>
        <c:axId val="47423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237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DAD1D-3100-403A-87C2-253164A6371C}" type="doc">
      <dgm:prSet loTypeId="urn:microsoft.com/office/officeart/2008/layout/PictureStrips" loCatId="picture" qsTypeId="urn:microsoft.com/office/officeart/2005/8/quickstyle/simple1" qsCatId="simple" csTypeId="urn:microsoft.com/office/officeart/2005/8/colors/accent0_3" csCatId="mainScheme" phldr="1"/>
      <dgm:spPr/>
      <dgm:t>
        <a:bodyPr/>
        <a:lstStyle/>
        <a:p>
          <a:endParaRPr lang="en-US"/>
        </a:p>
      </dgm:t>
    </dgm:pt>
    <dgm:pt modelId="{BA351306-C1DE-45F6-9DB1-85EE9B32DCB9}">
      <dgm:prSet phldrT="[Text]"/>
      <dgm:spPr/>
      <dgm:t>
        <a:bodyPr/>
        <a:lstStyle/>
        <a:p>
          <a:r>
            <a:rPr lang="en-US" dirty="0" smtClean="0"/>
            <a:t>Supports evidence-based decision making and i</a:t>
          </a:r>
          <a:r>
            <a:rPr lang="en-CA" dirty="0" err="1" smtClean="0"/>
            <a:t>nforms</a:t>
          </a:r>
          <a:r>
            <a:rPr lang="en-CA" dirty="0" smtClean="0"/>
            <a:t> the design of and improvement to the programs policies and services</a:t>
          </a:r>
          <a:endParaRPr lang="en-US" dirty="0" smtClean="0"/>
        </a:p>
        <a:p>
          <a:endParaRPr lang="en-US" dirty="0"/>
        </a:p>
      </dgm:t>
    </dgm:pt>
    <dgm:pt modelId="{7D433F59-4A20-4459-870B-A9571306D3D6}" type="parTrans" cxnId="{50194B75-0C4C-4937-8B48-D388AA020A26}">
      <dgm:prSet/>
      <dgm:spPr/>
      <dgm:t>
        <a:bodyPr/>
        <a:lstStyle/>
        <a:p>
          <a:endParaRPr lang="en-US"/>
        </a:p>
      </dgm:t>
    </dgm:pt>
    <dgm:pt modelId="{DFAE515D-E431-4725-87EE-7CB2213BA355}" type="sibTrans" cxnId="{50194B75-0C4C-4937-8B48-D388AA020A26}">
      <dgm:prSet/>
      <dgm:spPr/>
      <dgm:t>
        <a:bodyPr/>
        <a:lstStyle/>
        <a:p>
          <a:endParaRPr lang="en-US"/>
        </a:p>
      </dgm:t>
    </dgm:pt>
    <dgm:pt modelId="{F1003592-1185-45B1-95F1-C68505EBE277}">
      <dgm:prSet phldrT="[Text]"/>
      <dgm:spPr/>
      <dgm:t>
        <a:bodyPr/>
        <a:lstStyle/>
        <a:p>
          <a:r>
            <a:rPr lang="en-US" dirty="0" smtClean="0"/>
            <a:t>Helps us to challenge our assumptions and uncover our biases </a:t>
          </a:r>
          <a:r>
            <a:rPr lang="en-CA" dirty="0" smtClean="0">
              <a:solidFill>
                <a:srgbClr val="000000"/>
              </a:solidFill>
              <a:ea typeface="Calibri" panose="020F0502020204030204" pitchFamily="34" charset="0"/>
              <a:cs typeface="Calibri" panose="020F0502020204030204" pitchFamily="34" charset="0"/>
            </a:rPr>
            <a:t>relating to gender, race and sexual orientation </a:t>
          </a:r>
          <a:endParaRPr lang="en-US" dirty="0"/>
        </a:p>
      </dgm:t>
    </dgm:pt>
    <dgm:pt modelId="{49E89D4A-9135-43AD-844C-04B0BA7C861B}" type="parTrans" cxnId="{2EAAF659-301F-4077-837B-C287B5133783}">
      <dgm:prSet/>
      <dgm:spPr/>
      <dgm:t>
        <a:bodyPr/>
        <a:lstStyle/>
        <a:p>
          <a:endParaRPr lang="en-US"/>
        </a:p>
      </dgm:t>
    </dgm:pt>
    <dgm:pt modelId="{331FF965-B82E-4F43-81CA-0D90DEE01FF5}" type="sibTrans" cxnId="{2EAAF659-301F-4077-837B-C287B5133783}">
      <dgm:prSet/>
      <dgm:spPr/>
      <dgm:t>
        <a:bodyPr/>
        <a:lstStyle/>
        <a:p>
          <a:endParaRPr lang="en-US"/>
        </a:p>
      </dgm:t>
    </dgm:pt>
    <dgm:pt modelId="{BD082281-0701-4D4C-AC83-FB317C758617}">
      <dgm:prSet phldrT="[Text]"/>
      <dgm:spPr/>
      <dgm:t>
        <a:bodyPr/>
        <a:lstStyle/>
        <a:p>
          <a:r>
            <a:rPr lang="en-US" dirty="0" smtClean="0"/>
            <a:t>Helps to identify and address the differential  impacts (</a:t>
          </a:r>
          <a:r>
            <a:rPr lang="en-CA" dirty="0" smtClean="0">
              <a:latin typeface="+mj-lt"/>
              <a:cs typeface="Arial" panose="020B0604020202020204" pitchFamily="34" charset="0"/>
            </a:rPr>
            <a:t>positive and negative; intended and unintended; direct and indirect)</a:t>
          </a:r>
          <a:r>
            <a:rPr lang="en-US" dirty="0" smtClean="0"/>
            <a:t> our policies and programs have on Canadians </a:t>
          </a:r>
          <a:endParaRPr lang="en-US" dirty="0"/>
        </a:p>
      </dgm:t>
    </dgm:pt>
    <dgm:pt modelId="{CB58E07D-5E61-4E79-910B-80CD133C27D6}" type="parTrans" cxnId="{C7A12023-2B37-4092-9F9A-F4A28F6B53FF}">
      <dgm:prSet/>
      <dgm:spPr/>
      <dgm:t>
        <a:bodyPr/>
        <a:lstStyle/>
        <a:p>
          <a:endParaRPr lang="en-US"/>
        </a:p>
      </dgm:t>
    </dgm:pt>
    <dgm:pt modelId="{7A84E31A-35D1-458C-92A1-32087935523A}" type="sibTrans" cxnId="{C7A12023-2B37-4092-9F9A-F4A28F6B53FF}">
      <dgm:prSet/>
      <dgm:spPr/>
      <dgm:t>
        <a:bodyPr/>
        <a:lstStyle/>
        <a:p>
          <a:endParaRPr lang="en-US"/>
        </a:p>
      </dgm:t>
    </dgm:pt>
    <dgm:pt modelId="{047FAF92-C431-4F4E-B480-9A6491E2F143}">
      <dgm:prSet/>
      <dgm:spPr/>
      <dgm:t>
        <a:bodyPr/>
        <a:lstStyle/>
        <a:p>
          <a:r>
            <a:rPr lang="en-US" dirty="0" smtClean="0"/>
            <a:t>Contributes to inclusive programs that respond to compounded disadvantages  </a:t>
          </a:r>
          <a:endParaRPr lang="en-US" dirty="0"/>
        </a:p>
      </dgm:t>
    </dgm:pt>
    <dgm:pt modelId="{CDD3ECEE-7C8C-4328-BB17-F8E1430E4A5F}" type="parTrans" cxnId="{B48A91EF-7F0E-4789-AEA2-00337A8ADCDC}">
      <dgm:prSet/>
      <dgm:spPr/>
      <dgm:t>
        <a:bodyPr/>
        <a:lstStyle/>
        <a:p>
          <a:endParaRPr lang="en-US"/>
        </a:p>
      </dgm:t>
    </dgm:pt>
    <dgm:pt modelId="{BDA3F87F-548A-4F71-A171-95BB062F56DB}" type="sibTrans" cxnId="{B48A91EF-7F0E-4789-AEA2-00337A8ADCDC}">
      <dgm:prSet/>
      <dgm:spPr/>
      <dgm:t>
        <a:bodyPr/>
        <a:lstStyle/>
        <a:p>
          <a:endParaRPr lang="en-US"/>
        </a:p>
      </dgm:t>
    </dgm:pt>
    <dgm:pt modelId="{B4FECC62-7DC9-4A0E-97DE-3C80AFEF8D5B}">
      <dgm:prSet/>
      <dgm:spPr/>
      <dgm:t>
        <a:bodyPr/>
        <a:lstStyle/>
        <a:p>
          <a:r>
            <a:rPr lang="en-US" dirty="0" smtClean="0"/>
            <a:t>Identifies opportunities to leverage untapped potential to strengthen our economy </a:t>
          </a:r>
          <a:endParaRPr lang="en-US" dirty="0"/>
        </a:p>
      </dgm:t>
    </dgm:pt>
    <dgm:pt modelId="{99D0C309-B365-48C0-88F2-03ABEE9743CB}" type="parTrans" cxnId="{88B7F9E2-B335-4BBC-891B-DE891FCD0709}">
      <dgm:prSet/>
      <dgm:spPr/>
      <dgm:t>
        <a:bodyPr/>
        <a:lstStyle/>
        <a:p>
          <a:endParaRPr lang="en-US"/>
        </a:p>
      </dgm:t>
    </dgm:pt>
    <dgm:pt modelId="{DE1B52F2-D8FB-4B8F-864B-165B5590A68A}" type="sibTrans" cxnId="{88B7F9E2-B335-4BBC-891B-DE891FCD0709}">
      <dgm:prSet/>
      <dgm:spPr/>
      <dgm:t>
        <a:bodyPr/>
        <a:lstStyle/>
        <a:p>
          <a:endParaRPr lang="en-US"/>
        </a:p>
      </dgm:t>
    </dgm:pt>
    <dgm:pt modelId="{F8EE84AF-F6F0-4274-A7B3-E35BAFD67A8D}">
      <dgm:prSet/>
      <dgm:spPr/>
      <dgm:t>
        <a:bodyPr/>
        <a:lstStyle/>
        <a:p>
          <a:r>
            <a:rPr lang="en-US" dirty="0" smtClean="0"/>
            <a:t>Helps us to understand and respond to historical and existing inequalities faced by different demographic groups </a:t>
          </a:r>
          <a:endParaRPr lang="en-US" dirty="0"/>
        </a:p>
      </dgm:t>
    </dgm:pt>
    <dgm:pt modelId="{B2EA07E1-AF13-47D8-882D-08060331F20C}" type="parTrans" cxnId="{435F348E-A95A-4F20-B328-9CE2FC3E0D4C}">
      <dgm:prSet/>
      <dgm:spPr/>
      <dgm:t>
        <a:bodyPr/>
        <a:lstStyle/>
        <a:p>
          <a:endParaRPr lang="en-US"/>
        </a:p>
      </dgm:t>
    </dgm:pt>
    <dgm:pt modelId="{FA6643F0-D7D0-4F60-A360-A6C5DC3960BA}" type="sibTrans" cxnId="{435F348E-A95A-4F20-B328-9CE2FC3E0D4C}">
      <dgm:prSet/>
      <dgm:spPr/>
      <dgm:t>
        <a:bodyPr/>
        <a:lstStyle/>
        <a:p>
          <a:endParaRPr lang="en-US"/>
        </a:p>
      </dgm:t>
    </dgm:pt>
    <dgm:pt modelId="{8FE8EC7E-DC00-47EB-B5FD-9F7BF2E700CD}" type="pres">
      <dgm:prSet presAssocID="{7D5DAD1D-3100-403A-87C2-253164A6371C}" presName="Name0" presStyleCnt="0">
        <dgm:presLayoutVars>
          <dgm:dir/>
          <dgm:resizeHandles val="exact"/>
        </dgm:presLayoutVars>
      </dgm:prSet>
      <dgm:spPr/>
      <dgm:t>
        <a:bodyPr/>
        <a:lstStyle/>
        <a:p>
          <a:endParaRPr lang="en-US"/>
        </a:p>
      </dgm:t>
    </dgm:pt>
    <dgm:pt modelId="{D6F35414-810E-46EE-9B0A-63FCAE4A392E}" type="pres">
      <dgm:prSet presAssocID="{BA351306-C1DE-45F6-9DB1-85EE9B32DCB9}" presName="composite" presStyleCnt="0"/>
      <dgm:spPr/>
    </dgm:pt>
    <dgm:pt modelId="{6788D01C-77B8-4A8D-97ED-9C7CC6A0FC82}" type="pres">
      <dgm:prSet presAssocID="{BA351306-C1DE-45F6-9DB1-85EE9B32DCB9}" presName="rect1" presStyleLbl="trAlignAcc1" presStyleIdx="0" presStyleCnt="6">
        <dgm:presLayoutVars>
          <dgm:bulletEnabled val="1"/>
        </dgm:presLayoutVars>
      </dgm:prSet>
      <dgm:spPr/>
      <dgm:t>
        <a:bodyPr/>
        <a:lstStyle/>
        <a:p>
          <a:endParaRPr lang="en-US"/>
        </a:p>
      </dgm:t>
    </dgm:pt>
    <dgm:pt modelId="{8B3FBF49-565A-4173-825C-9EBC31BA26C9}" type="pres">
      <dgm:prSet presAssocID="{BA351306-C1DE-45F6-9DB1-85EE9B32DCB9}"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C7B5C203-DE7F-4366-91F0-56380EB1FC33}" type="pres">
      <dgm:prSet presAssocID="{DFAE515D-E431-4725-87EE-7CB2213BA355}" presName="sibTrans" presStyleCnt="0"/>
      <dgm:spPr/>
    </dgm:pt>
    <dgm:pt modelId="{5FA3461C-94FF-4287-AB8C-1ABC11D9D07B}" type="pres">
      <dgm:prSet presAssocID="{F1003592-1185-45B1-95F1-C68505EBE277}" presName="composite" presStyleCnt="0"/>
      <dgm:spPr/>
    </dgm:pt>
    <dgm:pt modelId="{4D4F83C2-95F0-4D7B-83A1-909F17745CFA}" type="pres">
      <dgm:prSet presAssocID="{F1003592-1185-45B1-95F1-C68505EBE277}" presName="rect1" presStyleLbl="trAlignAcc1" presStyleIdx="1" presStyleCnt="6">
        <dgm:presLayoutVars>
          <dgm:bulletEnabled val="1"/>
        </dgm:presLayoutVars>
      </dgm:prSet>
      <dgm:spPr/>
      <dgm:t>
        <a:bodyPr/>
        <a:lstStyle/>
        <a:p>
          <a:endParaRPr lang="en-US"/>
        </a:p>
      </dgm:t>
    </dgm:pt>
    <dgm:pt modelId="{33D4992B-234A-406F-8054-36FB5130F358}" type="pres">
      <dgm:prSet presAssocID="{F1003592-1185-45B1-95F1-C68505EBE277}" presName="rect2" presStyleLbl="fgImgPlace1" presStyleIdx="1" presStyleCnt="6" custLinFactNeighborY="12085"/>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B8BDC731-8779-44D1-8F49-7581064D02C9}" type="pres">
      <dgm:prSet presAssocID="{331FF965-B82E-4F43-81CA-0D90DEE01FF5}" presName="sibTrans" presStyleCnt="0"/>
      <dgm:spPr/>
    </dgm:pt>
    <dgm:pt modelId="{7E03D3D1-6F89-4F8E-9136-396E9D05F26B}" type="pres">
      <dgm:prSet presAssocID="{BD082281-0701-4D4C-AC83-FB317C758617}" presName="composite" presStyleCnt="0"/>
      <dgm:spPr/>
    </dgm:pt>
    <dgm:pt modelId="{70C62F81-34A8-4F32-AFD2-E0724A7AFE65}" type="pres">
      <dgm:prSet presAssocID="{BD082281-0701-4D4C-AC83-FB317C758617}" presName="rect1" presStyleLbl="trAlignAcc1" presStyleIdx="2" presStyleCnt="6" custLinFactNeighborX="413" custLinFactNeighborY="3967">
        <dgm:presLayoutVars>
          <dgm:bulletEnabled val="1"/>
        </dgm:presLayoutVars>
      </dgm:prSet>
      <dgm:spPr/>
      <dgm:t>
        <a:bodyPr/>
        <a:lstStyle/>
        <a:p>
          <a:endParaRPr lang="en-US"/>
        </a:p>
      </dgm:t>
    </dgm:pt>
    <dgm:pt modelId="{0CB7880F-BFC3-4E98-96D2-C96CCF88A4DA}" type="pres">
      <dgm:prSet presAssocID="{BD082281-0701-4D4C-AC83-FB317C758617}" presName="rect2" presStyleLbl="fgImgPlace1" presStyleIdx="2" presStyleCnt="6" custScaleX="93788" custScaleY="71758"/>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53956200-7A31-4DA3-B55E-1E526683B775}" type="pres">
      <dgm:prSet presAssocID="{7A84E31A-35D1-458C-92A1-32087935523A}" presName="sibTrans" presStyleCnt="0"/>
      <dgm:spPr/>
    </dgm:pt>
    <dgm:pt modelId="{010F3E84-3490-45FF-9853-A149BB0381B1}" type="pres">
      <dgm:prSet presAssocID="{047FAF92-C431-4F4E-B480-9A6491E2F143}" presName="composite" presStyleCnt="0"/>
      <dgm:spPr/>
    </dgm:pt>
    <dgm:pt modelId="{1E9CC80F-0EFD-464D-967E-A7C7C72B411D}" type="pres">
      <dgm:prSet presAssocID="{047FAF92-C431-4F4E-B480-9A6491E2F143}" presName="rect1" presStyleLbl="trAlignAcc1" presStyleIdx="3" presStyleCnt="6">
        <dgm:presLayoutVars>
          <dgm:bulletEnabled val="1"/>
        </dgm:presLayoutVars>
      </dgm:prSet>
      <dgm:spPr/>
      <dgm:t>
        <a:bodyPr/>
        <a:lstStyle/>
        <a:p>
          <a:endParaRPr lang="en-US"/>
        </a:p>
      </dgm:t>
    </dgm:pt>
    <dgm:pt modelId="{8927F9A7-35D7-4862-8BAC-87A87C5308B6}" type="pres">
      <dgm:prSet presAssocID="{047FAF92-C431-4F4E-B480-9A6491E2F143}" presName="rect2" presStyleLbl="fgImgPlace1" presStyleIdx="3"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3B2173E0-C6ED-4448-8979-95F9D7B96FF9}" type="pres">
      <dgm:prSet presAssocID="{BDA3F87F-548A-4F71-A171-95BB062F56DB}" presName="sibTrans" presStyleCnt="0"/>
      <dgm:spPr/>
    </dgm:pt>
    <dgm:pt modelId="{DC01CD9D-E21B-48CD-898B-5E602D9DA80D}" type="pres">
      <dgm:prSet presAssocID="{F8EE84AF-F6F0-4274-A7B3-E35BAFD67A8D}" presName="composite" presStyleCnt="0"/>
      <dgm:spPr/>
    </dgm:pt>
    <dgm:pt modelId="{2A4D50CF-438A-4068-8250-497D240CBF15}" type="pres">
      <dgm:prSet presAssocID="{F8EE84AF-F6F0-4274-A7B3-E35BAFD67A8D}" presName="rect1" presStyleLbl="trAlignAcc1" presStyleIdx="4" presStyleCnt="6" custLinFactNeighborX="-826" custLinFactNeighborY="-3967">
        <dgm:presLayoutVars>
          <dgm:bulletEnabled val="1"/>
        </dgm:presLayoutVars>
      </dgm:prSet>
      <dgm:spPr/>
      <dgm:t>
        <a:bodyPr/>
        <a:lstStyle/>
        <a:p>
          <a:endParaRPr lang="en-US"/>
        </a:p>
      </dgm:t>
    </dgm:pt>
    <dgm:pt modelId="{9E957D8E-80A2-4815-AC74-9C4152B5AAF3}" type="pres">
      <dgm:prSet presAssocID="{F8EE84AF-F6F0-4274-A7B3-E35BAFD67A8D}" presName="rect2" presStyleLbl="fgImgPlace1" presStyleIdx="4"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FC2D7A03-6346-49D5-A242-5FB076472E1B}" type="pres">
      <dgm:prSet presAssocID="{FA6643F0-D7D0-4F60-A360-A6C5DC3960BA}" presName="sibTrans" presStyleCnt="0"/>
      <dgm:spPr/>
    </dgm:pt>
    <dgm:pt modelId="{4E1737D7-BE0E-411E-B67A-7002E1387B70}" type="pres">
      <dgm:prSet presAssocID="{B4FECC62-7DC9-4A0E-97DE-3C80AFEF8D5B}" presName="composite" presStyleCnt="0"/>
      <dgm:spPr/>
    </dgm:pt>
    <dgm:pt modelId="{921EC8F9-06C0-453F-BF11-7A95D2E1DFD0}" type="pres">
      <dgm:prSet presAssocID="{B4FECC62-7DC9-4A0E-97DE-3C80AFEF8D5B}" presName="rect1" presStyleLbl="trAlignAcc1" presStyleIdx="5" presStyleCnt="6">
        <dgm:presLayoutVars>
          <dgm:bulletEnabled val="1"/>
        </dgm:presLayoutVars>
      </dgm:prSet>
      <dgm:spPr/>
      <dgm:t>
        <a:bodyPr/>
        <a:lstStyle/>
        <a:p>
          <a:endParaRPr lang="en-US"/>
        </a:p>
      </dgm:t>
    </dgm:pt>
    <dgm:pt modelId="{FFAA592C-86D1-4280-94EA-E080D654C749}" type="pres">
      <dgm:prSet presAssocID="{B4FECC62-7DC9-4A0E-97DE-3C80AFEF8D5B}" presName="rect2" presStyleLbl="fgImgPlace1" presStyleIdx="5"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Lst>
  <dgm:cxnLst>
    <dgm:cxn modelId="{1EB9B9D9-FF0E-46B2-80F6-D9D61F486C09}" type="presOf" srcId="{BD082281-0701-4D4C-AC83-FB317C758617}" destId="{70C62F81-34A8-4F32-AFD2-E0724A7AFE65}" srcOrd="0" destOrd="0" presId="urn:microsoft.com/office/officeart/2008/layout/PictureStrips"/>
    <dgm:cxn modelId="{68D085B8-8A35-4FF4-B49E-8F986536C321}" type="presOf" srcId="{F8EE84AF-F6F0-4274-A7B3-E35BAFD67A8D}" destId="{2A4D50CF-438A-4068-8250-497D240CBF15}" srcOrd="0" destOrd="0" presId="urn:microsoft.com/office/officeart/2008/layout/PictureStrips"/>
    <dgm:cxn modelId="{3162998C-609A-4609-B2FE-0EABADBB7896}" type="presOf" srcId="{047FAF92-C431-4F4E-B480-9A6491E2F143}" destId="{1E9CC80F-0EFD-464D-967E-A7C7C72B411D}" srcOrd="0" destOrd="0" presId="urn:microsoft.com/office/officeart/2008/layout/PictureStrips"/>
    <dgm:cxn modelId="{B48A91EF-7F0E-4789-AEA2-00337A8ADCDC}" srcId="{7D5DAD1D-3100-403A-87C2-253164A6371C}" destId="{047FAF92-C431-4F4E-B480-9A6491E2F143}" srcOrd="3" destOrd="0" parTransId="{CDD3ECEE-7C8C-4328-BB17-F8E1430E4A5F}" sibTransId="{BDA3F87F-548A-4F71-A171-95BB062F56DB}"/>
    <dgm:cxn modelId="{F438FE08-239D-44A1-BCBB-47F020FB0940}" type="presOf" srcId="{B4FECC62-7DC9-4A0E-97DE-3C80AFEF8D5B}" destId="{921EC8F9-06C0-453F-BF11-7A95D2E1DFD0}" srcOrd="0" destOrd="0" presId="urn:microsoft.com/office/officeart/2008/layout/PictureStrips"/>
    <dgm:cxn modelId="{435F348E-A95A-4F20-B328-9CE2FC3E0D4C}" srcId="{7D5DAD1D-3100-403A-87C2-253164A6371C}" destId="{F8EE84AF-F6F0-4274-A7B3-E35BAFD67A8D}" srcOrd="4" destOrd="0" parTransId="{B2EA07E1-AF13-47D8-882D-08060331F20C}" sibTransId="{FA6643F0-D7D0-4F60-A360-A6C5DC3960BA}"/>
    <dgm:cxn modelId="{C7A12023-2B37-4092-9F9A-F4A28F6B53FF}" srcId="{7D5DAD1D-3100-403A-87C2-253164A6371C}" destId="{BD082281-0701-4D4C-AC83-FB317C758617}" srcOrd="2" destOrd="0" parTransId="{CB58E07D-5E61-4E79-910B-80CD133C27D6}" sibTransId="{7A84E31A-35D1-458C-92A1-32087935523A}"/>
    <dgm:cxn modelId="{1151216B-0691-4BBA-8E39-93C985B9F219}" type="presOf" srcId="{F1003592-1185-45B1-95F1-C68505EBE277}" destId="{4D4F83C2-95F0-4D7B-83A1-909F17745CFA}" srcOrd="0" destOrd="0" presId="urn:microsoft.com/office/officeart/2008/layout/PictureStrips"/>
    <dgm:cxn modelId="{88B7F9E2-B335-4BBC-891B-DE891FCD0709}" srcId="{7D5DAD1D-3100-403A-87C2-253164A6371C}" destId="{B4FECC62-7DC9-4A0E-97DE-3C80AFEF8D5B}" srcOrd="5" destOrd="0" parTransId="{99D0C309-B365-48C0-88F2-03ABEE9743CB}" sibTransId="{DE1B52F2-D8FB-4B8F-864B-165B5590A68A}"/>
    <dgm:cxn modelId="{CE874067-F162-4831-9821-05B2912D88AE}" type="presOf" srcId="{7D5DAD1D-3100-403A-87C2-253164A6371C}" destId="{8FE8EC7E-DC00-47EB-B5FD-9F7BF2E700CD}" srcOrd="0" destOrd="0" presId="urn:microsoft.com/office/officeart/2008/layout/PictureStrips"/>
    <dgm:cxn modelId="{50194B75-0C4C-4937-8B48-D388AA020A26}" srcId="{7D5DAD1D-3100-403A-87C2-253164A6371C}" destId="{BA351306-C1DE-45F6-9DB1-85EE9B32DCB9}" srcOrd="0" destOrd="0" parTransId="{7D433F59-4A20-4459-870B-A9571306D3D6}" sibTransId="{DFAE515D-E431-4725-87EE-7CB2213BA355}"/>
    <dgm:cxn modelId="{964CD23F-1A70-42A2-A206-5D5A72CDB0F8}" type="presOf" srcId="{BA351306-C1DE-45F6-9DB1-85EE9B32DCB9}" destId="{6788D01C-77B8-4A8D-97ED-9C7CC6A0FC82}" srcOrd="0" destOrd="0" presId="urn:microsoft.com/office/officeart/2008/layout/PictureStrips"/>
    <dgm:cxn modelId="{2EAAF659-301F-4077-837B-C287B5133783}" srcId="{7D5DAD1D-3100-403A-87C2-253164A6371C}" destId="{F1003592-1185-45B1-95F1-C68505EBE277}" srcOrd="1" destOrd="0" parTransId="{49E89D4A-9135-43AD-844C-04B0BA7C861B}" sibTransId="{331FF965-B82E-4F43-81CA-0D90DEE01FF5}"/>
    <dgm:cxn modelId="{EB30E837-BE71-42DA-B0A3-8405C270E0E0}" type="presParOf" srcId="{8FE8EC7E-DC00-47EB-B5FD-9F7BF2E700CD}" destId="{D6F35414-810E-46EE-9B0A-63FCAE4A392E}" srcOrd="0" destOrd="0" presId="urn:microsoft.com/office/officeart/2008/layout/PictureStrips"/>
    <dgm:cxn modelId="{C337458A-D4D0-461F-9DD4-59DB00689FA3}" type="presParOf" srcId="{D6F35414-810E-46EE-9B0A-63FCAE4A392E}" destId="{6788D01C-77B8-4A8D-97ED-9C7CC6A0FC82}" srcOrd="0" destOrd="0" presId="urn:microsoft.com/office/officeart/2008/layout/PictureStrips"/>
    <dgm:cxn modelId="{D8F5FEFF-B2EA-4B0B-922E-AAA0D77BA558}" type="presParOf" srcId="{D6F35414-810E-46EE-9B0A-63FCAE4A392E}" destId="{8B3FBF49-565A-4173-825C-9EBC31BA26C9}" srcOrd="1" destOrd="0" presId="urn:microsoft.com/office/officeart/2008/layout/PictureStrips"/>
    <dgm:cxn modelId="{DD038A2F-35BB-4E34-BC54-3D0C2796E83E}" type="presParOf" srcId="{8FE8EC7E-DC00-47EB-B5FD-9F7BF2E700CD}" destId="{C7B5C203-DE7F-4366-91F0-56380EB1FC33}" srcOrd="1" destOrd="0" presId="urn:microsoft.com/office/officeart/2008/layout/PictureStrips"/>
    <dgm:cxn modelId="{B99957CB-602B-4AEB-A3F5-EAD2B91FDA21}" type="presParOf" srcId="{8FE8EC7E-DC00-47EB-B5FD-9F7BF2E700CD}" destId="{5FA3461C-94FF-4287-AB8C-1ABC11D9D07B}" srcOrd="2" destOrd="0" presId="urn:microsoft.com/office/officeart/2008/layout/PictureStrips"/>
    <dgm:cxn modelId="{D1673F43-C27F-4AF3-B99C-28C0949B66F8}" type="presParOf" srcId="{5FA3461C-94FF-4287-AB8C-1ABC11D9D07B}" destId="{4D4F83C2-95F0-4D7B-83A1-909F17745CFA}" srcOrd="0" destOrd="0" presId="urn:microsoft.com/office/officeart/2008/layout/PictureStrips"/>
    <dgm:cxn modelId="{33891477-74FA-48C3-9ECB-C0B911CF2613}" type="presParOf" srcId="{5FA3461C-94FF-4287-AB8C-1ABC11D9D07B}" destId="{33D4992B-234A-406F-8054-36FB5130F358}" srcOrd="1" destOrd="0" presId="urn:microsoft.com/office/officeart/2008/layout/PictureStrips"/>
    <dgm:cxn modelId="{801F02F2-14C7-4242-9270-4AA031289E5B}" type="presParOf" srcId="{8FE8EC7E-DC00-47EB-B5FD-9F7BF2E700CD}" destId="{B8BDC731-8779-44D1-8F49-7581064D02C9}" srcOrd="3" destOrd="0" presId="urn:microsoft.com/office/officeart/2008/layout/PictureStrips"/>
    <dgm:cxn modelId="{A7674C6A-8A4A-46F7-9C74-FF8275C0FBF7}" type="presParOf" srcId="{8FE8EC7E-DC00-47EB-B5FD-9F7BF2E700CD}" destId="{7E03D3D1-6F89-4F8E-9136-396E9D05F26B}" srcOrd="4" destOrd="0" presId="urn:microsoft.com/office/officeart/2008/layout/PictureStrips"/>
    <dgm:cxn modelId="{5AA84B31-C2C2-468A-8440-21343DD3B103}" type="presParOf" srcId="{7E03D3D1-6F89-4F8E-9136-396E9D05F26B}" destId="{70C62F81-34A8-4F32-AFD2-E0724A7AFE65}" srcOrd="0" destOrd="0" presId="urn:microsoft.com/office/officeart/2008/layout/PictureStrips"/>
    <dgm:cxn modelId="{837285DF-3C7D-4F34-9297-7378E8A74D56}" type="presParOf" srcId="{7E03D3D1-6F89-4F8E-9136-396E9D05F26B}" destId="{0CB7880F-BFC3-4E98-96D2-C96CCF88A4DA}" srcOrd="1" destOrd="0" presId="urn:microsoft.com/office/officeart/2008/layout/PictureStrips"/>
    <dgm:cxn modelId="{B033C5C4-F22F-48C9-86BF-B7B6CC49889B}" type="presParOf" srcId="{8FE8EC7E-DC00-47EB-B5FD-9F7BF2E700CD}" destId="{53956200-7A31-4DA3-B55E-1E526683B775}" srcOrd="5" destOrd="0" presId="urn:microsoft.com/office/officeart/2008/layout/PictureStrips"/>
    <dgm:cxn modelId="{2D707EE0-BD77-4A62-97E3-8A69EED9771B}" type="presParOf" srcId="{8FE8EC7E-DC00-47EB-B5FD-9F7BF2E700CD}" destId="{010F3E84-3490-45FF-9853-A149BB0381B1}" srcOrd="6" destOrd="0" presId="urn:microsoft.com/office/officeart/2008/layout/PictureStrips"/>
    <dgm:cxn modelId="{6630EE2D-E074-44D9-82F3-D88DBE04BCDF}" type="presParOf" srcId="{010F3E84-3490-45FF-9853-A149BB0381B1}" destId="{1E9CC80F-0EFD-464D-967E-A7C7C72B411D}" srcOrd="0" destOrd="0" presId="urn:microsoft.com/office/officeart/2008/layout/PictureStrips"/>
    <dgm:cxn modelId="{247FE4A3-FE83-47FD-A5B2-AB1BC7EB048F}" type="presParOf" srcId="{010F3E84-3490-45FF-9853-A149BB0381B1}" destId="{8927F9A7-35D7-4862-8BAC-87A87C5308B6}" srcOrd="1" destOrd="0" presId="urn:microsoft.com/office/officeart/2008/layout/PictureStrips"/>
    <dgm:cxn modelId="{E9CE42A2-AEDD-401D-BCAF-ABFB47156486}" type="presParOf" srcId="{8FE8EC7E-DC00-47EB-B5FD-9F7BF2E700CD}" destId="{3B2173E0-C6ED-4448-8979-95F9D7B96FF9}" srcOrd="7" destOrd="0" presId="urn:microsoft.com/office/officeart/2008/layout/PictureStrips"/>
    <dgm:cxn modelId="{0F431683-432E-4E8B-8D8D-17CA8DF2EDCE}" type="presParOf" srcId="{8FE8EC7E-DC00-47EB-B5FD-9F7BF2E700CD}" destId="{DC01CD9D-E21B-48CD-898B-5E602D9DA80D}" srcOrd="8" destOrd="0" presId="urn:microsoft.com/office/officeart/2008/layout/PictureStrips"/>
    <dgm:cxn modelId="{05425DAB-9BE1-42CF-882B-16A1C5579896}" type="presParOf" srcId="{DC01CD9D-E21B-48CD-898B-5E602D9DA80D}" destId="{2A4D50CF-438A-4068-8250-497D240CBF15}" srcOrd="0" destOrd="0" presId="urn:microsoft.com/office/officeart/2008/layout/PictureStrips"/>
    <dgm:cxn modelId="{991DA2A6-D406-4ACA-AE9D-5555039423A4}" type="presParOf" srcId="{DC01CD9D-E21B-48CD-898B-5E602D9DA80D}" destId="{9E957D8E-80A2-4815-AC74-9C4152B5AAF3}" srcOrd="1" destOrd="0" presId="urn:microsoft.com/office/officeart/2008/layout/PictureStrips"/>
    <dgm:cxn modelId="{36D1B646-E04A-4CF0-8FB2-D6613E436DFE}" type="presParOf" srcId="{8FE8EC7E-DC00-47EB-B5FD-9F7BF2E700CD}" destId="{FC2D7A03-6346-49D5-A242-5FB076472E1B}" srcOrd="9" destOrd="0" presId="urn:microsoft.com/office/officeart/2008/layout/PictureStrips"/>
    <dgm:cxn modelId="{9DDC8D06-96F2-4EB4-ACE4-BE0627AC14D2}" type="presParOf" srcId="{8FE8EC7E-DC00-47EB-B5FD-9F7BF2E700CD}" destId="{4E1737D7-BE0E-411E-B67A-7002E1387B70}" srcOrd="10" destOrd="0" presId="urn:microsoft.com/office/officeart/2008/layout/PictureStrips"/>
    <dgm:cxn modelId="{D9BAD631-8821-4252-8C4D-C56A8A982428}" type="presParOf" srcId="{4E1737D7-BE0E-411E-B67A-7002E1387B70}" destId="{921EC8F9-06C0-453F-BF11-7A95D2E1DFD0}" srcOrd="0" destOrd="0" presId="urn:microsoft.com/office/officeart/2008/layout/PictureStrips"/>
    <dgm:cxn modelId="{6EA0804D-ED95-423D-BAF1-96243CA7A016}" type="presParOf" srcId="{4E1737D7-BE0E-411E-B67A-7002E1387B70}" destId="{FFAA592C-86D1-4280-94EA-E080D654C749}" srcOrd="1" destOrd="0" presId="urn:microsoft.com/office/officeart/2008/layout/PictureStrips"/>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34082-2F73-40C6-959C-01FCF29F6C58}" type="doc">
      <dgm:prSet loTypeId="urn:microsoft.com/office/officeart/2005/8/layout/process3" loCatId="process" qsTypeId="urn:microsoft.com/office/officeart/2005/8/quickstyle/simple4" qsCatId="simple" csTypeId="urn:microsoft.com/office/officeart/2005/8/colors/colorful5" csCatId="colorful" phldr="1"/>
      <dgm:spPr/>
      <dgm:t>
        <a:bodyPr/>
        <a:lstStyle/>
        <a:p>
          <a:endParaRPr lang="en-US"/>
        </a:p>
      </dgm:t>
    </dgm:pt>
    <dgm:pt modelId="{ACD71D20-620E-4DBC-A225-54FE6649F338}">
      <dgm:prSet phldrT="[Text]" custT="1"/>
      <dgm:spPr/>
      <dgm:t>
        <a:bodyPr/>
        <a:lstStyle/>
        <a:p>
          <a:r>
            <a:rPr lang="en-US" sz="2000" b="1" i="0" dirty="0" smtClean="0">
              <a:solidFill>
                <a:schemeClr val="tx1"/>
              </a:solidFill>
              <a:latin typeface="+mn-lt"/>
            </a:rPr>
            <a:t>1995</a:t>
          </a:r>
          <a:endParaRPr lang="en-US" sz="2000" b="1" i="0" dirty="0">
            <a:solidFill>
              <a:schemeClr val="tx1"/>
            </a:solidFill>
            <a:latin typeface="+mn-lt"/>
          </a:endParaRPr>
        </a:p>
      </dgm:t>
    </dgm:pt>
    <dgm:pt modelId="{39805CB3-7878-4C0A-B813-9BB685EA8730}" type="parTrans" cxnId="{B5CA29D5-984F-41FC-BFE1-0A697298F4AE}">
      <dgm:prSet/>
      <dgm:spPr/>
      <dgm:t>
        <a:bodyPr/>
        <a:lstStyle/>
        <a:p>
          <a:endParaRPr lang="en-US" sz="2800">
            <a:latin typeface="+mn-lt"/>
          </a:endParaRPr>
        </a:p>
      </dgm:t>
    </dgm:pt>
    <dgm:pt modelId="{3FD69244-AD83-485E-87BF-247D5D767E8D}" type="sibTrans" cxnId="{B5CA29D5-984F-41FC-BFE1-0A697298F4AE}">
      <dgm:prSet custT="1"/>
      <dgm:spPr/>
      <dgm:t>
        <a:bodyPr/>
        <a:lstStyle/>
        <a:p>
          <a:endParaRPr lang="en-US" sz="1800">
            <a:latin typeface="+mn-lt"/>
          </a:endParaRPr>
        </a:p>
      </dgm:t>
    </dgm:pt>
    <dgm:pt modelId="{1060596E-2021-49A9-A5C1-5A3E0B6C1E12}">
      <dgm:prSet phldrT="[Text]" custT="1"/>
      <dgm:spPr/>
      <dgm:t>
        <a:bodyPr/>
        <a:lstStyle/>
        <a:p>
          <a:r>
            <a:rPr lang="en-US" sz="2000" dirty="0" smtClean="0">
              <a:latin typeface="+mn-lt"/>
            </a:rPr>
            <a:t>Beijing Declaration </a:t>
          </a:r>
          <a:endParaRPr lang="en-US" sz="2000" dirty="0">
            <a:latin typeface="+mn-lt"/>
          </a:endParaRPr>
        </a:p>
      </dgm:t>
    </dgm:pt>
    <dgm:pt modelId="{E83C2AA9-6FCC-4D04-8E12-F130C1A32DB5}" type="parTrans" cxnId="{DE1501E7-D089-446E-AA85-AD3B7524FB15}">
      <dgm:prSet/>
      <dgm:spPr/>
      <dgm:t>
        <a:bodyPr/>
        <a:lstStyle/>
        <a:p>
          <a:endParaRPr lang="en-US" sz="2800">
            <a:latin typeface="+mn-lt"/>
          </a:endParaRPr>
        </a:p>
      </dgm:t>
    </dgm:pt>
    <dgm:pt modelId="{9DA3270C-2F8B-4E71-8997-BC47DFFC04DB}" type="sibTrans" cxnId="{DE1501E7-D089-446E-AA85-AD3B7524FB15}">
      <dgm:prSet/>
      <dgm:spPr/>
      <dgm:t>
        <a:bodyPr/>
        <a:lstStyle/>
        <a:p>
          <a:endParaRPr lang="en-US" sz="2800">
            <a:latin typeface="+mn-lt"/>
          </a:endParaRPr>
        </a:p>
      </dgm:t>
    </dgm:pt>
    <dgm:pt modelId="{4253D1CE-DB15-46E8-9E8B-7D5A510F6D14}">
      <dgm:prSet phldrT="[Text]" custT="1"/>
      <dgm:spPr/>
      <dgm:t>
        <a:bodyPr/>
        <a:lstStyle/>
        <a:p>
          <a:r>
            <a:rPr lang="en-US" sz="2000" b="1" dirty="0" smtClean="0">
              <a:solidFill>
                <a:schemeClr val="tx1"/>
              </a:solidFill>
              <a:latin typeface="+mn-lt"/>
            </a:rPr>
            <a:t>2015</a:t>
          </a:r>
          <a:endParaRPr lang="en-US" sz="2000" b="1" dirty="0">
            <a:solidFill>
              <a:schemeClr val="tx1"/>
            </a:solidFill>
            <a:latin typeface="+mn-lt"/>
          </a:endParaRPr>
        </a:p>
      </dgm:t>
    </dgm:pt>
    <dgm:pt modelId="{572481AA-F7BA-401F-A026-C0CB6888675B}" type="parTrans" cxnId="{1CBA723A-FA86-4513-A78C-FCBB5EB8BD1B}">
      <dgm:prSet/>
      <dgm:spPr/>
      <dgm:t>
        <a:bodyPr/>
        <a:lstStyle/>
        <a:p>
          <a:endParaRPr lang="en-US" sz="2800">
            <a:latin typeface="+mn-lt"/>
          </a:endParaRPr>
        </a:p>
      </dgm:t>
    </dgm:pt>
    <dgm:pt modelId="{E2CF832F-84F9-4CF4-8D02-D57EB1C4B7A0}" type="sibTrans" cxnId="{1CBA723A-FA86-4513-A78C-FCBB5EB8BD1B}">
      <dgm:prSet custT="1"/>
      <dgm:spPr/>
      <dgm:t>
        <a:bodyPr/>
        <a:lstStyle/>
        <a:p>
          <a:endParaRPr lang="en-US" sz="1800">
            <a:latin typeface="+mn-lt"/>
          </a:endParaRPr>
        </a:p>
      </dgm:t>
    </dgm:pt>
    <dgm:pt modelId="{77DD8F9E-3A44-4550-A541-703591099779}">
      <dgm:prSet phldrT="[Text]" custT="1"/>
      <dgm:spPr/>
      <dgm:t>
        <a:bodyPr/>
        <a:lstStyle/>
        <a:p>
          <a:r>
            <a:rPr lang="en-CA" sz="2000" dirty="0" smtClean="0">
              <a:latin typeface="+mn-lt"/>
            </a:rPr>
            <a:t>Report of the Auditor General of Canada,  </a:t>
          </a:r>
          <a:r>
            <a:rPr lang="en-CA" sz="2000" i="0" dirty="0" smtClean="0">
              <a:latin typeface="+mn-lt"/>
            </a:rPr>
            <a:t>Implementing Gender‑based Analysis</a:t>
          </a:r>
          <a:endParaRPr lang="en-US" sz="2000" i="0" dirty="0">
            <a:latin typeface="+mn-lt"/>
          </a:endParaRPr>
        </a:p>
      </dgm:t>
    </dgm:pt>
    <dgm:pt modelId="{2B0B60A0-4E7C-47DB-89D9-E45D3A476067}" type="parTrans" cxnId="{277EDD57-1B45-4F88-B9FF-04A8EB1302A1}">
      <dgm:prSet/>
      <dgm:spPr/>
      <dgm:t>
        <a:bodyPr/>
        <a:lstStyle/>
        <a:p>
          <a:endParaRPr lang="en-US" sz="2800">
            <a:latin typeface="+mn-lt"/>
          </a:endParaRPr>
        </a:p>
      </dgm:t>
    </dgm:pt>
    <dgm:pt modelId="{D2ECC091-FD41-4A8F-81A5-B0BF89433964}" type="sibTrans" cxnId="{277EDD57-1B45-4F88-B9FF-04A8EB1302A1}">
      <dgm:prSet/>
      <dgm:spPr/>
      <dgm:t>
        <a:bodyPr/>
        <a:lstStyle/>
        <a:p>
          <a:endParaRPr lang="en-US" sz="2800">
            <a:latin typeface="+mn-lt"/>
          </a:endParaRPr>
        </a:p>
      </dgm:t>
    </dgm:pt>
    <dgm:pt modelId="{53705A39-5947-4B27-B64D-2D4BDA70ED2F}">
      <dgm:prSet phldrT="[Text]" custT="1"/>
      <dgm:spPr/>
      <dgm:t>
        <a:bodyPr/>
        <a:lstStyle/>
        <a:p>
          <a:r>
            <a:rPr lang="en-US" sz="2000" b="1" dirty="0" smtClean="0">
              <a:solidFill>
                <a:schemeClr val="tx1"/>
              </a:solidFill>
              <a:latin typeface="+mn-lt"/>
            </a:rPr>
            <a:t>2018</a:t>
          </a:r>
          <a:endParaRPr lang="en-US" sz="2000" b="1" dirty="0">
            <a:solidFill>
              <a:schemeClr val="tx1"/>
            </a:solidFill>
            <a:latin typeface="+mn-lt"/>
          </a:endParaRPr>
        </a:p>
      </dgm:t>
    </dgm:pt>
    <dgm:pt modelId="{7635A48D-CA7C-460E-8387-41B9703D652A}" type="parTrans" cxnId="{17E235B1-F94D-4094-8388-EB3BAA4FE968}">
      <dgm:prSet/>
      <dgm:spPr/>
      <dgm:t>
        <a:bodyPr/>
        <a:lstStyle/>
        <a:p>
          <a:endParaRPr lang="en-US" sz="2800">
            <a:latin typeface="+mn-lt"/>
          </a:endParaRPr>
        </a:p>
      </dgm:t>
    </dgm:pt>
    <dgm:pt modelId="{E1CCE1BD-E2B4-4FB1-B412-16BD930EEA1C}" type="sibTrans" cxnId="{17E235B1-F94D-4094-8388-EB3BAA4FE968}">
      <dgm:prSet/>
      <dgm:spPr/>
      <dgm:t>
        <a:bodyPr/>
        <a:lstStyle/>
        <a:p>
          <a:endParaRPr lang="en-US" sz="2800">
            <a:latin typeface="+mn-lt"/>
          </a:endParaRPr>
        </a:p>
      </dgm:t>
    </dgm:pt>
    <dgm:pt modelId="{18EEDBA9-020B-4406-84CD-8FE0B1D72AA7}">
      <dgm:prSet phldrT="[Text]" custT="1"/>
      <dgm:spPr/>
      <dgm:t>
        <a:bodyPr/>
        <a:lstStyle/>
        <a:p>
          <a:r>
            <a:rPr lang="en-US" sz="2000" dirty="0" smtClean="0">
              <a:latin typeface="+mn-lt"/>
            </a:rPr>
            <a:t>Gender Budgeting Act </a:t>
          </a:r>
          <a:endParaRPr lang="en-US" sz="2000" dirty="0">
            <a:latin typeface="+mn-lt"/>
          </a:endParaRPr>
        </a:p>
      </dgm:t>
    </dgm:pt>
    <dgm:pt modelId="{1B2E5EEA-3F59-4B89-8C70-2549313635B5}" type="parTrans" cxnId="{F2AB15CD-E079-4D4C-B6A6-EE2B834049F8}">
      <dgm:prSet/>
      <dgm:spPr/>
      <dgm:t>
        <a:bodyPr/>
        <a:lstStyle/>
        <a:p>
          <a:endParaRPr lang="en-US" sz="2800">
            <a:latin typeface="+mn-lt"/>
          </a:endParaRPr>
        </a:p>
      </dgm:t>
    </dgm:pt>
    <dgm:pt modelId="{FCC6684A-C9AF-4081-8F44-3E2CCBD2E0E6}" type="sibTrans" cxnId="{F2AB15CD-E079-4D4C-B6A6-EE2B834049F8}">
      <dgm:prSet/>
      <dgm:spPr/>
      <dgm:t>
        <a:bodyPr/>
        <a:lstStyle/>
        <a:p>
          <a:endParaRPr lang="en-US" sz="2800">
            <a:latin typeface="+mn-lt"/>
          </a:endParaRPr>
        </a:p>
      </dgm:t>
    </dgm:pt>
    <dgm:pt modelId="{7DF399C8-8108-4EDE-8D35-DC68A71911BA}">
      <dgm:prSet custT="1"/>
      <dgm:spPr/>
      <dgm:t>
        <a:bodyPr/>
        <a:lstStyle/>
        <a:p>
          <a:endParaRPr lang="en-US" sz="2000" i="0" dirty="0">
            <a:latin typeface="+mn-lt"/>
          </a:endParaRPr>
        </a:p>
      </dgm:t>
    </dgm:pt>
    <dgm:pt modelId="{5E2AED31-4141-491E-9A95-3BDA74B54262}" type="parTrans" cxnId="{46978201-B665-4662-9504-4562C971EFD0}">
      <dgm:prSet/>
      <dgm:spPr/>
      <dgm:t>
        <a:bodyPr/>
        <a:lstStyle/>
        <a:p>
          <a:endParaRPr lang="en-US" sz="2800">
            <a:latin typeface="+mn-lt"/>
          </a:endParaRPr>
        </a:p>
      </dgm:t>
    </dgm:pt>
    <dgm:pt modelId="{5BF91D01-0AAB-44B0-AB8A-BC47BD858B2F}" type="sibTrans" cxnId="{46978201-B665-4662-9504-4562C971EFD0}">
      <dgm:prSet/>
      <dgm:spPr/>
      <dgm:t>
        <a:bodyPr/>
        <a:lstStyle/>
        <a:p>
          <a:endParaRPr lang="en-US" sz="2800">
            <a:latin typeface="+mn-lt"/>
          </a:endParaRPr>
        </a:p>
      </dgm:t>
    </dgm:pt>
    <dgm:pt modelId="{64346902-DC7A-4F89-977A-78370381F56C}">
      <dgm:prSet phldrT="[Text]" custT="1"/>
      <dgm:spPr/>
      <dgm:t>
        <a:bodyPr/>
        <a:lstStyle/>
        <a:p>
          <a:r>
            <a:rPr lang="en-US" sz="2000" dirty="0" smtClean="0">
              <a:latin typeface="+mn-lt"/>
            </a:rPr>
            <a:t>Gender Results Framework </a:t>
          </a:r>
          <a:endParaRPr lang="en-US" sz="2000" dirty="0">
            <a:latin typeface="+mn-lt"/>
          </a:endParaRPr>
        </a:p>
      </dgm:t>
    </dgm:pt>
    <dgm:pt modelId="{342C1806-5767-46BB-85DF-654CBBB41460}" type="parTrans" cxnId="{421D4E1F-A1A0-428F-8F72-98E19D01FD91}">
      <dgm:prSet/>
      <dgm:spPr/>
      <dgm:t>
        <a:bodyPr/>
        <a:lstStyle/>
        <a:p>
          <a:endParaRPr lang="en-US" sz="2800">
            <a:latin typeface="+mn-lt"/>
          </a:endParaRPr>
        </a:p>
      </dgm:t>
    </dgm:pt>
    <dgm:pt modelId="{826BE0F4-BCB6-4D21-AC8E-3E837F86D36D}" type="sibTrans" cxnId="{421D4E1F-A1A0-428F-8F72-98E19D01FD91}">
      <dgm:prSet/>
      <dgm:spPr/>
      <dgm:t>
        <a:bodyPr/>
        <a:lstStyle/>
        <a:p>
          <a:endParaRPr lang="en-US" sz="2800">
            <a:latin typeface="+mn-lt"/>
          </a:endParaRPr>
        </a:p>
      </dgm:t>
    </dgm:pt>
    <dgm:pt modelId="{E7D6994D-6D5B-4003-B991-CD87EF0C9F2B}">
      <dgm:prSet phldrT="[Text]" custT="1"/>
      <dgm:spPr/>
      <dgm:t>
        <a:bodyPr/>
        <a:lstStyle/>
        <a:p>
          <a:endParaRPr lang="en-US" sz="2000" dirty="0">
            <a:latin typeface="+mn-lt"/>
          </a:endParaRPr>
        </a:p>
      </dgm:t>
    </dgm:pt>
    <dgm:pt modelId="{2A7D2D12-3BCA-4902-89B4-AEBDF1735924}" type="parTrans" cxnId="{645A07BC-1296-4280-92B3-2EF082C96163}">
      <dgm:prSet/>
      <dgm:spPr/>
      <dgm:t>
        <a:bodyPr/>
        <a:lstStyle/>
        <a:p>
          <a:endParaRPr lang="en-US" sz="2800">
            <a:latin typeface="+mn-lt"/>
          </a:endParaRPr>
        </a:p>
      </dgm:t>
    </dgm:pt>
    <dgm:pt modelId="{6160B69D-6961-4542-9E1D-A03028C96842}" type="sibTrans" cxnId="{645A07BC-1296-4280-92B3-2EF082C96163}">
      <dgm:prSet/>
      <dgm:spPr/>
      <dgm:t>
        <a:bodyPr/>
        <a:lstStyle/>
        <a:p>
          <a:endParaRPr lang="en-US" sz="2800">
            <a:latin typeface="+mn-lt"/>
          </a:endParaRPr>
        </a:p>
      </dgm:t>
    </dgm:pt>
    <dgm:pt modelId="{006BA925-7572-41CA-BAB2-7E7FF1C0F256}" type="pres">
      <dgm:prSet presAssocID="{CDB34082-2F73-40C6-959C-01FCF29F6C58}" presName="linearFlow" presStyleCnt="0">
        <dgm:presLayoutVars>
          <dgm:dir/>
          <dgm:animLvl val="lvl"/>
          <dgm:resizeHandles val="exact"/>
        </dgm:presLayoutVars>
      </dgm:prSet>
      <dgm:spPr/>
      <dgm:t>
        <a:bodyPr/>
        <a:lstStyle/>
        <a:p>
          <a:endParaRPr lang="en-US"/>
        </a:p>
      </dgm:t>
    </dgm:pt>
    <dgm:pt modelId="{83991987-5766-4C18-9E96-BDC12A60853B}" type="pres">
      <dgm:prSet presAssocID="{ACD71D20-620E-4DBC-A225-54FE6649F338}" presName="composite" presStyleCnt="0"/>
      <dgm:spPr/>
      <dgm:t>
        <a:bodyPr/>
        <a:lstStyle/>
        <a:p>
          <a:endParaRPr lang="en-US"/>
        </a:p>
      </dgm:t>
    </dgm:pt>
    <dgm:pt modelId="{69AE69BB-142A-404D-984B-AF83FD4AD576}" type="pres">
      <dgm:prSet presAssocID="{ACD71D20-620E-4DBC-A225-54FE6649F338}" presName="parTx" presStyleLbl="node1" presStyleIdx="0" presStyleCnt="3">
        <dgm:presLayoutVars>
          <dgm:chMax val="0"/>
          <dgm:chPref val="0"/>
          <dgm:bulletEnabled val="1"/>
        </dgm:presLayoutVars>
      </dgm:prSet>
      <dgm:spPr/>
      <dgm:t>
        <a:bodyPr/>
        <a:lstStyle/>
        <a:p>
          <a:endParaRPr lang="en-US"/>
        </a:p>
      </dgm:t>
    </dgm:pt>
    <dgm:pt modelId="{AC051B34-0942-4C25-9123-A0399F052941}" type="pres">
      <dgm:prSet presAssocID="{ACD71D20-620E-4DBC-A225-54FE6649F338}" presName="parSh" presStyleLbl="node1" presStyleIdx="0" presStyleCnt="3"/>
      <dgm:spPr/>
      <dgm:t>
        <a:bodyPr/>
        <a:lstStyle/>
        <a:p>
          <a:endParaRPr lang="en-US"/>
        </a:p>
      </dgm:t>
    </dgm:pt>
    <dgm:pt modelId="{A79775C7-D100-412C-B1FA-E11AC2797B9B}" type="pres">
      <dgm:prSet presAssocID="{ACD71D20-620E-4DBC-A225-54FE6649F338}" presName="desTx" presStyleLbl="fgAcc1" presStyleIdx="0" presStyleCnt="3" custLinFactNeighborX="-2788" custLinFactNeighborY="1254">
        <dgm:presLayoutVars>
          <dgm:bulletEnabled val="1"/>
        </dgm:presLayoutVars>
      </dgm:prSet>
      <dgm:spPr/>
      <dgm:t>
        <a:bodyPr/>
        <a:lstStyle/>
        <a:p>
          <a:endParaRPr lang="en-US"/>
        </a:p>
      </dgm:t>
    </dgm:pt>
    <dgm:pt modelId="{02E5ADB1-E15B-41EB-92A2-B13C12A20FA0}" type="pres">
      <dgm:prSet presAssocID="{3FD69244-AD83-485E-87BF-247D5D767E8D}" presName="sibTrans" presStyleLbl="sibTrans2D1" presStyleIdx="0" presStyleCnt="2"/>
      <dgm:spPr/>
      <dgm:t>
        <a:bodyPr/>
        <a:lstStyle/>
        <a:p>
          <a:endParaRPr lang="en-US"/>
        </a:p>
      </dgm:t>
    </dgm:pt>
    <dgm:pt modelId="{797049EC-A871-42AF-9963-14F2C8C14FB0}" type="pres">
      <dgm:prSet presAssocID="{3FD69244-AD83-485E-87BF-247D5D767E8D}" presName="connTx" presStyleLbl="sibTrans2D1" presStyleIdx="0" presStyleCnt="2"/>
      <dgm:spPr/>
      <dgm:t>
        <a:bodyPr/>
        <a:lstStyle/>
        <a:p>
          <a:endParaRPr lang="en-US"/>
        </a:p>
      </dgm:t>
    </dgm:pt>
    <dgm:pt modelId="{D78F47FD-39B9-4DB9-9040-7DAD7D4562EE}" type="pres">
      <dgm:prSet presAssocID="{4253D1CE-DB15-46E8-9E8B-7D5A510F6D14}" presName="composite" presStyleCnt="0"/>
      <dgm:spPr/>
      <dgm:t>
        <a:bodyPr/>
        <a:lstStyle/>
        <a:p>
          <a:endParaRPr lang="en-US"/>
        </a:p>
      </dgm:t>
    </dgm:pt>
    <dgm:pt modelId="{934FB392-DF73-4C16-9F1B-DD38A72EEDDA}" type="pres">
      <dgm:prSet presAssocID="{4253D1CE-DB15-46E8-9E8B-7D5A510F6D14}" presName="parTx" presStyleLbl="node1" presStyleIdx="0" presStyleCnt="3">
        <dgm:presLayoutVars>
          <dgm:chMax val="0"/>
          <dgm:chPref val="0"/>
          <dgm:bulletEnabled val="1"/>
        </dgm:presLayoutVars>
      </dgm:prSet>
      <dgm:spPr/>
      <dgm:t>
        <a:bodyPr/>
        <a:lstStyle/>
        <a:p>
          <a:endParaRPr lang="en-US"/>
        </a:p>
      </dgm:t>
    </dgm:pt>
    <dgm:pt modelId="{598A0182-D6FA-480C-B54C-94399C9C92A1}" type="pres">
      <dgm:prSet presAssocID="{4253D1CE-DB15-46E8-9E8B-7D5A510F6D14}" presName="parSh" presStyleLbl="node1" presStyleIdx="1" presStyleCnt="3"/>
      <dgm:spPr/>
      <dgm:t>
        <a:bodyPr/>
        <a:lstStyle/>
        <a:p>
          <a:endParaRPr lang="en-US"/>
        </a:p>
      </dgm:t>
    </dgm:pt>
    <dgm:pt modelId="{EEDF26B1-8CA4-4DBA-8118-56C7513985FB}" type="pres">
      <dgm:prSet presAssocID="{4253D1CE-DB15-46E8-9E8B-7D5A510F6D14}" presName="desTx" presStyleLbl="fgAcc1" presStyleIdx="1" presStyleCnt="3" custScaleX="117347" custScaleY="88956">
        <dgm:presLayoutVars>
          <dgm:bulletEnabled val="1"/>
        </dgm:presLayoutVars>
      </dgm:prSet>
      <dgm:spPr/>
      <dgm:t>
        <a:bodyPr/>
        <a:lstStyle/>
        <a:p>
          <a:endParaRPr lang="en-US"/>
        </a:p>
      </dgm:t>
    </dgm:pt>
    <dgm:pt modelId="{54C09074-7E0E-4BDD-8734-DC2229F0F3BD}" type="pres">
      <dgm:prSet presAssocID="{E2CF832F-84F9-4CF4-8D02-D57EB1C4B7A0}" presName="sibTrans" presStyleLbl="sibTrans2D1" presStyleIdx="1" presStyleCnt="2"/>
      <dgm:spPr/>
      <dgm:t>
        <a:bodyPr/>
        <a:lstStyle/>
        <a:p>
          <a:endParaRPr lang="en-US"/>
        </a:p>
      </dgm:t>
    </dgm:pt>
    <dgm:pt modelId="{279F1BD4-FE27-4761-B511-3E85DCBF03AB}" type="pres">
      <dgm:prSet presAssocID="{E2CF832F-84F9-4CF4-8D02-D57EB1C4B7A0}" presName="connTx" presStyleLbl="sibTrans2D1" presStyleIdx="1" presStyleCnt="2"/>
      <dgm:spPr/>
      <dgm:t>
        <a:bodyPr/>
        <a:lstStyle/>
        <a:p>
          <a:endParaRPr lang="en-US"/>
        </a:p>
      </dgm:t>
    </dgm:pt>
    <dgm:pt modelId="{44737374-5ADD-4C28-80B9-386E2A759FDA}" type="pres">
      <dgm:prSet presAssocID="{53705A39-5947-4B27-B64D-2D4BDA70ED2F}" presName="composite" presStyleCnt="0"/>
      <dgm:spPr/>
      <dgm:t>
        <a:bodyPr/>
        <a:lstStyle/>
        <a:p>
          <a:endParaRPr lang="en-US"/>
        </a:p>
      </dgm:t>
    </dgm:pt>
    <dgm:pt modelId="{59C2BE7D-1F81-4A89-AE5D-354922320C28}" type="pres">
      <dgm:prSet presAssocID="{53705A39-5947-4B27-B64D-2D4BDA70ED2F}" presName="parTx" presStyleLbl="node1" presStyleIdx="1" presStyleCnt="3">
        <dgm:presLayoutVars>
          <dgm:chMax val="0"/>
          <dgm:chPref val="0"/>
          <dgm:bulletEnabled val="1"/>
        </dgm:presLayoutVars>
      </dgm:prSet>
      <dgm:spPr/>
      <dgm:t>
        <a:bodyPr/>
        <a:lstStyle/>
        <a:p>
          <a:endParaRPr lang="en-US"/>
        </a:p>
      </dgm:t>
    </dgm:pt>
    <dgm:pt modelId="{C6466F0F-3AE1-4CEF-A38A-AD0BAAD33BDE}" type="pres">
      <dgm:prSet presAssocID="{53705A39-5947-4B27-B64D-2D4BDA70ED2F}" presName="parSh" presStyleLbl="node1" presStyleIdx="2" presStyleCnt="3"/>
      <dgm:spPr/>
      <dgm:t>
        <a:bodyPr/>
        <a:lstStyle/>
        <a:p>
          <a:endParaRPr lang="en-US"/>
        </a:p>
      </dgm:t>
    </dgm:pt>
    <dgm:pt modelId="{C3DBE44C-D8D1-4571-BCF6-46FECBD201D8}" type="pres">
      <dgm:prSet presAssocID="{53705A39-5947-4B27-B64D-2D4BDA70ED2F}" presName="desTx" presStyleLbl="fgAcc1" presStyleIdx="2" presStyleCnt="3" custLinFactNeighborX="-16021" custLinFactNeighborY="598">
        <dgm:presLayoutVars>
          <dgm:bulletEnabled val="1"/>
        </dgm:presLayoutVars>
      </dgm:prSet>
      <dgm:spPr/>
      <dgm:t>
        <a:bodyPr/>
        <a:lstStyle/>
        <a:p>
          <a:endParaRPr lang="en-US"/>
        </a:p>
      </dgm:t>
    </dgm:pt>
  </dgm:ptLst>
  <dgm:cxnLst>
    <dgm:cxn modelId="{46978201-B665-4662-9504-4562C971EFD0}" srcId="{4253D1CE-DB15-46E8-9E8B-7D5A510F6D14}" destId="{7DF399C8-8108-4EDE-8D35-DC68A71911BA}" srcOrd="1" destOrd="0" parTransId="{5E2AED31-4141-491E-9A95-3BDA74B54262}" sibTransId="{5BF91D01-0AAB-44B0-AB8A-BC47BD858B2F}"/>
    <dgm:cxn modelId="{41C10DA5-AB96-428D-8C37-6F2163AA78C7}" type="presOf" srcId="{3FD69244-AD83-485E-87BF-247D5D767E8D}" destId="{02E5ADB1-E15B-41EB-92A2-B13C12A20FA0}" srcOrd="0" destOrd="0" presId="urn:microsoft.com/office/officeart/2005/8/layout/process3"/>
    <dgm:cxn modelId="{1CBA723A-FA86-4513-A78C-FCBB5EB8BD1B}" srcId="{CDB34082-2F73-40C6-959C-01FCF29F6C58}" destId="{4253D1CE-DB15-46E8-9E8B-7D5A510F6D14}" srcOrd="1" destOrd="0" parTransId="{572481AA-F7BA-401F-A026-C0CB6888675B}" sibTransId="{E2CF832F-84F9-4CF4-8D02-D57EB1C4B7A0}"/>
    <dgm:cxn modelId="{9BD781AB-2E4B-47E4-B20A-D6AAA3F5CC5F}" type="presOf" srcId="{53705A39-5947-4B27-B64D-2D4BDA70ED2F}" destId="{59C2BE7D-1F81-4A89-AE5D-354922320C28}" srcOrd="0" destOrd="0" presId="urn:microsoft.com/office/officeart/2005/8/layout/process3"/>
    <dgm:cxn modelId="{B5CA29D5-984F-41FC-BFE1-0A697298F4AE}" srcId="{CDB34082-2F73-40C6-959C-01FCF29F6C58}" destId="{ACD71D20-620E-4DBC-A225-54FE6649F338}" srcOrd="0" destOrd="0" parTransId="{39805CB3-7878-4C0A-B813-9BB685EA8730}" sibTransId="{3FD69244-AD83-485E-87BF-247D5D767E8D}"/>
    <dgm:cxn modelId="{FD9CAD21-970E-4B6E-B7CC-3BB9F6770234}" type="presOf" srcId="{E2CF832F-84F9-4CF4-8D02-D57EB1C4B7A0}" destId="{279F1BD4-FE27-4761-B511-3E85DCBF03AB}" srcOrd="1" destOrd="0" presId="urn:microsoft.com/office/officeart/2005/8/layout/process3"/>
    <dgm:cxn modelId="{85D88DBD-7196-4786-92CF-261584D7039D}" type="presOf" srcId="{1060596E-2021-49A9-A5C1-5A3E0B6C1E12}" destId="{A79775C7-D100-412C-B1FA-E11AC2797B9B}" srcOrd="0" destOrd="0" presId="urn:microsoft.com/office/officeart/2005/8/layout/process3"/>
    <dgm:cxn modelId="{277EDD57-1B45-4F88-B9FF-04A8EB1302A1}" srcId="{4253D1CE-DB15-46E8-9E8B-7D5A510F6D14}" destId="{77DD8F9E-3A44-4550-A541-703591099779}" srcOrd="0" destOrd="0" parTransId="{2B0B60A0-4E7C-47DB-89D9-E45D3A476067}" sibTransId="{D2ECC091-FD41-4A8F-81A5-B0BF89433964}"/>
    <dgm:cxn modelId="{43CBC1A6-A928-4A6B-80FA-FC95083D44EA}" type="presOf" srcId="{ACD71D20-620E-4DBC-A225-54FE6649F338}" destId="{69AE69BB-142A-404D-984B-AF83FD4AD576}" srcOrd="0" destOrd="0" presId="urn:microsoft.com/office/officeart/2005/8/layout/process3"/>
    <dgm:cxn modelId="{882C019C-FBAA-4179-A0E5-F41024C8B781}" type="presOf" srcId="{ACD71D20-620E-4DBC-A225-54FE6649F338}" destId="{AC051B34-0942-4C25-9123-A0399F052941}" srcOrd="1" destOrd="0" presId="urn:microsoft.com/office/officeart/2005/8/layout/process3"/>
    <dgm:cxn modelId="{17E235B1-F94D-4094-8388-EB3BAA4FE968}" srcId="{CDB34082-2F73-40C6-959C-01FCF29F6C58}" destId="{53705A39-5947-4B27-B64D-2D4BDA70ED2F}" srcOrd="2" destOrd="0" parTransId="{7635A48D-CA7C-460E-8387-41B9703D652A}" sibTransId="{E1CCE1BD-E2B4-4FB1-B412-16BD930EEA1C}"/>
    <dgm:cxn modelId="{5AD41491-9480-4646-B7D3-270ABA460D01}" type="presOf" srcId="{E7D6994D-6D5B-4003-B991-CD87EF0C9F2B}" destId="{C3DBE44C-D8D1-4571-BCF6-46FECBD201D8}" srcOrd="0" destOrd="1" presId="urn:microsoft.com/office/officeart/2005/8/layout/process3"/>
    <dgm:cxn modelId="{255FBE10-63F8-4507-8089-95C7266EFB1C}" type="presOf" srcId="{3FD69244-AD83-485E-87BF-247D5D767E8D}" destId="{797049EC-A871-42AF-9963-14F2C8C14FB0}" srcOrd="1" destOrd="0" presId="urn:microsoft.com/office/officeart/2005/8/layout/process3"/>
    <dgm:cxn modelId="{45688A85-BB27-4137-966D-8D6EEFFD1C20}" type="presOf" srcId="{64346902-DC7A-4F89-977A-78370381F56C}" destId="{C3DBE44C-D8D1-4571-BCF6-46FECBD201D8}" srcOrd="0" destOrd="2" presId="urn:microsoft.com/office/officeart/2005/8/layout/process3"/>
    <dgm:cxn modelId="{421D4E1F-A1A0-428F-8F72-98E19D01FD91}" srcId="{53705A39-5947-4B27-B64D-2D4BDA70ED2F}" destId="{64346902-DC7A-4F89-977A-78370381F56C}" srcOrd="2" destOrd="0" parTransId="{342C1806-5767-46BB-85DF-654CBBB41460}" sibTransId="{826BE0F4-BCB6-4D21-AC8E-3E837F86D36D}"/>
    <dgm:cxn modelId="{72EBFCF4-1A07-42B7-A8AF-597F1F09DBAB}" type="presOf" srcId="{CDB34082-2F73-40C6-959C-01FCF29F6C58}" destId="{006BA925-7572-41CA-BAB2-7E7FF1C0F256}" srcOrd="0" destOrd="0" presId="urn:microsoft.com/office/officeart/2005/8/layout/process3"/>
    <dgm:cxn modelId="{28DAB204-67EF-49EA-B328-8E890BCA6D37}" type="presOf" srcId="{4253D1CE-DB15-46E8-9E8B-7D5A510F6D14}" destId="{598A0182-D6FA-480C-B54C-94399C9C92A1}" srcOrd="1" destOrd="0" presId="urn:microsoft.com/office/officeart/2005/8/layout/process3"/>
    <dgm:cxn modelId="{F2AB15CD-E079-4D4C-B6A6-EE2B834049F8}" srcId="{53705A39-5947-4B27-B64D-2D4BDA70ED2F}" destId="{18EEDBA9-020B-4406-84CD-8FE0B1D72AA7}" srcOrd="0" destOrd="0" parTransId="{1B2E5EEA-3F59-4B89-8C70-2549313635B5}" sibTransId="{FCC6684A-C9AF-4081-8F44-3E2CCBD2E0E6}"/>
    <dgm:cxn modelId="{7ACA3D94-87B6-40AF-ADA3-51CD82650079}" type="presOf" srcId="{E2CF832F-84F9-4CF4-8D02-D57EB1C4B7A0}" destId="{54C09074-7E0E-4BDD-8734-DC2229F0F3BD}" srcOrd="0" destOrd="0" presId="urn:microsoft.com/office/officeart/2005/8/layout/process3"/>
    <dgm:cxn modelId="{F21221C7-F8B0-4309-B01B-360F495D77C5}" type="presOf" srcId="{77DD8F9E-3A44-4550-A541-703591099779}" destId="{EEDF26B1-8CA4-4DBA-8118-56C7513985FB}" srcOrd="0" destOrd="0" presId="urn:microsoft.com/office/officeart/2005/8/layout/process3"/>
    <dgm:cxn modelId="{5898FC76-63BE-4990-9F36-7563647197CC}" type="presOf" srcId="{7DF399C8-8108-4EDE-8D35-DC68A71911BA}" destId="{EEDF26B1-8CA4-4DBA-8118-56C7513985FB}" srcOrd="0" destOrd="1" presId="urn:microsoft.com/office/officeart/2005/8/layout/process3"/>
    <dgm:cxn modelId="{E011DCDC-41DA-48E5-ACF5-974C096AEAD2}" type="presOf" srcId="{18EEDBA9-020B-4406-84CD-8FE0B1D72AA7}" destId="{C3DBE44C-D8D1-4571-BCF6-46FECBD201D8}" srcOrd="0" destOrd="0" presId="urn:microsoft.com/office/officeart/2005/8/layout/process3"/>
    <dgm:cxn modelId="{645A07BC-1296-4280-92B3-2EF082C96163}" srcId="{53705A39-5947-4B27-B64D-2D4BDA70ED2F}" destId="{E7D6994D-6D5B-4003-B991-CD87EF0C9F2B}" srcOrd="1" destOrd="0" parTransId="{2A7D2D12-3BCA-4902-89B4-AEBDF1735924}" sibTransId="{6160B69D-6961-4542-9E1D-A03028C96842}"/>
    <dgm:cxn modelId="{B65019C0-D6C1-48A3-8976-22E4A25ACE87}" type="presOf" srcId="{4253D1CE-DB15-46E8-9E8B-7D5A510F6D14}" destId="{934FB392-DF73-4C16-9F1B-DD38A72EEDDA}" srcOrd="0" destOrd="0" presId="urn:microsoft.com/office/officeart/2005/8/layout/process3"/>
    <dgm:cxn modelId="{9A341927-13AC-41F5-9C6D-75DE90194398}" type="presOf" srcId="{53705A39-5947-4B27-B64D-2D4BDA70ED2F}" destId="{C6466F0F-3AE1-4CEF-A38A-AD0BAAD33BDE}" srcOrd="1" destOrd="0" presId="urn:microsoft.com/office/officeart/2005/8/layout/process3"/>
    <dgm:cxn modelId="{DE1501E7-D089-446E-AA85-AD3B7524FB15}" srcId="{ACD71D20-620E-4DBC-A225-54FE6649F338}" destId="{1060596E-2021-49A9-A5C1-5A3E0B6C1E12}" srcOrd="0" destOrd="0" parTransId="{E83C2AA9-6FCC-4D04-8E12-F130C1A32DB5}" sibTransId="{9DA3270C-2F8B-4E71-8997-BC47DFFC04DB}"/>
    <dgm:cxn modelId="{C65B1B85-CDBE-44FB-B9CD-D1A7B4C80E4E}" type="presParOf" srcId="{006BA925-7572-41CA-BAB2-7E7FF1C0F256}" destId="{83991987-5766-4C18-9E96-BDC12A60853B}" srcOrd="0" destOrd="0" presId="urn:microsoft.com/office/officeart/2005/8/layout/process3"/>
    <dgm:cxn modelId="{F5CB7187-478A-4CC3-A847-702F4ED94BFB}" type="presParOf" srcId="{83991987-5766-4C18-9E96-BDC12A60853B}" destId="{69AE69BB-142A-404D-984B-AF83FD4AD576}" srcOrd="0" destOrd="0" presId="urn:microsoft.com/office/officeart/2005/8/layout/process3"/>
    <dgm:cxn modelId="{5DAFC25E-40E1-4F53-A835-849368FFE499}" type="presParOf" srcId="{83991987-5766-4C18-9E96-BDC12A60853B}" destId="{AC051B34-0942-4C25-9123-A0399F052941}" srcOrd="1" destOrd="0" presId="urn:microsoft.com/office/officeart/2005/8/layout/process3"/>
    <dgm:cxn modelId="{50EFBDE9-E5B8-4013-8CFC-741407154835}" type="presParOf" srcId="{83991987-5766-4C18-9E96-BDC12A60853B}" destId="{A79775C7-D100-412C-B1FA-E11AC2797B9B}" srcOrd="2" destOrd="0" presId="urn:microsoft.com/office/officeart/2005/8/layout/process3"/>
    <dgm:cxn modelId="{CE0C9F70-F42A-45F8-96EA-6E44C1BCFA5F}" type="presParOf" srcId="{006BA925-7572-41CA-BAB2-7E7FF1C0F256}" destId="{02E5ADB1-E15B-41EB-92A2-B13C12A20FA0}" srcOrd="1" destOrd="0" presId="urn:microsoft.com/office/officeart/2005/8/layout/process3"/>
    <dgm:cxn modelId="{C4906B75-ADB3-44CD-B3BB-7DD7994802CC}" type="presParOf" srcId="{02E5ADB1-E15B-41EB-92A2-B13C12A20FA0}" destId="{797049EC-A871-42AF-9963-14F2C8C14FB0}" srcOrd="0" destOrd="0" presId="urn:microsoft.com/office/officeart/2005/8/layout/process3"/>
    <dgm:cxn modelId="{22912670-84EC-44AC-89A8-5E4BA65F95AF}" type="presParOf" srcId="{006BA925-7572-41CA-BAB2-7E7FF1C0F256}" destId="{D78F47FD-39B9-4DB9-9040-7DAD7D4562EE}" srcOrd="2" destOrd="0" presId="urn:microsoft.com/office/officeart/2005/8/layout/process3"/>
    <dgm:cxn modelId="{E5A2A4E6-882C-4B13-A94E-B5772E799934}" type="presParOf" srcId="{D78F47FD-39B9-4DB9-9040-7DAD7D4562EE}" destId="{934FB392-DF73-4C16-9F1B-DD38A72EEDDA}" srcOrd="0" destOrd="0" presId="urn:microsoft.com/office/officeart/2005/8/layout/process3"/>
    <dgm:cxn modelId="{FA265D47-EA56-4015-B7FF-C9C361CB5465}" type="presParOf" srcId="{D78F47FD-39B9-4DB9-9040-7DAD7D4562EE}" destId="{598A0182-D6FA-480C-B54C-94399C9C92A1}" srcOrd="1" destOrd="0" presId="urn:microsoft.com/office/officeart/2005/8/layout/process3"/>
    <dgm:cxn modelId="{CA1118F3-876B-4336-A3BB-6E898BEDEA38}" type="presParOf" srcId="{D78F47FD-39B9-4DB9-9040-7DAD7D4562EE}" destId="{EEDF26B1-8CA4-4DBA-8118-56C7513985FB}" srcOrd="2" destOrd="0" presId="urn:microsoft.com/office/officeart/2005/8/layout/process3"/>
    <dgm:cxn modelId="{96B762EF-2D3F-49CE-A5A8-A7AA8AC4B2FA}" type="presParOf" srcId="{006BA925-7572-41CA-BAB2-7E7FF1C0F256}" destId="{54C09074-7E0E-4BDD-8734-DC2229F0F3BD}" srcOrd="3" destOrd="0" presId="urn:microsoft.com/office/officeart/2005/8/layout/process3"/>
    <dgm:cxn modelId="{C03A10EB-A5A2-48A7-BD2A-7E9F10A8B997}" type="presParOf" srcId="{54C09074-7E0E-4BDD-8734-DC2229F0F3BD}" destId="{279F1BD4-FE27-4761-B511-3E85DCBF03AB}" srcOrd="0" destOrd="0" presId="urn:microsoft.com/office/officeart/2005/8/layout/process3"/>
    <dgm:cxn modelId="{5CF8FEDA-586F-42C5-B2CD-C5BC1A90870E}" type="presParOf" srcId="{006BA925-7572-41CA-BAB2-7E7FF1C0F256}" destId="{44737374-5ADD-4C28-80B9-386E2A759FDA}" srcOrd="4" destOrd="0" presId="urn:microsoft.com/office/officeart/2005/8/layout/process3"/>
    <dgm:cxn modelId="{F5187AB0-66C0-4D92-A18B-3971E095C5A7}" type="presParOf" srcId="{44737374-5ADD-4C28-80B9-386E2A759FDA}" destId="{59C2BE7D-1F81-4A89-AE5D-354922320C28}" srcOrd="0" destOrd="0" presId="urn:microsoft.com/office/officeart/2005/8/layout/process3"/>
    <dgm:cxn modelId="{6A1A68FF-99F6-49D4-942F-6C538ED0DC68}" type="presParOf" srcId="{44737374-5ADD-4C28-80B9-386E2A759FDA}" destId="{C6466F0F-3AE1-4CEF-A38A-AD0BAAD33BDE}" srcOrd="1" destOrd="0" presId="urn:microsoft.com/office/officeart/2005/8/layout/process3"/>
    <dgm:cxn modelId="{E360E956-FC22-4D5A-912C-5E23CD5DCD7E}" type="presParOf" srcId="{44737374-5ADD-4C28-80B9-386E2A759FDA}" destId="{C3DBE44C-D8D1-4571-BCF6-46FECBD201D8}" srcOrd="2" destOrd="0" presId="urn:microsoft.com/office/officeart/2005/8/layout/process3"/>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F22239-FE1C-41B5-87FC-222812A01656}" type="doc">
      <dgm:prSet loTypeId="urn:microsoft.com/office/officeart/2005/8/layout/radial5" loCatId="relationship" qsTypeId="urn:microsoft.com/office/officeart/2005/8/quickstyle/3d1" qsCatId="3D" csTypeId="urn:microsoft.com/office/officeart/2005/8/colors/accent5_2" csCatId="accent5" phldr="1"/>
      <dgm:spPr/>
      <dgm:t>
        <a:bodyPr/>
        <a:lstStyle/>
        <a:p>
          <a:endParaRPr lang="en-US"/>
        </a:p>
      </dgm:t>
    </dgm:pt>
    <dgm:pt modelId="{7D34BB4E-5791-4175-A08F-9DBD1305FD77}">
      <dgm:prSet phldrT="[Text]" custT="1"/>
      <dgm:spPr/>
      <dgm:t>
        <a:bodyPr/>
        <a:lstStyle/>
        <a:p>
          <a:r>
            <a:rPr lang="en-US" sz="1600" b="1" dirty="0" smtClean="0">
              <a:solidFill>
                <a:schemeClr val="tx1"/>
              </a:solidFill>
            </a:rPr>
            <a:t>Working together improves GBA</a:t>
          </a:r>
          <a:r>
            <a:rPr lang="en-US" sz="1600" dirty="0" smtClean="0">
              <a:solidFill>
                <a:schemeClr val="tx1"/>
              </a:solidFill>
            </a:rPr>
            <a:t>+</a:t>
          </a:r>
          <a:endParaRPr lang="en-US" sz="1600" dirty="0">
            <a:solidFill>
              <a:schemeClr val="tx1"/>
            </a:solidFill>
          </a:endParaRPr>
        </a:p>
      </dgm:t>
    </dgm:pt>
    <dgm:pt modelId="{D3D16BCC-FAC5-4EDC-978A-C8C8CAA2216E}" type="parTrans" cxnId="{0312F209-6DE1-4D6E-B9A9-7CF758F43400}">
      <dgm:prSet/>
      <dgm:spPr/>
      <dgm:t>
        <a:bodyPr/>
        <a:lstStyle/>
        <a:p>
          <a:endParaRPr lang="en-US"/>
        </a:p>
      </dgm:t>
    </dgm:pt>
    <dgm:pt modelId="{3AF5B318-4D7F-4DBD-AA75-070CBB5BAEB9}" type="sibTrans" cxnId="{0312F209-6DE1-4D6E-B9A9-7CF758F43400}">
      <dgm:prSet/>
      <dgm:spPr/>
      <dgm:t>
        <a:bodyPr/>
        <a:lstStyle/>
        <a:p>
          <a:endParaRPr lang="en-US"/>
        </a:p>
      </dgm:t>
    </dgm:pt>
    <dgm:pt modelId="{DF08F88E-8188-4FF6-A5DA-98AEED24BBF2}">
      <dgm:prSet phldrT="[Text]" custT="1"/>
      <dgm:spPr/>
      <dgm:t>
        <a:bodyPr/>
        <a:lstStyle/>
        <a:p>
          <a:r>
            <a:rPr lang="en-US" sz="1400" dirty="0" smtClean="0">
              <a:solidFill>
                <a:schemeClr val="tx1"/>
              </a:solidFill>
            </a:rPr>
            <a:t>Illustrates differential impacts programs may have on different groups</a:t>
          </a:r>
          <a:endParaRPr lang="en-US" sz="1400" dirty="0">
            <a:solidFill>
              <a:schemeClr val="tx1"/>
            </a:solidFill>
          </a:endParaRPr>
        </a:p>
      </dgm:t>
    </dgm:pt>
    <dgm:pt modelId="{DD543FF1-88CC-41E8-AAEA-E9FD8F58746E}" type="parTrans" cxnId="{24B4233F-D8DD-498D-BE6B-865829154645}">
      <dgm:prSet/>
      <dgm:spPr/>
      <dgm:t>
        <a:bodyPr/>
        <a:lstStyle/>
        <a:p>
          <a:endParaRPr lang="en-US"/>
        </a:p>
      </dgm:t>
    </dgm:pt>
    <dgm:pt modelId="{C0AE0460-A331-4E66-9B9B-D852A5B21E5B}" type="sibTrans" cxnId="{24B4233F-D8DD-498D-BE6B-865829154645}">
      <dgm:prSet/>
      <dgm:spPr/>
      <dgm:t>
        <a:bodyPr/>
        <a:lstStyle/>
        <a:p>
          <a:endParaRPr lang="en-US"/>
        </a:p>
      </dgm:t>
    </dgm:pt>
    <dgm:pt modelId="{3C547B5E-0BAF-4277-A500-55A98FFF6016}">
      <dgm:prSet phldrT="[Text]" custT="1"/>
      <dgm:spPr/>
      <dgm:t>
        <a:bodyPr/>
        <a:lstStyle/>
        <a:p>
          <a:r>
            <a:rPr lang="en-US" sz="1400" dirty="0" smtClean="0">
              <a:solidFill>
                <a:schemeClr val="tx1"/>
              </a:solidFill>
            </a:rPr>
            <a:t>Informs Program Design </a:t>
          </a:r>
          <a:endParaRPr lang="en-US" sz="1400" dirty="0">
            <a:solidFill>
              <a:schemeClr val="tx1"/>
            </a:solidFill>
          </a:endParaRPr>
        </a:p>
      </dgm:t>
    </dgm:pt>
    <dgm:pt modelId="{4DA46B9B-EB31-45D7-93E2-EE03825BAFAD}" type="parTrans" cxnId="{5C0786CA-573F-4E3D-830B-BC15F752BB83}">
      <dgm:prSet/>
      <dgm:spPr/>
      <dgm:t>
        <a:bodyPr/>
        <a:lstStyle/>
        <a:p>
          <a:endParaRPr lang="en-US"/>
        </a:p>
      </dgm:t>
    </dgm:pt>
    <dgm:pt modelId="{01B270A0-7E4B-4BB5-A9C3-59FE2C23F018}" type="sibTrans" cxnId="{5C0786CA-573F-4E3D-830B-BC15F752BB83}">
      <dgm:prSet/>
      <dgm:spPr/>
      <dgm:t>
        <a:bodyPr/>
        <a:lstStyle/>
        <a:p>
          <a:endParaRPr lang="en-US"/>
        </a:p>
      </dgm:t>
    </dgm:pt>
    <dgm:pt modelId="{1F06C609-0423-442E-8073-71B596558B10}">
      <dgm:prSet phldrT="[Text]" custT="1"/>
      <dgm:spPr/>
      <dgm:t>
        <a:bodyPr/>
        <a:lstStyle/>
        <a:p>
          <a:r>
            <a:rPr lang="en-US" sz="1400" dirty="0" smtClean="0">
              <a:solidFill>
                <a:schemeClr val="tx1"/>
              </a:solidFill>
            </a:rPr>
            <a:t>Monitors progress and performance  </a:t>
          </a:r>
          <a:endParaRPr lang="en-US" sz="1400" dirty="0">
            <a:solidFill>
              <a:schemeClr val="tx1"/>
            </a:solidFill>
          </a:endParaRPr>
        </a:p>
      </dgm:t>
    </dgm:pt>
    <dgm:pt modelId="{A3521761-512A-4D9B-96E4-A2AA6BF36AC0}" type="parTrans" cxnId="{65990426-3C74-457C-8190-DF92E72510AD}">
      <dgm:prSet/>
      <dgm:spPr/>
      <dgm:t>
        <a:bodyPr/>
        <a:lstStyle/>
        <a:p>
          <a:endParaRPr lang="en-US"/>
        </a:p>
      </dgm:t>
    </dgm:pt>
    <dgm:pt modelId="{9536F122-88AB-46D5-BED2-E78D475FB55C}" type="sibTrans" cxnId="{65990426-3C74-457C-8190-DF92E72510AD}">
      <dgm:prSet/>
      <dgm:spPr/>
      <dgm:t>
        <a:bodyPr/>
        <a:lstStyle/>
        <a:p>
          <a:endParaRPr lang="en-US"/>
        </a:p>
      </dgm:t>
    </dgm:pt>
    <dgm:pt modelId="{2D59A255-BDD9-46AC-84DB-FEE549EFA6A7}">
      <dgm:prSet phldrT="[Text]" custT="1"/>
      <dgm:spPr/>
      <dgm:t>
        <a:bodyPr/>
        <a:lstStyle/>
        <a:p>
          <a:r>
            <a:rPr lang="en-US" sz="1400" dirty="0" smtClean="0">
              <a:solidFill>
                <a:schemeClr val="tx1"/>
              </a:solidFill>
            </a:rPr>
            <a:t>Highlights unintended consequences of the program </a:t>
          </a:r>
          <a:endParaRPr lang="en-US" sz="1400" dirty="0">
            <a:solidFill>
              <a:schemeClr val="tx1"/>
            </a:solidFill>
          </a:endParaRPr>
        </a:p>
      </dgm:t>
    </dgm:pt>
    <dgm:pt modelId="{471F14B8-FE15-496F-A3E3-3A4B651EE99D}" type="parTrans" cxnId="{DF8CDA91-37D0-4582-B5A8-3688737984D4}">
      <dgm:prSet/>
      <dgm:spPr/>
      <dgm:t>
        <a:bodyPr/>
        <a:lstStyle/>
        <a:p>
          <a:endParaRPr lang="en-US"/>
        </a:p>
      </dgm:t>
    </dgm:pt>
    <dgm:pt modelId="{EC7127DC-2130-439F-866B-D8C50B417428}" type="sibTrans" cxnId="{DF8CDA91-37D0-4582-B5A8-3688737984D4}">
      <dgm:prSet/>
      <dgm:spPr/>
      <dgm:t>
        <a:bodyPr/>
        <a:lstStyle/>
        <a:p>
          <a:endParaRPr lang="en-US"/>
        </a:p>
      </dgm:t>
    </dgm:pt>
    <dgm:pt modelId="{905DC989-3AA8-48B4-8A7F-7C8AF9D91785}">
      <dgm:prSet custT="1"/>
      <dgm:spPr/>
      <dgm:t>
        <a:bodyPr/>
        <a:lstStyle/>
        <a:p>
          <a:r>
            <a:rPr lang="en-US" sz="1400" dirty="0" smtClean="0">
              <a:solidFill>
                <a:schemeClr val="tx1"/>
              </a:solidFill>
            </a:rPr>
            <a:t>Identifies opportunities to address systemic inequalities  </a:t>
          </a:r>
          <a:endParaRPr lang="en-US" sz="1400" dirty="0">
            <a:solidFill>
              <a:schemeClr val="tx1"/>
            </a:solidFill>
          </a:endParaRPr>
        </a:p>
      </dgm:t>
    </dgm:pt>
    <dgm:pt modelId="{32F12D14-76D5-4F77-A4CC-C46509FEAC43}" type="parTrans" cxnId="{95745689-986D-4DDC-A5D9-D9CFD4937676}">
      <dgm:prSet/>
      <dgm:spPr/>
      <dgm:t>
        <a:bodyPr/>
        <a:lstStyle/>
        <a:p>
          <a:endParaRPr lang="en-US"/>
        </a:p>
      </dgm:t>
    </dgm:pt>
    <dgm:pt modelId="{00C9D21C-717E-4EF8-B00D-5F117114B306}" type="sibTrans" cxnId="{95745689-986D-4DDC-A5D9-D9CFD4937676}">
      <dgm:prSet/>
      <dgm:spPr/>
      <dgm:t>
        <a:bodyPr/>
        <a:lstStyle/>
        <a:p>
          <a:endParaRPr lang="en-US"/>
        </a:p>
      </dgm:t>
    </dgm:pt>
    <dgm:pt modelId="{CF40D7E9-7DBC-4065-BC22-875719011B9E}" type="pres">
      <dgm:prSet presAssocID="{9DF22239-FE1C-41B5-87FC-222812A01656}" presName="Name0" presStyleCnt="0">
        <dgm:presLayoutVars>
          <dgm:chMax val="1"/>
          <dgm:dir/>
          <dgm:animLvl val="ctr"/>
          <dgm:resizeHandles val="exact"/>
        </dgm:presLayoutVars>
      </dgm:prSet>
      <dgm:spPr/>
      <dgm:t>
        <a:bodyPr/>
        <a:lstStyle/>
        <a:p>
          <a:endParaRPr lang="en-US"/>
        </a:p>
      </dgm:t>
    </dgm:pt>
    <dgm:pt modelId="{D8281696-BC8F-495A-BBA6-030B35143E4D}" type="pres">
      <dgm:prSet presAssocID="{7D34BB4E-5791-4175-A08F-9DBD1305FD77}" presName="centerShape" presStyleLbl="node0" presStyleIdx="0" presStyleCnt="1" custScaleX="139111" custScaleY="134007" custLinFactNeighborX="-480" custLinFactNeighborY="107"/>
      <dgm:spPr/>
      <dgm:t>
        <a:bodyPr/>
        <a:lstStyle/>
        <a:p>
          <a:endParaRPr lang="en-US"/>
        </a:p>
      </dgm:t>
    </dgm:pt>
    <dgm:pt modelId="{72B33DC0-867B-4ACB-9511-51A30D42FE13}" type="pres">
      <dgm:prSet presAssocID="{DD543FF1-88CC-41E8-AAEA-E9FD8F58746E}" presName="parTrans" presStyleLbl="sibTrans2D1" presStyleIdx="0" presStyleCnt="5"/>
      <dgm:spPr/>
      <dgm:t>
        <a:bodyPr/>
        <a:lstStyle/>
        <a:p>
          <a:endParaRPr lang="en-US"/>
        </a:p>
      </dgm:t>
    </dgm:pt>
    <dgm:pt modelId="{A235250E-68E3-4018-9594-D1BF73C15359}" type="pres">
      <dgm:prSet presAssocID="{DD543FF1-88CC-41E8-AAEA-E9FD8F58746E}" presName="connectorText" presStyleLbl="sibTrans2D1" presStyleIdx="0" presStyleCnt="5"/>
      <dgm:spPr/>
      <dgm:t>
        <a:bodyPr/>
        <a:lstStyle/>
        <a:p>
          <a:endParaRPr lang="en-US"/>
        </a:p>
      </dgm:t>
    </dgm:pt>
    <dgm:pt modelId="{1B30799A-A524-4BB7-99D5-8BF9742AAB6E}" type="pres">
      <dgm:prSet presAssocID="{DF08F88E-8188-4FF6-A5DA-98AEED24BBF2}" presName="node" presStyleLbl="node1" presStyleIdx="0" presStyleCnt="5" custScaleX="139312" custScaleY="117454" custRadScaleRad="98236" custRadScaleInc="30733">
        <dgm:presLayoutVars>
          <dgm:bulletEnabled val="1"/>
        </dgm:presLayoutVars>
      </dgm:prSet>
      <dgm:spPr/>
      <dgm:t>
        <a:bodyPr/>
        <a:lstStyle/>
        <a:p>
          <a:endParaRPr lang="en-US"/>
        </a:p>
      </dgm:t>
    </dgm:pt>
    <dgm:pt modelId="{EF703A32-0310-4A81-ADE1-7CB934F29C94}" type="pres">
      <dgm:prSet presAssocID="{4DA46B9B-EB31-45D7-93E2-EE03825BAFAD}" presName="parTrans" presStyleLbl="sibTrans2D1" presStyleIdx="1" presStyleCnt="5"/>
      <dgm:spPr/>
      <dgm:t>
        <a:bodyPr/>
        <a:lstStyle/>
        <a:p>
          <a:endParaRPr lang="en-US"/>
        </a:p>
      </dgm:t>
    </dgm:pt>
    <dgm:pt modelId="{429716AB-C98B-4499-A1E7-19D467ED7ED4}" type="pres">
      <dgm:prSet presAssocID="{4DA46B9B-EB31-45D7-93E2-EE03825BAFAD}" presName="connectorText" presStyleLbl="sibTrans2D1" presStyleIdx="1" presStyleCnt="5"/>
      <dgm:spPr/>
      <dgm:t>
        <a:bodyPr/>
        <a:lstStyle/>
        <a:p>
          <a:endParaRPr lang="en-US"/>
        </a:p>
      </dgm:t>
    </dgm:pt>
    <dgm:pt modelId="{94050482-D722-4901-A647-109D131CF55A}" type="pres">
      <dgm:prSet presAssocID="{3C547B5E-0BAF-4277-A500-55A98FFF6016}" presName="node" presStyleLbl="node1" presStyleIdx="1" presStyleCnt="5" custScaleX="143961" custScaleY="132543" custRadScaleRad="128742" custRadScaleInc="18937">
        <dgm:presLayoutVars>
          <dgm:bulletEnabled val="1"/>
        </dgm:presLayoutVars>
      </dgm:prSet>
      <dgm:spPr/>
      <dgm:t>
        <a:bodyPr/>
        <a:lstStyle/>
        <a:p>
          <a:endParaRPr lang="en-US"/>
        </a:p>
      </dgm:t>
    </dgm:pt>
    <dgm:pt modelId="{A2799890-DC38-406C-858D-AADEAEC78C1D}" type="pres">
      <dgm:prSet presAssocID="{A3521761-512A-4D9B-96E4-A2AA6BF36AC0}" presName="parTrans" presStyleLbl="sibTrans2D1" presStyleIdx="2" presStyleCnt="5"/>
      <dgm:spPr/>
      <dgm:t>
        <a:bodyPr/>
        <a:lstStyle/>
        <a:p>
          <a:endParaRPr lang="en-US"/>
        </a:p>
      </dgm:t>
    </dgm:pt>
    <dgm:pt modelId="{9E487D86-0D68-4A05-A339-C13EC83F01A3}" type="pres">
      <dgm:prSet presAssocID="{A3521761-512A-4D9B-96E4-A2AA6BF36AC0}" presName="connectorText" presStyleLbl="sibTrans2D1" presStyleIdx="2" presStyleCnt="5"/>
      <dgm:spPr/>
      <dgm:t>
        <a:bodyPr/>
        <a:lstStyle/>
        <a:p>
          <a:endParaRPr lang="en-US"/>
        </a:p>
      </dgm:t>
    </dgm:pt>
    <dgm:pt modelId="{4CFEDBCE-8CAD-458A-8C56-231C9BFDD950}" type="pres">
      <dgm:prSet presAssocID="{1F06C609-0423-442E-8073-71B596558B10}" presName="node" presStyleLbl="node1" presStyleIdx="2" presStyleCnt="5" custScaleX="153422" custScaleY="137618" custRadScaleRad="121537" custRadScaleInc="-29022">
        <dgm:presLayoutVars>
          <dgm:bulletEnabled val="1"/>
        </dgm:presLayoutVars>
      </dgm:prSet>
      <dgm:spPr/>
      <dgm:t>
        <a:bodyPr/>
        <a:lstStyle/>
        <a:p>
          <a:endParaRPr lang="en-US"/>
        </a:p>
      </dgm:t>
    </dgm:pt>
    <dgm:pt modelId="{638881F3-8E3C-4AC5-87C8-989AA52CC975}" type="pres">
      <dgm:prSet presAssocID="{32F12D14-76D5-4F77-A4CC-C46509FEAC43}" presName="parTrans" presStyleLbl="sibTrans2D1" presStyleIdx="3" presStyleCnt="5"/>
      <dgm:spPr/>
      <dgm:t>
        <a:bodyPr/>
        <a:lstStyle/>
        <a:p>
          <a:endParaRPr lang="fr-FR"/>
        </a:p>
      </dgm:t>
    </dgm:pt>
    <dgm:pt modelId="{56035B22-173C-493A-B90B-248EFE39DE41}" type="pres">
      <dgm:prSet presAssocID="{32F12D14-76D5-4F77-A4CC-C46509FEAC43}" presName="connectorText" presStyleLbl="sibTrans2D1" presStyleIdx="3" presStyleCnt="5"/>
      <dgm:spPr/>
      <dgm:t>
        <a:bodyPr/>
        <a:lstStyle/>
        <a:p>
          <a:endParaRPr lang="fr-FR"/>
        </a:p>
      </dgm:t>
    </dgm:pt>
    <dgm:pt modelId="{9369F176-1EC3-4392-A09D-0DC22D9FFED5}" type="pres">
      <dgm:prSet presAssocID="{905DC989-3AA8-48B4-8A7F-7C8AF9D91785}" presName="node" presStyleLbl="node1" presStyleIdx="3" presStyleCnt="5" custScaleX="148813" custScaleY="137769" custRadScaleRad="115956" custRadScaleInc="44794">
        <dgm:presLayoutVars>
          <dgm:bulletEnabled val="1"/>
        </dgm:presLayoutVars>
      </dgm:prSet>
      <dgm:spPr/>
      <dgm:t>
        <a:bodyPr/>
        <a:lstStyle/>
        <a:p>
          <a:endParaRPr lang="en-US"/>
        </a:p>
      </dgm:t>
    </dgm:pt>
    <dgm:pt modelId="{2C217032-16FD-4DBA-9707-567D8639C30B}" type="pres">
      <dgm:prSet presAssocID="{471F14B8-FE15-496F-A3E3-3A4B651EE99D}" presName="parTrans" presStyleLbl="sibTrans2D1" presStyleIdx="4" presStyleCnt="5"/>
      <dgm:spPr/>
      <dgm:t>
        <a:bodyPr/>
        <a:lstStyle/>
        <a:p>
          <a:endParaRPr lang="en-US"/>
        </a:p>
      </dgm:t>
    </dgm:pt>
    <dgm:pt modelId="{809E1DB3-5857-49AF-AD36-C50263CFF6AD}" type="pres">
      <dgm:prSet presAssocID="{471F14B8-FE15-496F-A3E3-3A4B651EE99D}" presName="connectorText" presStyleLbl="sibTrans2D1" presStyleIdx="4" presStyleCnt="5"/>
      <dgm:spPr/>
      <dgm:t>
        <a:bodyPr/>
        <a:lstStyle/>
        <a:p>
          <a:endParaRPr lang="en-US"/>
        </a:p>
      </dgm:t>
    </dgm:pt>
    <dgm:pt modelId="{F3596F23-86F6-4DFC-AE26-80FC13C5D097}" type="pres">
      <dgm:prSet presAssocID="{2D59A255-BDD9-46AC-84DB-FEE549EFA6A7}" presName="node" presStyleLbl="node1" presStyleIdx="4" presStyleCnt="5" custScaleX="140289" custScaleY="126971" custRadScaleRad="120151" custRadScaleInc="35747">
        <dgm:presLayoutVars>
          <dgm:bulletEnabled val="1"/>
        </dgm:presLayoutVars>
      </dgm:prSet>
      <dgm:spPr/>
      <dgm:t>
        <a:bodyPr/>
        <a:lstStyle/>
        <a:p>
          <a:endParaRPr lang="en-US"/>
        </a:p>
      </dgm:t>
    </dgm:pt>
  </dgm:ptLst>
  <dgm:cxnLst>
    <dgm:cxn modelId="{5C0786CA-573F-4E3D-830B-BC15F752BB83}" srcId="{7D34BB4E-5791-4175-A08F-9DBD1305FD77}" destId="{3C547B5E-0BAF-4277-A500-55A98FFF6016}" srcOrd="1" destOrd="0" parTransId="{4DA46B9B-EB31-45D7-93E2-EE03825BAFAD}" sibTransId="{01B270A0-7E4B-4BB5-A9C3-59FE2C23F018}"/>
    <dgm:cxn modelId="{16CF7B45-95CC-4C5C-80EF-36472844E62C}" type="presOf" srcId="{32F12D14-76D5-4F77-A4CC-C46509FEAC43}" destId="{56035B22-173C-493A-B90B-248EFE39DE41}" srcOrd="1" destOrd="0" presId="urn:microsoft.com/office/officeart/2005/8/layout/radial5"/>
    <dgm:cxn modelId="{0312F209-6DE1-4D6E-B9A9-7CF758F43400}" srcId="{9DF22239-FE1C-41B5-87FC-222812A01656}" destId="{7D34BB4E-5791-4175-A08F-9DBD1305FD77}" srcOrd="0" destOrd="0" parTransId="{D3D16BCC-FAC5-4EDC-978A-C8C8CAA2216E}" sibTransId="{3AF5B318-4D7F-4DBD-AA75-070CBB5BAEB9}"/>
    <dgm:cxn modelId="{D922EE90-59F6-42D5-884E-FBE7B18ED39B}" type="presOf" srcId="{905DC989-3AA8-48B4-8A7F-7C8AF9D91785}" destId="{9369F176-1EC3-4392-A09D-0DC22D9FFED5}" srcOrd="0" destOrd="0" presId="urn:microsoft.com/office/officeart/2005/8/layout/radial5"/>
    <dgm:cxn modelId="{65990426-3C74-457C-8190-DF92E72510AD}" srcId="{7D34BB4E-5791-4175-A08F-9DBD1305FD77}" destId="{1F06C609-0423-442E-8073-71B596558B10}" srcOrd="2" destOrd="0" parTransId="{A3521761-512A-4D9B-96E4-A2AA6BF36AC0}" sibTransId="{9536F122-88AB-46D5-BED2-E78D475FB55C}"/>
    <dgm:cxn modelId="{A552A887-6D42-4CFB-94C8-F9338767C768}" type="presOf" srcId="{3C547B5E-0BAF-4277-A500-55A98FFF6016}" destId="{94050482-D722-4901-A647-109D131CF55A}" srcOrd="0" destOrd="0" presId="urn:microsoft.com/office/officeart/2005/8/layout/radial5"/>
    <dgm:cxn modelId="{79B7BA67-F03F-4105-9930-A4908E453D6A}" type="presOf" srcId="{A3521761-512A-4D9B-96E4-A2AA6BF36AC0}" destId="{9E487D86-0D68-4A05-A339-C13EC83F01A3}" srcOrd="1" destOrd="0" presId="urn:microsoft.com/office/officeart/2005/8/layout/radial5"/>
    <dgm:cxn modelId="{95745689-986D-4DDC-A5D9-D9CFD4937676}" srcId="{7D34BB4E-5791-4175-A08F-9DBD1305FD77}" destId="{905DC989-3AA8-48B4-8A7F-7C8AF9D91785}" srcOrd="3" destOrd="0" parTransId="{32F12D14-76D5-4F77-A4CC-C46509FEAC43}" sibTransId="{00C9D21C-717E-4EF8-B00D-5F117114B306}"/>
    <dgm:cxn modelId="{492B02AB-6F58-4FD9-A8E0-4AD88CBCD36F}" type="presOf" srcId="{4DA46B9B-EB31-45D7-93E2-EE03825BAFAD}" destId="{EF703A32-0310-4A81-ADE1-7CB934F29C94}" srcOrd="0" destOrd="0" presId="urn:microsoft.com/office/officeart/2005/8/layout/radial5"/>
    <dgm:cxn modelId="{153EDEFA-ABDA-49FD-99FA-8025BD715954}" type="presOf" srcId="{A3521761-512A-4D9B-96E4-A2AA6BF36AC0}" destId="{A2799890-DC38-406C-858D-AADEAEC78C1D}" srcOrd="0" destOrd="0" presId="urn:microsoft.com/office/officeart/2005/8/layout/radial5"/>
    <dgm:cxn modelId="{BFA75B70-9C98-4C6B-BA04-F998E63A137D}" type="presOf" srcId="{1F06C609-0423-442E-8073-71B596558B10}" destId="{4CFEDBCE-8CAD-458A-8C56-231C9BFDD950}" srcOrd="0" destOrd="0" presId="urn:microsoft.com/office/officeart/2005/8/layout/radial5"/>
    <dgm:cxn modelId="{78F25202-546D-486E-8D71-C1B725B328FD}" type="presOf" srcId="{4DA46B9B-EB31-45D7-93E2-EE03825BAFAD}" destId="{429716AB-C98B-4499-A1E7-19D467ED7ED4}" srcOrd="1" destOrd="0" presId="urn:microsoft.com/office/officeart/2005/8/layout/radial5"/>
    <dgm:cxn modelId="{8C8CCB55-CDF3-4E72-BF21-E26477B47E6E}" type="presOf" srcId="{DD543FF1-88CC-41E8-AAEA-E9FD8F58746E}" destId="{72B33DC0-867B-4ACB-9511-51A30D42FE13}" srcOrd="0" destOrd="0" presId="urn:microsoft.com/office/officeart/2005/8/layout/radial5"/>
    <dgm:cxn modelId="{52569D0B-9A9E-472F-BCA6-C51109AF9219}" type="presOf" srcId="{7D34BB4E-5791-4175-A08F-9DBD1305FD77}" destId="{D8281696-BC8F-495A-BBA6-030B35143E4D}" srcOrd="0" destOrd="0" presId="urn:microsoft.com/office/officeart/2005/8/layout/radial5"/>
    <dgm:cxn modelId="{E78E76AB-28E1-4FB4-A1AF-4167A3937254}" type="presOf" srcId="{471F14B8-FE15-496F-A3E3-3A4B651EE99D}" destId="{809E1DB3-5857-49AF-AD36-C50263CFF6AD}" srcOrd="1" destOrd="0" presId="urn:microsoft.com/office/officeart/2005/8/layout/radial5"/>
    <dgm:cxn modelId="{DF8CDA91-37D0-4582-B5A8-3688737984D4}" srcId="{7D34BB4E-5791-4175-A08F-9DBD1305FD77}" destId="{2D59A255-BDD9-46AC-84DB-FEE549EFA6A7}" srcOrd="4" destOrd="0" parTransId="{471F14B8-FE15-496F-A3E3-3A4B651EE99D}" sibTransId="{EC7127DC-2130-439F-866B-D8C50B417428}"/>
    <dgm:cxn modelId="{9499723C-B9FB-47AA-8BE1-6B02964BBEF3}" type="presOf" srcId="{32F12D14-76D5-4F77-A4CC-C46509FEAC43}" destId="{638881F3-8E3C-4AC5-87C8-989AA52CC975}" srcOrd="0" destOrd="0" presId="urn:microsoft.com/office/officeart/2005/8/layout/radial5"/>
    <dgm:cxn modelId="{4E180E1F-89C5-4F78-B003-F17348A6777B}" type="presOf" srcId="{DD543FF1-88CC-41E8-AAEA-E9FD8F58746E}" destId="{A235250E-68E3-4018-9594-D1BF73C15359}" srcOrd="1" destOrd="0" presId="urn:microsoft.com/office/officeart/2005/8/layout/radial5"/>
    <dgm:cxn modelId="{EBD39901-20CD-4DA4-AEFA-8BC9B55CE5E1}" type="presOf" srcId="{471F14B8-FE15-496F-A3E3-3A4B651EE99D}" destId="{2C217032-16FD-4DBA-9707-567D8639C30B}" srcOrd="0" destOrd="0" presId="urn:microsoft.com/office/officeart/2005/8/layout/radial5"/>
    <dgm:cxn modelId="{F90D3593-A3E7-4D7F-AE2B-26666B8CC03D}" type="presOf" srcId="{9DF22239-FE1C-41B5-87FC-222812A01656}" destId="{CF40D7E9-7DBC-4065-BC22-875719011B9E}" srcOrd="0" destOrd="0" presId="urn:microsoft.com/office/officeart/2005/8/layout/radial5"/>
    <dgm:cxn modelId="{24B4233F-D8DD-498D-BE6B-865829154645}" srcId="{7D34BB4E-5791-4175-A08F-9DBD1305FD77}" destId="{DF08F88E-8188-4FF6-A5DA-98AEED24BBF2}" srcOrd="0" destOrd="0" parTransId="{DD543FF1-88CC-41E8-AAEA-E9FD8F58746E}" sibTransId="{C0AE0460-A331-4E66-9B9B-D852A5B21E5B}"/>
    <dgm:cxn modelId="{73F41FD9-6049-4433-B823-2E133762A06A}" type="presOf" srcId="{DF08F88E-8188-4FF6-A5DA-98AEED24BBF2}" destId="{1B30799A-A524-4BB7-99D5-8BF9742AAB6E}" srcOrd="0" destOrd="0" presId="urn:microsoft.com/office/officeart/2005/8/layout/radial5"/>
    <dgm:cxn modelId="{B8765B95-14FA-42F8-AF73-2C1F944813AC}" type="presOf" srcId="{2D59A255-BDD9-46AC-84DB-FEE549EFA6A7}" destId="{F3596F23-86F6-4DFC-AE26-80FC13C5D097}" srcOrd="0" destOrd="0" presId="urn:microsoft.com/office/officeart/2005/8/layout/radial5"/>
    <dgm:cxn modelId="{AE0D9AE3-0B70-4591-8AD9-E831D2944855}" type="presParOf" srcId="{CF40D7E9-7DBC-4065-BC22-875719011B9E}" destId="{D8281696-BC8F-495A-BBA6-030B35143E4D}" srcOrd="0" destOrd="0" presId="urn:microsoft.com/office/officeart/2005/8/layout/radial5"/>
    <dgm:cxn modelId="{F1D49090-519E-44B5-943C-70D154353A01}" type="presParOf" srcId="{CF40D7E9-7DBC-4065-BC22-875719011B9E}" destId="{72B33DC0-867B-4ACB-9511-51A30D42FE13}" srcOrd="1" destOrd="0" presId="urn:microsoft.com/office/officeart/2005/8/layout/radial5"/>
    <dgm:cxn modelId="{8E578D7F-BAC1-4033-BEBB-5CF69ADF8EDE}" type="presParOf" srcId="{72B33DC0-867B-4ACB-9511-51A30D42FE13}" destId="{A235250E-68E3-4018-9594-D1BF73C15359}" srcOrd="0" destOrd="0" presId="urn:microsoft.com/office/officeart/2005/8/layout/radial5"/>
    <dgm:cxn modelId="{D9F31C4F-FB18-468E-BC35-9892B8C1BF0B}" type="presParOf" srcId="{CF40D7E9-7DBC-4065-BC22-875719011B9E}" destId="{1B30799A-A524-4BB7-99D5-8BF9742AAB6E}" srcOrd="2" destOrd="0" presId="urn:microsoft.com/office/officeart/2005/8/layout/radial5"/>
    <dgm:cxn modelId="{33049169-40CD-4683-B1AF-04DA54275246}" type="presParOf" srcId="{CF40D7E9-7DBC-4065-BC22-875719011B9E}" destId="{EF703A32-0310-4A81-ADE1-7CB934F29C94}" srcOrd="3" destOrd="0" presId="urn:microsoft.com/office/officeart/2005/8/layout/radial5"/>
    <dgm:cxn modelId="{0881922F-80F5-449A-BD01-3983CEC5D284}" type="presParOf" srcId="{EF703A32-0310-4A81-ADE1-7CB934F29C94}" destId="{429716AB-C98B-4499-A1E7-19D467ED7ED4}" srcOrd="0" destOrd="0" presId="urn:microsoft.com/office/officeart/2005/8/layout/radial5"/>
    <dgm:cxn modelId="{641D63FA-75AA-4D5D-96B2-35BAAC61B452}" type="presParOf" srcId="{CF40D7E9-7DBC-4065-BC22-875719011B9E}" destId="{94050482-D722-4901-A647-109D131CF55A}" srcOrd="4" destOrd="0" presId="urn:microsoft.com/office/officeart/2005/8/layout/radial5"/>
    <dgm:cxn modelId="{C10C8C95-4763-4A64-8A4B-D4528F5DEBF3}" type="presParOf" srcId="{CF40D7E9-7DBC-4065-BC22-875719011B9E}" destId="{A2799890-DC38-406C-858D-AADEAEC78C1D}" srcOrd="5" destOrd="0" presId="urn:microsoft.com/office/officeart/2005/8/layout/radial5"/>
    <dgm:cxn modelId="{BA2C403D-6C70-442D-ADCC-CF794083C901}" type="presParOf" srcId="{A2799890-DC38-406C-858D-AADEAEC78C1D}" destId="{9E487D86-0D68-4A05-A339-C13EC83F01A3}" srcOrd="0" destOrd="0" presId="urn:microsoft.com/office/officeart/2005/8/layout/radial5"/>
    <dgm:cxn modelId="{31B76768-4CFC-49BC-AC7C-6555F9A87657}" type="presParOf" srcId="{CF40D7E9-7DBC-4065-BC22-875719011B9E}" destId="{4CFEDBCE-8CAD-458A-8C56-231C9BFDD950}" srcOrd="6" destOrd="0" presId="urn:microsoft.com/office/officeart/2005/8/layout/radial5"/>
    <dgm:cxn modelId="{8035D533-D818-4ED0-AF53-BEFED2E635DA}" type="presParOf" srcId="{CF40D7E9-7DBC-4065-BC22-875719011B9E}" destId="{638881F3-8E3C-4AC5-87C8-989AA52CC975}" srcOrd="7" destOrd="0" presId="urn:microsoft.com/office/officeart/2005/8/layout/radial5"/>
    <dgm:cxn modelId="{0C1ED813-10ED-406C-ADDB-A38EC43700A8}" type="presParOf" srcId="{638881F3-8E3C-4AC5-87C8-989AA52CC975}" destId="{56035B22-173C-493A-B90B-248EFE39DE41}" srcOrd="0" destOrd="0" presId="urn:microsoft.com/office/officeart/2005/8/layout/radial5"/>
    <dgm:cxn modelId="{5206DA57-4AF1-4A2D-8FB9-DB9CCBEE5AB6}" type="presParOf" srcId="{CF40D7E9-7DBC-4065-BC22-875719011B9E}" destId="{9369F176-1EC3-4392-A09D-0DC22D9FFED5}" srcOrd="8" destOrd="0" presId="urn:microsoft.com/office/officeart/2005/8/layout/radial5"/>
    <dgm:cxn modelId="{1E1D262A-C754-46C5-AC6C-EDD244593D66}" type="presParOf" srcId="{CF40D7E9-7DBC-4065-BC22-875719011B9E}" destId="{2C217032-16FD-4DBA-9707-567D8639C30B}" srcOrd="9" destOrd="0" presId="urn:microsoft.com/office/officeart/2005/8/layout/radial5"/>
    <dgm:cxn modelId="{DAAB19D8-71CC-4773-8E52-F77E1C2B3F5E}" type="presParOf" srcId="{2C217032-16FD-4DBA-9707-567D8639C30B}" destId="{809E1DB3-5857-49AF-AD36-C50263CFF6AD}" srcOrd="0" destOrd="0" presId="urn:microsoft.com/office/officeart/2005/8/layout/radial5"/>
    <dgm:cxn modelId="{C4810C88-C4F0-4336-8F48-3052927F41D4}" type="presParOf" srcId="{CF40D7E9-7DBC-4065-BC22-875719011B9E}" destId="{F3596F23-86F6-4DFC-AE26-80FC13C5D097}" srcOrd="10" destOrd="0" presId="urn:microsoft.com/office/officeart/2005/8/layout/radial5"/>
  </dgm:cxnLst>
  <dgm:bg>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8D01C-77B8-4A8D-97ED-9C7CC6A0FC82}">
      <dsp:nvSpPr>
        <dsp:cNvPr id="0" name=""/>
        <dsp:cNvSpPr/>
      </dsp:nvSpPr>
      <dsp:spPr>
        <a:xfrm>
          <a:off x="327926" y="255258"/>
          <a:ext cx="3933748" cy="1229296"/>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2643"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Supports evidence-based decision making and i</a:t>
          </a:r>
          <a:r>
            <a:rPr lang="en-CA" sz="1500" kern="1200" dirty="0" err="1" smtClean="0"/>
            <a:t>nforms</a:t>
          </a:r>
          <a:r>
            <a:rPr lang="en-CA" sz="1500" kern="1200" dirty="0" smtClean="0"/>
            <a:t> the design of and improvement to the programs policies and services</a:t>
          </a:r>
          <a:endParaRPr lang="en-US" sz="1500" kern="1200" dirty="0" smtClean="0"/>
        </a:p>
        <a:p>
          <a:pPr lvl="0" algn="l" defTabSz="666750">
            <a:lnSpc>
              <a:spcPct val="90000"/>
            </a:lnSpc>
            <a:spcBef>
              <a:spcPct val="0"/>
            </a:spcBef>
            <a:spcAft>
              <a:spcPct val="35000"/>
            </a:spcAft>
          </a:pPr>
          <a:endParaRPr lang="en-US" sz="1500" kern="1200" dirty="0"/>
        </a:p>
      </dsp:txBody>
      <dsp:txXfrm>
        <a:off x="327926" y="255258"/>
        <a:ext cx="3933748" cy="1229296"/>
      </dsp:txXfrm>
    </dsp:sp>
    <dsp:sp modelId="{8B3FBF49-565A-4173-825C-9EBC31BA26C9}">
      <dsp:nvSpPr>
        <dsp:cNvPr id="0" name=""/>
        <dsp:cNvSpPr/>
      </dsp:nvSpPr>
      <dsp:spPr>
        <a:xfrm>
          <a:off x="164020" y="77693"/>
          <a:ext cx="860507" cy="12907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F83C2-95F0-4D7B-83A1-909F17745CFA}">
      <dsp:nvSpPr>
        <dsp:cNvPr id="0" name=""/>
        <dsp:cNvSpPr/>
      </dsp:nvSpPr>
      <dsp:spPr>
        <a:xfrm>
          <a:off x="4643894" y="255258"/>
          <a:ext cx="3933748" cy="1229296"/>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2643"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Helps us to challenge our assumptions and uncover our biases </a:t>
          </a:r>
          <a:r>
            <a:rPr lang="en-CA" sz="1500" kern="1200" dirty="0" smtClean="0">
              <a:solidFill>
                <a:srgbClr val="000000"/>
              </a:solidFill>
              <a:ea typeface="Calibri" panose="020F0502020204030204" pitchFamily="34" charset="0"/>
              <a:cs typeface="Calibri" panose="020F0502020204030204" pitchFamily="34" charset="0"/>
            </a:rPr>
            <a:t>relating to gender, race and sexual orientation </a:t>
          </a:r>
          <a:endParaRPr lang="en-US" sz="1500" kern="1200" dirty="0"/>
        </a:p>
      </dsp:txBody>
      <dsp:txXfrm>
        <a:off x="4643894" y="255258"/>
        <a:ext cx="3933748" cy="1229296"/>
      </dsp:txXfrm>
    </dsp:sp>
    <dsp:sp modelId="{33D4992B-234A-406F-8054-36FB5130F358}">
      <dsp:nvSpPr>
        <dsp:cNvPr id="0" name=""/>
        <dsp:cNvSpPr/>
      </dsp:nvSpPr>
      <dsp:spPr>
        <a:xfrm>
          <a:off x="4479988" y="233682"/>
          <a:ext cx="860507" cy="12907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C62F81-34A8-4F32-AFD2-E0724A7AFE65}">
      <dsp:nvSpPr>
        <dsp:cNvPr id="0" name=""/>
        <dsp:cNvSpPr/>
      </dsp:nvSpPr>
      <dsp:spPr>
        <a:xfrm>
          <a:off x="330809" y="1762789"/>
          <a:ext cx="3933748" cy="1229296"/>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2643"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Helps to identify and address the differential  impacts (</a:t>
          </a:r>
          <a:r>
            <a:rPr lang="en-CA" sz="1500" kern="1200" dirty="0" smtClean="0">
              <a:latin typeface="+mj-lt"/>
              <a:cs typeface="Arial" panose="020B0604020202020204" pitchFamily="34" charset="0"/>
            </a:rPr>
            <a:t>positive and negative; intended and unintended; direct and indirect)</a:t>
          </a:r>
          <a:r>
            <a:rPr lang="en-US" sz="1500" kern="1200" dirty="0" smtClean="0"/>
            <a:t> our policies and programs have on Canadians </a:t>
          </a:r>
          <a:endParaRPr lang="en-US" sz="1500" kern="1200" dirty="0"/>
        </a:p>
      </dsp:txBody>
      <dsp:txXfrm>
        <a:off x="330809" y="1762789"/>
        <a:ext cx="3933748" cy="1229296"/>
      </dsp:txXfrm>
    </dsp:sp>
    <dsp:sp modelId="{0CB7880F-BFC3-4E98-96D2-C96CCF88A4DA}">
      <dsp:nvSpPr>
        <dsp:cNvPr id="0" name=""/>
        <dsp:cNvSpPr/>
      </dsp:nvSpPr>
      <dsp:spPr>
        <a:xfrm>
          <a:off x="177384" y="1718727"/>
          <a:ext cx="807052" cy="9262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CC80F-0EFD-464D-967E-A7C7C72B411D}">
      <dsp:nvSpPr>
        <dsp:cNvPr id="0" name=""/>
        <dsp:cNvSpPr/>
      </dsp:nvSpPr>
      <dsp:spPr>
        <a:xfrm>
          <a:off x="4630531" y="1802806"/>
          <a:ext cx="3933748" cy="1229296"/>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2643"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Contributes to inclusive programs that respond to compounded disadvantages  </a:t>
          </a:r>
          <a:endParaRPr lang="en-US" sz="1500" kern="1200" dirty="0"/>
        </a:p>
      </dsp:txBody>
      <dsp:txXfrm>
        <a:off x="4630531" y="1802806"/>
        <a:ext cx="3933748" cy="1229296"/>
      </dsp:txXfrm>
    </dsp:sp>
    <dsp:sp modelId="{8927F9A7-35D7-4862-8BAC-87A87C5308B6}">
      <dsp:nvSpPr>
        <dsp:cNvPr id="0" name=""/>
        <dsp:cNvSpPr/>
      </dsp:nvSpPr>
      <dsp:spPr>
        <a:xfrm>
          <a:off x="4466624" y="1625241"/>
          <a:ext cx="860507" cy="12907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D50CF-438A-4068-8250-497D240CBF15}">
      <dsp:nvSpPr>
        <dsp:cNvPr id="0" name=""/>
        <dsp:cNvSpPr/>
      </dsp:nvSpPr>
      <dsp:spPr>
        <a:xfrm>
          <a:off x="295433" y="3301587"/>
          <a:ext cx="3933748" cy="1229296"/>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2643"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Helps us to understand and respond to historical and existing inequalities faced by different demographic groups </a:t>
          </a:r>
          <a:endParaRPr lang="en-US" sz="1500" kern="1200" dirty="0"/>
        </a:p>
      </dsp:txBody>
      <dsp:txXfrm>
        <a:off x="295433" y="3301587"/>
        <a:ext cx="3933748" cy="1229296"/>
      </dsp:txXfrm>
    </dsp:sp>
    <dsp:sp modelId="{9E957D8E-80A2-4815-AC74-9C4152B5AAF3}">
      <dsp:nvSpPr>
        <dsp:cNvPr id="0" name=""/>
        <dsp:cNvSpPr/>
      </dsp:nvSpPr>
      <dsp:spPr>
        <a:xfrm>
          <a:off x="164020" y="3172788"/>
          <a:ext cx="860507" cy="12907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EC8F9-06C0-453F-BF11-7A95D2E1DFD0}">
      <dsp:nvSpPr>
        <dsp:cNvPr id="0" name=""/>
        <dsp:cNvSpPr/>
      </dsp:nvSpPr>
      <dsp:spPr>
        <a:xfrm>
          <a:off x="4643894" y="3350353"/>
          <a:ext cx="3933748" cy="1229296"/>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2643"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Identifies opportunities to leverage untapped potential to strengthen our economy </a:t>
          </a:r>
          <a:endParaRPr lang="en-US" sz="1500" kern="1200" dirty="0"/>
        </a:p>
      </dsp:txBody>
      <dsp:txXfrm>
        <a:off x="4643894" y="3350353"/>
        <a:ext cx="3933748" cy="1229296"/>
      </dsp:txXfrm>
    </dsp:sp>
    <dsp:sp modelId="{FFAA592C-86D1-4280-94EA-E080D654C749}">
      <dsp:nvSpPr>
        <dsp:cNvPr id="0" name=""/>
        <dsp:cNvSpPr/>
      </dsp:nvSpPr>
      <dsp:spPr>
        <a:xfrm>
          <a:off x="4479988" y="3172788"/>
          <a:ext cx="860507" cy="12907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51B34-0942-4C25-9123-A0399F052941}">
      <dsp:nvSpPr>
        <dsp:cNvPr id="0" name=""/>
        <dsp:cNvSpPr/>
      </dsp:nvSpPr>
      <dsp:spPr>
        <a:xfrm>
          <a:off x="10705" y="780111"/>
          <a:ext cx="1946800" cy="722399"/>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i="0" kern="1200" dirty="0" smtClean="0">
              <a:solidFill>
                <a:schemeClr val="tx1"/>
              </a:solidFill>
              <a:latin typeface="+mn-lt"/>
            </a:rPr>
            <a:t>1995</a:t>
          </a:r>
          <a:endParaRPr lang="en-US" sz="2000" b="1" i="0" kern="1200" dirty="0">
            <a:solidFill>
              <a:schemeClr val="tx1"/>
            </a:solidFill>
            <a:latin typeface="+mn-lt"/>
          </a:endParaRPr>
        </a:p>
      </dsp:txBody>
      <dsp:txXfrm>
        <a:off x="10705" y="780111"/>
        <a:ext cx="1946800" cy="481599"/>
      </dsp:txXfrm>
    </dsp:sp>
    <dsp:sp modelId="{A79775C7-D100-412C-B1FA-E11AC2797B9B}">
      <dsp:nvSpPr>
        <dsp:cNvPr id="0" name=""/>
        <dsp:cNvSpPr/>
      </dsp:nvSpPr>
      <dsp:spPr>
        <a:xfrm>
          <a:off x="355170" y="1290960"/>
          <a:ext cx="1946800" cy="233253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rPr>
            <a:t>Beijing Declaration </a:t>
          </a:r>
          <a:endParaRPr lang="en-US" sz="2000" kern="1200" dirty="0">
            <a:latin typeface="+mn-lt"/>
          </a:endParaRPr>
        </a:p>
      </dsp:txBody>
      <dsp:txXfrm>
        <a:off x="412190" y="1347980"/>
        <a:ext cx="1832760" cy="2218492"/>
      </dsp:txXfrm>
    </dsp:sp>
    <dsp:sp modelId="{02E5ADB1-E15B-41EB-92A2-B13C12A20FA0}">
      <dsp:nvSpPr>
        <dsp:cNvPr id="0" name=""/>
        <dsp:cNvSpPr/>
      </dsp:nvSpPr>
      <dsp:spPr>
        <a:xfrm rot="21957">
          <a:off x="2252627" y="788662"/>
          <a:ext cx="625683" cy="484696"/>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mn-lt"/>
          </a:endParaRPr>
        </a:p>
      </dsp:txBody>
      <dsp:txXfrm>
        <a:off x="2252628" y="885137"/>
        <a:ext cx="480274" cy="290818"/>
      </dsp:txXfrm>
    </dsp:sp>
    <dsp:sp modelId="{598A0182-D6FA-480C-B54C-94399C9C92A1}">
      <dsp:nvSpPr>
        <dsp:cNvPr id="0" name=""/>
        <dsp:cNvSpPr/>
      </dsp:nvSpPr>
      <dsp:spPr>
        <a:xfrm>
          <a:off x="3138016" y="800085"/>
          <a:ext cx="1946800" cy="722399"/>
        </a:xfrm>
        <a:prstGeom prst="roundRect">
          <a:avLst>
            <a:gd name="adj" fmla="val 10000"/>
          </a:avLst>
        </a:prstGeom>
        <a:gradFill rotWithShape="0">
          <a:gsLst>
            <a:gs pos="0">
              <a:schemeClr val="accent5">
                <a:hueOff val="53789"/>
                <a:satOff val="356"/>
                <a:lumOff val="7157"/>
                <a:alphaOff val="0"/>
                <a:tint val="100000"/>
                <a:shade val="100000"/>
                <a:satMod val="130000"/>
              </a:schemeClr>
            </a:gs>
            <a:gs pos="100000">
              <a:schemeClr val="accent5">
                <a:hueOff val="53789"/>
                <a:satOff val="356"/>
                <a:lumOff val="715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latin typeface="+mn-lt"/>
            </a:rPr>
            <a:t>2015</a:t>
          </a:r>
          <a:endParaRPr lang="en-US" sz="2000" b="1" kern="1200" dirty="0">
            <a:solidFill>
              <a:schemeClr val="tx1"/>
            </a:solidFill>
            <a:latin typeface="+mn-lt"/>
          </a:endParaRPr>
        </a:p>
      </dsp:txBody>
      <dsp:txXfrm>
        <a:off x="3138016" y="800085"/>
        <a:ext cx="1946800" cy="481599"/>
      </dsp:txXfrm>
    </dsp:sp>
    <dsp:sp modelId="{EEDF26B1-8CA4-4DBA-8118-56C7513985FB}">
      <dsp:nvSpPr>
        <dsp:cNvPr id="0" name=""/>
        <dsp:cNvSpPr/>
      </dsp:nvSpPr>
      <dsp:spPr>
        <a:xfrm>
          <a:off x="3367903" y="1281685"/>
          <a:ext cx="2284511" cy="229258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53789"/>
              <a:satOff val="356"/>
              <a:lumOff val="71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CA" sz="2000" kern="1200" dirty="0" smtClean="0">
              <a:latin typeface="+mn-lt"/>
            </a:rPr>
            <a:t>Report of the Auditor General of Canada,  </a:t>
          </a:r>
          <a:r>
            <a:rPr lang="en-CA" sz="2000" i="0" kern="1200" dirty="0" smtClean="0">
              <a:latin typeface="+mn-lt"/>
            </a:rPr>
            <a:t>Implementing Gender‑based Analysis</a:t>
          </a:r>
          <a:endParaRPr lang="en-US" sz="2000" i="0" kern="1200" dirty="0">
            <a:latin typeface="+mn-lt"/>
          </a:endParaRPr>
        </a:p>
        <a:p>
          <a:pPr marL="228600" lvl="1" indent="-228600" algn="l" defTabSz="889000">
            <a:lnSpc>
              <a:spcPct val="90000"/>
            </a:lnSpc>
            <a:spcBef>
              <a:spcPct val="0"/>
            </a:spcBef>
            <a:spcAft>
              <a:spcPct val="15000"/>
            </a:spcAft>
            <a:buChar char="••"/>
          </a:pPr>
          <a:endParaRPr lang="en-US" sz="2000" i="0" kern="1200" dirty="0">
            <a:latin typeface="+mn-lt"/>
          </a:endParaRPr>
        </a:p>
      </dsp:txBody>
      <dsp:txXfrm>
        <a:off x="3434814" y="1348596"/>
        <a:ext cx="2150689" cy="2158761"/>
      </dsp:txXfrm>
    </dsp:sp>
    <dsp:sp modelId="{54C09074-7E0E-4BDD-8734-DC2229F0F3BD}">
      <dsp:nvSpPr>
        <dsp:cNvPr id="0" name=""/>
        <dsp:cNvSpPr/>
      </dsp:nvSpPr>
      <dsp:spPr>
        <a:xfrm rot="21579210">
          <a:off x="5422152" y="788447"/>
          <a:ext cx="715177" cy="484696"/>
        </a:xfrm>
        <a:prstGeom prst="rightArrow">
          <a:avLst>
            <a:gd name="adj1" fmla="val 60000"/>
            <a:gd name="adj2" fmla="val 50000"/>
          </a:avLst>
        </a:prstGeom>
        <a:gradFill rotWithShape="0">
          <a:gsLst>
            <a:gs pos="0">
              <a:schemeClr val="accent5">
                <a:hueOff val="107577"/>
                <a:satOff val="712"/>
                <a:lumOff val="14313"/>
                <a:alphaOff val="0"/>
                <a:tint val="100000"/>
                <a:shade val="100000"/>
                <a:satMod val="130000"/>
              </a:schemeClr>
            </a:gs>
            <a:gs pos="100000">
              <a:schemeClr val="accent5">
                <a:hueOff val="107577"/>
                <a:satOff val="712"/>
                <a:lumOff val="143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mn-lt"/>
          </a:endParaRPr>
        </a:p>
      </dsp:txBody>
      <dsp:txXfrm>
        <a:off x="5422153" y="885826"/>
        <a:ext cx="569768" cy="290818"/>
      </dsp:txXfrm>
    </dsp:sp>
    <dsp:sp modelId="{C6466F0F-3AE1-4CEF-A38A-AD0BAAD33BDE}">
      <dsp:nvSpPr>
        <dsp:cNvPr id="0" name=""/>
        <dsp:cNvSpPr/>
      </dsp:nvSpPr>
      <dsp:spPr>
        <a:xfrm>
          <a:off x="6434184" y="780151"/>
          <a:ext cx="1946800" cy="722399"/>
        </a:xfrm>
        <a:prstGeom prst="roundRect">
          <a:avLst>
            <a:gd name="adj" fmla="val 10000"/>
          </a:avLst>
        </a:prstGeom>
        <a:gradFill rotWithShape="0">
          <a:gsLst>
            <a:gs pos="0">
              <a:schemeClr val="accent5">
                <a:hueOff val="107577"/>
                <a:satOff val="712"/>
                <a:lumOff val="14313"/>
                <a:alphaOff val="0"/>
                <a:tint val="100000"/>
                <a:shade val="100000"/>
                <a:satMod val="130000"/>
              </a:schemeClr>
            </a:gs>
            <a:gs pos="100000">
              <a:schemeClr val="accent5">
                <a:hueOff val="107577"/>
                <a:satOff val="712"/>
                <a:lumOff val="143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latin typeface="+mn-lt"/>
            </a:rPr>
            <a:t>2018</a:t>
          </a:r>
          <a:endParaRPr lang="en-US" sz="2000" b="1" kern="1200" dirty="0">
            <a:solidFill>
              <a:schemeClr val="tx1"/>
            </a:solidFill>
            <a:latin typeface="+mn-lt"/>
          </a:endParaRPr>
        </a:p>
      </dsp:txBody>
      <dsp:txXfrm>
        <a:off x="6434184" y="780151"/>
        <a:ext cx="1946800" cy="481599"/>
      </dsp:txXfrm>
    </dsp:sp>
    <dsp:sp modelId="{C3DBE44C-D8D1-4571-BCF6-46FECBD201D8}">
      <dsp:nvSpPr>
        <dsp:cNvPr id="0" name=""/>
        <dsp:cNvSpPr/>
      </dsp:nvSpPr>
      <dsp:spPr>
        <a:xfrm>
          <a:off x="6521029" y="1275698"/>
          <a:ext cx="1946800" cy="233245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07577"/>
              <a:satOff val="712"/>
              <a:lumOff val="143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rPr>
            <a:t>Gender Budgeting Act </a:t>
          </a:r>
          <a:endParaRPr lang="en-US" sz="2000" kern="1200" dirty="0">
            <a:latin typeface="+mn-lt"/>
          </a:endParaRPr>
        </a:p>
        <a:p>
          <a:pPr marL="228600" lvl="1" indent="-228600" algn="l" defTabSz="889000">
            <a:lnSpc>
              <a:spcPct val="90000"/>
            </a:lnSpc>
            <a:spcBef>
              <a:spcPct val="0"/>
            </a:spcBef>
            <a:spcAft>
              <a:spcPct val="15000"/>
            </a:spcAft>
            <a:buChar char="••"/>
          </a:pPr>
          <a:endParaRPr lang="en-US" sz="2000" kern="1200" dirty="0">
            <a:latin typeface="+mn-lt"/>
          </a:endParaRPr>
        </a:p>
        <a:p>
          <a:pPr marL="228600" lvl="1" indent="-228600" algn="l" defTabSz="889000">
            <a:lnSpc>
              <a:spcPct val="90000"/>
            </a:lnSpc>
            <a:spcBef>
              <a:spcPct val="0"/>
            </a:spcBef>
            <a:spcAft>
              <a:spcPct val="15000"/>
            </a:spcAft>
            <a:buChar char="••"/>
          </a:pPr>
          <a:r>
            <a:rPr lang="en-US" sz="2000" kern="1200" dirty="0" smtClean="0">
              <a:latin typeface="+mn-lt"/>
            </a:rPr>
            <a:t>Gender Results Framework </a:t>
          </a:r>
          <a:endParaRPr lang="en-US" sz="2000" kern="1200" dirty="0">
            <a:latin typeface="+mn-lt"/>
          </a:endParaRPr>
        </a:p>
      </dsp:txBody>
      <dsp:txXfrm>
        <a:off x="6578049" y="1332718"/>
        <a:ext cx="1832760" cy="2218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81696-BC8F-495A-BBA6-030B35143E4D}">
      <dsp:nvSpPr>
        <dsp:cNvPr id="0" name=""/>
        <dsp:cNvSpPr/>
      </dsp:nvSpPr>
      <dsp:spPr>
        <a:xfrm>
          <a:off x="3054420" y="1706798"/>
          <a:ext cx="1879741" cy="1810773"/>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Working together improves GBA</a:t>
          </a:r>
          <a:r>
            <a:rPr lang="en-US" sz="1600" kern="1200" dirty="0" smtClean="0">
              <a:solidFill>
                <a:schemeClr val="tx1"/>
              </a:solidFill>
            </a:rPr>
            <a:t>+</a:t>
          </a:r>
          <a:endParaRPr lang="en-US" sz="1600" kern="1200" dirty="0">
            <a:solidFill>
              <a:schemeClr val="tx1"/>
            </a:solidFill>
          </a:endParaRPr>
        </a:p>
      </dsp:txBody>
      <dsp:txXfrm>
        <a:off x="3329702" y="1971980"/>
        <a:ext cx="1329177" cy="1280409"/>
      </dsp:txXfrm>
    </dsp:sp>
    <dsp:sp modelId="{72B33DC0-867B-4ACB-9511-51A30D42FE13}">
      <dsp:nvSpPr>
        <dsp:cNvPr id="0" name=""/>
        <dsp:cNvSpPr/>
      </dsp:nvSpPr>
      <dsp:spPr>
        <a:xfrm rot="16895239">
          <a:off x="4141990" y="1386744"/>
          <a:ext cx="108864" cy="479246"/>
        </a:xfrm>
        <a:prstGeom prst="rightArrow">
          <a:avLst>
            <a:gd name="adj1" fmla="val 60000"/>
            <a:gd name="adj2" fmla="val 50000"/>
          </a:avLst>
        </a:prstGeom>
        <a:gradFill rotWithShape="0">
          <a:gsLst>
            <a:gs pos="0">
              <a:schemeClr val="accent5">
                <a:tint val="60000"/>
                <a:hueOff val="0"/>
                <a:satOff val="0"/>
                <a:lumOff val="0"/>
                <a:alphaOff val="0"/>
                <a:tint val="100000"/>
                <a:shade val="100000"/>
                <a:satMod val="130000"/>
              </a:schemeClr>
            </a:gs>
            <a:gs pos="100000">
              <a:schemeClr val="accent5">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155040" y="1498590"/>
        <a:ext cx="76205" cy="287548"/>
      </dsp:txXfrm>
    </dsp:sp>
    <dsp:sp modelId="{1B30799A-A524-4BB7-99D5-8BF9742AAB6E}">
      <dsp:nvSpPr>
        <dsp:cNvPr id="0" name=""/>
        <dsp:cNvSpPr/>
      </dsp:nvSpPr>
      <dsp:spPr>
        <a:xfrm>
          <a:off x="3403084" y="-120733"/>
          <a:ext cx="1963670" cy="1655571"/>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Illustrates differential impacts programs may have on different groups</a:t>
          </a:r>
          <a:endParaRPr lang="en-US" sz="1400" kern="1200" dirty="0">
            <a:solidFill>
              <a:schemeClr val="tx1"/>
            </a:solidFill>
          </a:endParaRPr>
        </a:p>
      </dsp:txBody>
      <dsp:txXfrm>
        <a:off x="3690657" y="121720"/>
        <a:ext cx="1388524" cy="1170665"/>
      </dsp:txXfrm>
    </dsp:sp>
    <dsp:sp modelId="{EF703A32-0310-4A81-ADE1-7CB934F29C94}">
      <dsp:nvSpPr>
        <dsp:cNvPr id="0" name=""/>
        <dsp:cNvSpPr/>
      </dsp:nvSpPr>
      <dsp:spPr>
        <a:xfrm rot="20928410">
          <a:off x="5043111" y="2133131"/>
          <a:ext cx="322295" cy="479246"/>
        </a:xfrm>
        <a:prstGeom prst="rightArrow">
          <a:avLst>
            <a:gd name="adj1" fmla="val 60000"/>
            <a:gd name="adj2" fmla="val 50000"/>
          </a:avLst>
        </a:prstGeom>
        <a:gradFill rotWithShape="0">
          <a:gsLst>
            <a:gs pos="0">
              <a:schemeClr val="accent5">
                <a:tint val="60000"/>
                <a:hueOff val="0"/>
                <a:satOff val="0"/>
                <a:lumOff val="0"/>
                <a:alphaOff val="0"/>
                <a:tint val="100000"/>
                <a:shade val="100000"/>
                <a:satMod val="130000"/>
              </a:schemeClr>
            </a:gs>
            <a:gs pos="100000">
              <a:schemeClr val="accent5">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044031" y="2238364"/>
        <a:ext cx="225607" cy="287548"/>
      </dsp:txXfrm>
    </dsp:sp>
    <dsp:sp modelId="{94050482-D722-4901-A647-109D131CF55A}">
      <dsp:nvSpPr>
        <dsp:cNvPr id="0" name=""/>
        <dsp:cNvSpPr/>
      </dsp:nvSpPr>
      <dsp:spPr>
        <a:xfrm>
          <a:off x="5488823" y="1181545"/>
          <a:ext cx="2029200" cy="1868258"/>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Informs Program Design </a:t>
          </a:r>
          <a:endParaRPr lang="en-US" sz="1400" kern="1200" dirty="0">
            <a:solidFill>
              <a:schemeClr val="tx1"/>
            </a:solidFill>
          </a:endParaRPr>
        </a:p>
      </dsp:txBody>
      <dsp:txXfrm>
        <a:off x="5785992" y="1455145"/>
        <a:ext cx="1434862" cy="1321058"/>
      </dsp:txXfrm>
    </dsp:sp>
    <dsp:sp modelId="{A2799890-DC38-406C-858D-AADEAEC78C1D}">
      <dsp:nvSpPr>
        <dsp:cNvPr id="0" name=""/>
        <dsp:cNvSpPr/>
      </dsp:nvSpPr>
      <dsp:spPr>
        <a:xfrm rot="2530893">
          <a:off x="4718418" y="3129323"/>
          <a:ext cx="222008" cy="479246"/>
        </a:xfrm>
        <a:prstGeom prst="rightArrow">
          <a:avLst>
            <a:gd name="adj1" fmla="val 60000"/>
            <a:gd name="adj2" fmla="val 50000"/>
          </a:avLst>
        </a:prstGeom>
        <a:gradFill rotWithShape="0">
          <a:gsLst>
            <a:gs pos="0">
              <a:schemeClr val="accent5">
                <a:tint val="60000"/>
                <a:hueOff val="0"/>
                <a:satOff val="0"/>
                <a:lumOff val="0"/>
                <a:alphaOff val="0"/>
                <a:tint val="100000"/>
                <a:shade val="100000"/>
                <a:satMod val="130000"/>
              </a:schemeClr>
            </a:gs>
            <a:gs pos="100000">
              <a:schemeClr val="accent5">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727042" y="3202811"/>
        <a:ext cx="155406" cy="287548"/>
      </dsp:txXfrm>
    </dsp:sp>
    <dsp:sp modelId="{4CFEDBCE-8CAD-458A-8C56-231C9BFDD950}">
      <dsp:nvSpPr>
        <dsp:cNvPr id="0" name=""/>
        <dsp:cNvSpPr/>
      </dsp:nvSpPr>
      <dsp:spPr>
        <a:xfrm>
          <a:off x="4668682" y="3233203"/>
          <a:ext cx="2162558" cy="193979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Monitors progress and performance  </a:t>
          </a:r>
          <a:endParaRPr lang="en-US" sz="1400" kern="1200" dirty="0">
            <a:solidFill>
              <a:schemeClr val="tx1"/>
            </a:solidFill>
          </a:endParaRPr>
        </a:p>
      </dsp:txBody>
      <dsp:txXfrm>
        <a:off x="4985381" y="3517279"/>
        <a:ext cx="1529160" cy="1371640"/>
      </dsp:txXfrm>
    </dsp:sp>
    <dsp:sp modelId="{638881F3-8E3C-4AC5-87C8-989AA52CC975}">
      <dsp:nvSpPr>
        <dsp:cNvPr id="0" name=""/>
        <dsp:cNvSpPr/>
      </dsp:nvSpPr>
      <dsp:spPr>
        <a:xfrm rot="8514989">
          <a:off x="3054704" y="3041269"/>
          <a:ext cx="172492" cy="479246"/>
        </a:xfrm>
        <a:prstGeom prst="rightArrow">
          <a:avLst>
            <a:gd name="adj1" fmla="val 60000"/>
            <a:gd name="adj2" fmla="val 50000"/>
          </a:avLst>
        </a:prstGeom>
        <a:gradFill rotWithShape="0">
          <a:gsLst>
            <a:gs pos="0">
              <a:schemeClr val="accent5">
                <a:tint val="60000"/>
                <a:hueOff val="0"/>
                <a:satOff val="0"/>
                <a:lumOff val="0"/>
                <a:alphaOff val="0"/>
                <a:tint val="100000"/>
                <a:shade val="100000"/>
                <a:satMod val="130000"/>
              </a:schemeClr>
            </a:gs>
            <a:gs pos="100000">
              <a:schemeClr val="accent5">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100944" y="3121159"/>
        <a:ext cx="120744" cy="287548"/>
      </dsp:txXfrm>
    </dsp:sp>
    <dsp:sp modelId="{9369F176-1EC3-4392-A09D-0DC22D9FFED5}">
      <dsp:nvSpPr>
        <dsp:cNvPr id="0" name=""/>
        <dsp:cNvSpPr/>
      </dsp:nvSpPr>
      <dsp:spPr>
        <a:xfrm>
          <a:off x="1159708" y="3040630"/>
          <a:ext cx="2097591" cy="1941921"/>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Identifies opportunities to address systemic inequalities  </a:t>
          </a:r>
          <a:endParaRPr lang="en-US" sz="1400" kern="1200" dirty="0">
            <a:solidFill>
              <a:schemeClr val="tx1"/>
            </a:solidFill>
          </a:endParaRPr>
        </a:p>
      </dsp:txBody>
      <dsp:txXfrm>
        <a:off x="1466893" y="3325018"/>
        <a:ext cx="1483221" cy="1373145"/>
      </dsp:txXfrm>
    </dsp:sp>
    <dsp:sp modelId="{2C217032-16FD-4DBA-9707-567D8639C30B}">
      <dsp:nvSpPr>
        <dsp:cNvPr id="0" name=""/>
        <dsp:cNvSpPr/>
      </dsp:nvSpPr>
      <dsp:spPr>
        <a:xfrm rot="12671599">
          <a:off x="2883046" y="1774201"/>
          <a:ext cx="245945" cy="479246"/>
        </a:xfrm>
        <a:prstGeom prst="rightArrow">
          <a:avLst>
            <a:gd name="adj1" fmla="val 60000"/>
            <a:gd name="adj2" fmla="val 50000"/>
          </a:avLst>
        </a:prstGeom>
        <a:gradFill rotWithShape="0">
          <a:gsLst>
            <a:gs pos="0">
              <a:schemeClr val="accent5">
                <a:tint val="60000"/>
                <a:hueOff val="0"/>
                <a:satOff val="0"/>
                <a:lumOff val="0"/>
                <a:alphaOff val="0"/>
                <a:tint val="100000"/>
                <a:shade val="100000"/>
                <a:satMod val="130000"/>
              </a:schemeClr>
            </a:gs>
            <a:gs pos="100000">
              <a:schemeClr val="accent5">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951495" y="1889157"/>
        <a:ext cx="172162" cy="287548"/>
      </dsp:txXfrm>
    </dsp:sp>
    <dsp:sp modelId="{F3596F23-86F6-4DFC-AE26-80FC13C5D097}">
      <dsp:nvSpPr>
        <dsp:cNvPr id="0" name=""/>
        <dsp:cNvSpPr/>
      </dsp:nvSpPr>
      <dsp:spPr>
        <a:xfrm>
          <a:off x="991073" y="497625"/>
          <a:ext cx="1977441" cy="1789718"/>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Highlights unintended consequences of the program </a:t>
          </a:r>
          <a:endParaRPr lang="en-US" sz="1400" kern="1200" dirty="0">
            <a:solidFill>
              <a:schemeClr val="tx1"/>
            </a:solidFill>
          </a:endParaRPr>
        </a:p>
      </dsp:txBody>
      <dsp:txXfrm>
        <a:off x="1280663" y="759723"/>
        <a:ext cx="1398261" cy="1265522"/>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10D5C-3B3A-214D-8AA9-7907A42D725C}" type="datetimeFigureOut">
              <a:rPr lang="en-US" smtClean="0"/>
              <a:t>11/27/2020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D8B1A-5049-5C4B-AFE6-32830630CA6A}" type="slidenum">
              <a:rPr lang="en-US" smtClean="0"/>
              <a:t>‹#›</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tatcan.gc.ca/eng/topics-start/gender_diversity_and_inclus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Good afternoon.</a:t>
            </a:r>
          </a:p>
          <a:p>
            <a:endParaRPr lang="en-CA" sz="1200" dirty="0" smtClean="0"/>
          </a:p>
          <a:p>
            <a:r>
              <a:rPr lang="en-CA" sz="1200" dirty="0" smtClean="0"/>
              <a:t> We are very pleased to be at the 2020 Disability at Work Conference to discuss</a:t>
            </a:r>
            <a:r>
              <a:rPr lang="en-CA" sz="1200" baseline="0" dirty="0" smtClean="0"/>
              <a:t> Gender Based Analysis Plus in the context of our Opportunities Fund Program </a:t>
            </a:r>
            <a:endParaRPr lang="en-CA" sz="1200" dirty="0" smtClean="0"/>
          </a:p>
          <a:p>
            <a:endParaRPr lang="en-CA" sz="1200" dirty="0" smtClean="0"/>
          </a:p>
          <a:p>
            <a:r>
              <a:rPr lang="en-CA" sz="1200" dirty="0" smtClean="0"/>
              <a:t> We would like to thank the organizers for inviting us to participate.  </a:t>
            </a:r>
          </a:p>
          <a:p>
            <a:endParaRPr lang="en-CA" sz="1200" dirty="0" smtClean="0"/>
          </a:p>
          <a:p>
            <a:r>
              <a:rPr lang="en-CA" sz="1200" dirty="0" smtClean="0"/>
              <a:t>My</a:t>
            </a:r>
            <a:r>
              <a:rPr lang="en-CA" sz="1200" baseline="0" dirty="0" smtClean="0"/>
              <a:t> name is Jessica Stark and I will be beginning the presentation by providing an overview of Gender Based Analysis Plus</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a:t>
            </a:fld>
            <a:endParaRPr lang="en-US"/>
          </a:p>
        </p:txBody>
      </p:sp>
    </p:spTree>
    <p:extLst>
      <p:ext uri="{BB962C8B-B14F-4D97-AF65-F5344CB8AC3E}">
        <p14:creationId xmlns:p14="http://schemas.microsoft.com/office/powerpoint/2010/main" val="403293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With respect to the diversity profile of participants in Opportunities Fund projects, it varies year to year,</a:t>
            </a:r>
            <a:r>
              <a:rPr lang="en-CA" baseline="0" dirty="0" smtClean="0"/>
              <a:t> however on average the program serves 4,316 PWDs annually </a:t>
            </a:r>
            <a:endParaRPr lang="en-CA" dirty="0" smtClean="0"/>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In 2018-2019, the average of program participants who self-declared as male</a:t>
            </a:r>
            <a:r>
              <a:rPr lang="en-CA" baseline="0" dirty="0" smtClean="0"/>
              <a:t> was</a:t>
            </a:r>
            <a:r>
              <a:rPr lang="en-CA" dirty="0" smtClean="0"/>
              <a:t> 57% compared to 41% for females.  This only</a:t>
            </a:r>
            <a:r>
              <a:rPr lang="en-CA" baseline="0" dirty="0" smtClean="0"/>
              <a:t> marginally changed in  2019-2020 where m</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ales</a:t>
            </a:r>
            <a:r>
              <a:rPr lang="en-C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represented</a:t>
            </a:r>
            <a:r>
              <a:rPr lang="en-CA"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56% of participating clients compared to 42% for females</a:t>
            </a:r>
            <a:endParaRPr lang="en-CA" dirty="0" smtClean="0"/>
          </a:p>
          <a:p>
            <a:pPr marL="171450" indent="-171450">
              <a:buFont typeface="Arial" panose="020B0604020202020204" pitchFamily="34" charset="0"/>
              <a:buChar char="•"/>
            </a:pPr>
            <a:endParaRPr lang="en-CA"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Overall, the administrative</a:t>
            </a:r>
            <a:r>
              <a:rPr lang="en-CA" baseline="0" dirty="0" smtClean="0"/>
              <a:t> data is telling us that the program is serving more men compared to women.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In</a:t>
            </a:r>
            <a:r>
              <a:rPr lang="en-CA" sz="1200" baseline="0" dirty="0" smtClean="0">
                <a:effectLst/>
                <a:latin typeface="Calibri" panose="020F0502020204030204" pitchFamily="34" charset="0"/>
                <a:ea typeface="Calibri" panose="020F0502020204030204" pitchFamily="34" charset="0"/>
                <a:cs typeface="Times New Roman" panose="02020603050405020304" pitchFamily="18" charset="0"/>
              </a:rPr>
              <a:t> addition, in</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creased income is relatively larger for men compared to women.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smtClean="0"/>
          </a:p>
          <a:p>
            <a:pPr marL="171450" indent="-171450">
              <a:buFont typeface="Arial" panose="020B0604020202020204" pitchFamily="34" charset="0"/>
              <a:buChar char="•"/>
            </a:pPr>
            <a:r>
              <a:rPr lang="en-CA" baseline="0" dirty="0" smtClean="0"/>
              <a:t>This is interesting to note because in comparison to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the Canadian population of people with disabilities,</a:t>
            </a:r>
            <a:r>
              <a:rPr lang="en-CA" sz="1200" baseline="0" dirty="0" smtClean="0">
                <a:effectLst/>
                <a:latin typeface="Calibri" panose="020F0502020204030204" pitchFamily="34" charset="0"/>
                <a:ea typeface="Calibri" panose="020F0502020204030204" pitchFamily="34" charset="0"/>
                <a:cs typeface="Times New Roman" panose="02020603050405020304" pitchFamily="18" charset="0"/>
              </a:rPr>
              <a:t> representation of woman with disabilities is higher at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55% in comparison to men at 45% as per the results from</a:t>
            </a:r>
            <a:r>
              <a:rPr lang="en-CA" sz="1200" baseline="0" dirty="0" smtClean="0">
                <a:effectLst/>
                <a:latin typeface="Calibri" panose="020F0502020204030204" pitchFamily="34" charset="0"/>
                <a:ea typeface="Calibri" panose="020F0502020204030204" pitchFamily="34" charset="0"/>
                <a:cs typeface="Times New Roman" panose="02020603050405020304" pitchFamily="18" charset="0"/>
              </a:rPr>
              <a:t> the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Canadian Study on Disability.</a:t>
            </a:r>
          </a:p>
          <a:p>
            <a:pPr marL="171450" indent="-171450">
              <a:buFont typeface="Arial" panose="020B0604020202020204" pitchFamily="34" charset="0"/>
              <a:buChar char="•"/>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DDD8B1A-5049-5C4B-AFE6-32830630CA6A}" type="slidenum">
              <a:rPr lang="en-US" smtClean="0"/>
              <a:t>10</a:t>
            </a:fld>
            <a:endParaRPr lang="en-US"/>
          </a:p>
        </p:txBody>
      </p:sp>
    </p:spTree>
    <p:extLst>
      <p:ext uri="{BB962C8B-B14F-4D97-AF65-F5344CB8AC3E}">
        <p14:creationId xmlns:p14="http://schemas.microsoft.com/office/powerpoint/2010/main" val="3680606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This program is tailored to the needs of working-aged PWDs, under 21 to 55 years and over.  However, some age groups, such as youth, benefit more from the program due to their limited attachment to the labour market, which affects their eligibility to access Employment Insurance Support Measures.  </a:t>
            </a: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In 2018-2019, youth between the ages of 15 to 30, represented 55% of the total participants served (23% under 21 and 32% between 21-30), compared to 35% for those aged between 31 to 54 and 10% for those 55 years old and over.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Again, only marginal differences were seen in 2019-2020, with youth between the ages of 15 to 30, representing 58% of the total participants served (25% under 21 and 33% between 21-30), compared to 33% for those aged between 31 to 54 and 8% for those 55 years old and over.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11</a:t>
            </a:fld>
            <a:endParaRPr lang="en-US"/>
          </a:p>
        </p:txBody>
      </p:sp>
    </p:spTree>
    <p:extLst>
      <p:ext uri="{BB962C8B-B14F-4D97-AF65-F5344CB8AC3E}">
        <p14:creationId xmlns:p14="http://schemas.microsoft.com/office/powerpoint/2010/main" val="197763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dirty="0" smtClean="0">
                <a:effectLst/>
                <a:latin typeface="Arial" panose="020B0604020202020204" pitchFamily="34" charset="0"/>
                <a:ea typeface="Calibri" panose="020F0502020204030204" pitchFamily="34" charset="0"/>
              </a:rPr>
              <a:t>Program participants also comprised of self-identified members of a visibility minority group. Based on those</a:t>
            </a:r>
            <a:r>
              <a:rPr lang="en-CA" sz="1200" baseline="0" dirty="0" smtClean="0">
                <a:effectLst/>
                <a:latin typeface="Arial" panose="020B0604020202020204" pitchFamily="34" charset="0"/>
                <a:ea typeface="Calibri" panose="020F0502020204030204" pitchFamily="34" charset="0"/>
              </a:rPr>
              <a:t> who self-identified, v</a:t>
            </a:r>
            <a:r>
              <a:rPr kumimoji="0" lang="en-CA" sz="12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mn-cs"/>
              </a:rPr>
              <a:t>isibile</a:t>
            </a:r>
            <a:r>
              <a:rPr kumimoji="0" lang="en-CA"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 minority representation </a:t>
            </a:r>
            <a:r>
              <a:rPr lang="en-CA" sz="1200" dirty="0" smtClean="0">
                <a:effectLst/>
                <a:latin typeface="Arial" panose="020B0604020202020204" pitchFamily="34" charset="0"/>
                <a:ea typeface="Calibri" panose="020F0502020204030204" pitchFamily="34" charset="0"/>
              </a:rPr>
              <a:t>averages approximately</a:t>
            </a:r>
            <a:r>
              <a:rPr lang="en-CA" sz="1200" baseline="0" dirty="0" smtClean="0">
                <a:effectLst/>
                <a:latin typeface="Arial" panose="020B0604020202020204" pitchFamily="34" charset="0"/>
                <a:ea typeface="Calibri" panose="020F0502020204030204" pitchFamily="34" charset="0"/>
              </a:rPr>
              <a:t> </a:t>
            </a:r>
            <a:r>
              <a:rPr lang="en-CA" sz="1200" dirty="0" smtClean="0">
                <a:effectLst/>
                <a:latin typeface="Arial" panose="020B0604020202020204" pitchFamily="34" charset="0"/>
                <a:ea typeface="Calibri" panose="020F0502020204030204" pitchFamily="34" charset="0"/>
              </a:rPr>
              <a:t>21% nationally.</a:t>
            </a:r>
          </a:p>
          <a:p>
            <a:pPr marL="171450" indent="-171450">
              <a:buFont typeface="Arial" panose="020B0604020202020204" pitchFamily="34" charset="0"/>
              <a:buChar char="•"/>
            </a:pPr>
            <a:endParaRPr lang="en-CA" sz="1200" dirty="0" smtClean="0">
              <a:effectLst/>
              <a:latin typeface="Arial" panose="020B0604020202020204" pitchFamily="34" charset="0"/>
              <a:ea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In 2018-2019, of the clients served, visible minority clients represented 21% of the total participants served.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This marginally changed in 2019-2020, with 19% of the OF clients who identified themselves as a visible minority</a:t>
            </a: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12</a:t>
            </a:fld>
            <a:endParaRPr lang="en-US"/>
          </a:p>
        </p:txBody>
      </p:sp>
    </p:spTree>
    <p:extLst>
      <p:ext uri="{BB962C8B-B14F-4D97-AF65-F5344CB8AC3E}">
        <p14:creationId xmlns:p14="http://schemas.microsoft.com/office/powerpoint/2010/main" val="371021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17145" indent="-171450" algn="just">
              <a:lnSpc>
                <a:spcPct val="106000"/>
              </a:lnSpc>
              <a:spcAft>
                <a:spcPts val="1200"/>
              </a:spcAft>
              <a:buFont typeface="Arial" panose="020B0604020202020204" pitchFamily="34" charset="0"/>
              <a:buChar char="•"/>
            </a:pPr>
            <a:r>
              <a:rPr lang="en-CA" sz="1200" dirty="0" smtClean="0">
                <a:effectLst/>
                <a:latin typeface="Arial" panose="020B0604020202020204" pitchFamily="34" charset="0"/>
                <a:ea typeface="Calibri" panose="020F0502020204030204" pitchFamily="34" charset="0"/>
              </a:rPr>
              <a:t>The disability types self-declared by the participants served during 2018-2019 are: </a:t>
            </a:r>
          </a:p>
          <a:p>
            <a:pPr marL="628650" marR="17145" lvl="1" indent="-171450" algn="just">
              <a:lnSpc>
                <a:spcPct val="106000"/>
              </a:lnSpc>
              <a:spcAft>
                <a:spcPts val="1200"/>
              </a:spcAft>
              <a:buFont typeface="Courier New" panose="02070309020205020404" pitchFamily="49" charset="0"/>
              <a:buChar char="o"/>
            </a:pPr>
            <a:r>
              <a:rPr lang="en-CA" sz="1200" dirty="0" smtClean="0">
                <a:effectLst/>
                <a:latin typeface="Arial" panose="020B0604020202020204" pitchFamily="34" charset="0"/>
                <a:ea typeface="Calibri" panose="020F0502020204030204" pitchFamily="34" charset="0"/>
              </a:rPr>
              <a:t>mental health (35%); </a:t>
            </a:r>
          </a:p>
          <a:p>
            <a:pPr marL="628650" marR="17145" lvl="1" indent="-171450" algn="just">
              <a:lnSpc>
                <a:spcPct val="106000"/>
              </a:lnSpc>
              <a:spcAft>
                <a:spcPts val="1200"/>
              </a:spcAft>
              <a:buFont typeface="Courier New" panose="02070309020205020404" pitchFamily="49" charset="0"/>
              <a:buChar char="o"/>
            </a:pPr>
            <a:r>
              <a:rPr lang="en-CA" sz="1200" dirty="0" smtClean="0">
                <a:effectLst/>
                <a:latin typeface="Arial" panose="020B0604020202020204" pitchFamily="34" charset="0"/>
                <a:ea typeface="Calibri" panose="020F0502020204030204" pitchFamily="34" charset="0"/>
              </a:rPr>
              <a:t>developmental/intellectual disability (16%); </a:t>
            </a:r>
          </a:p>
          <a:p>
            <a:pPr marL="628650" marR="17145" lvl="1" indent="-171450" algn="just">
              <a:lnSpc>
                <a:spcPct val="106000"/>
              </a:lnSpc>
              <a:spcAft>
                <a:spcPts val="1200"/>
              </a:spcAft>
              <a:buFont typeface="Courier New" panose="02070309020205020404" pitchFamily="49" charset="0"/>
              <a:buChar char="o"/>
            </a:pPr>
            <a:r>
              <a:rPr lang="en-CA" sz="1200" dirty="0" smtClean="0">
                <a:effectLst/>
                <a:latin typeface="Arial" panose="020B0604020202020204" pitchFamily="34" charset="0"/>
                <a:ea typeface="Calibri" panose="020F0502020204030204" pitchFamily="34" charset="0"/>
              </a:rPr>
              <a:t>learning disability (12%); </a:t>
            </a:r>
          </a:p>
          <a:p>
            <a:pPr marL="628650" marR="17145" lvl="1" indent="-171450" algn="just">
              <a:lnSpc>
                <a:spcPct val="106000"/>
              </a:lnSpc>
              <a:spcAft>
                <a:spcPts val="1200"/>
              </a:spcAft>
              <a:buFont typeface="Courier New" panose="02070309020205020404" pitchFamily="49" charset="0"/>
              <a:buChar char="o"/>
            </a:pPr>
            <a:r>
              <a:rPr lang="en-CA" sz="1200" dirty="0" smtClean="0">
                <a:effectLst/>
                <a:latin typeface="Arial" panose="020B0604020202020204" pitchFamily="34" charset="0"/>
                <a:ea typeface="Calibri" panose="020F0502020204030204" pitchFamily="34" charset="0"/>
              </a:rPr>
              <a:t>agility (6%); </a:t>
            </a:r>
          </a:p>
          <a:p>
            <a:pPr marL="628650" marR="17145" lvl="1" indent="-171450" algn="just">
              <a:lnSpc>
                <a:spcPct val="106000"/>
              </a:lnSpc>
              <a:spcAft>
                <a:spcPts val="1200"/>
              </a:spcAft>
              <a:buFont typeface="Courier New" panose="02070309020205020404" pitchFamily="49" charset="0"/>
              <a:buChar char="o"/>
            </a:pPr>
            <a:r>
              <a:rPr lang="en-CA" sz="1200" dirty="0" smtClean="0">
                <a:effectLst/>
                <a:latin typeface="Arial" panose="020B0604020202020204" pitchFamily="34" charset="0"/>
                <a:ea typeface="Calibri" panose="020F0502020204030204" pitchFamily="34" charset="0"/>
              </a:rPr>
              <a:t>motor skills (4%); </a:t>
            </a:r>
          </a:p>
          <a:p>
            <a:pPr marL="628650" marR="17145" lvl="1" indent="-171450" algn="just">
              <a:lnSpc>
                <a:spcPct val="106000"/>
              </a:lnSpc>
              <a:spcAft>
                <a:spcPts val="1200"/>
              </a:spcAft>
              <a:buFont typeface="Courier New" panose="02070309020205020404" pitchFamily="49" charset="0"/>
              <a:buChar char="o"/>
            </a:pPr>
            <a:r>
              <a:rPr lang="en-CA" sz="1200" dirty="0" smtClean="0">
                <a:effectLst/>
                <a:latin typeface="Arial" panose="020B0604020202020204" pitchFamily="34" charset="0"/>
                <a:ea typeface="Calibri" panose="020F0502020204030204" pitchFamily="34" charset="0"/>
              </a:rPr>
              <a:t>hearing (2%); </a:t>
            </a:r>
          </a:p>
          <a:p>
            <a:pPr marL="628650" marR="17145" lvl="1" indent="-171450" algn="just">
              <a:lnSpc>
                <a:spcPct val="106000"/>
              </a:lnSpc>
              <a:spcAft>
                <a:spcPts val="1200"/>
              </a:spcAft>
              <a:buFont typeface="Courier New" panose="02070309020205020404" pitchFamily="49" charset="0"/>
              <a:buChar char="o"/>
            </a:pPr>
            <a:r>
              <a:rPr lang="en-CA" sz="1200" dirty="0" smtClean="0">
                <a:effectLst/>
                <a:latin typeface="Arial" panose="020B0604020202020204" pitchFamily="34" charset="0"/>
                <a:ea typeface="Calibri" panose="020F0502020204030204" pitchFamily="34" charset="0"/>
              </a:rPr>
              <a:t>visual (2%); </a:t>
            </a:r>
          </a:p>
          <a:p>
            <a:pPr marL="628650" marR="17145" lvl="1" indent="-171450" algn="just">
              <a:lnSpc>
                <a:spcPct val="106000"/>
              </a:lnSpc>
              <a:spcAft>
                <a:spcPts val="1200"/>
              </a:spcAft>
              <a:buFont typeface="Courier New" panose="02070309020205020404" pitchFamily="49" charset="0"/>
              <a:buChar char="o"/>
            </a:pPr>
            <a:r>
              <a:rPr lang="en-CA" sz="1200" dirty="0" smtClean="0">
                <a:effectLst/>
                <a:latin typeface="Arial" panose="020B0604020202020204" pitchFamily="34" charset="0"/>
                <a:ea typeface="Calibri" panose="020F0502020204030204" pitchFamily="34" charset="0"/>
              </a:rPr>
              <a:t>speaking (1%);</a:t>
            </a:r>
            <a:r>
              <a:rPr lang="en-CA" sz="1200" baseline="0" dirty="0" smtClean="0">
                <a:effectLst/>
                <a:latin typeface="Arial" panose="020B0604020202020204" pitchFamily="34" charset="0"/>
                <a:ea typeface="Calibri" panose="020F0502020204030204" pitchFamily="34" charset="0"/>
              </a:rPr>
              <a:t> and </a:t>
            </a:r>
          </a:p>
          <a:p>
            <a:pPr marL="628650" marR="17145" lvl="1" indent="-171450" algn="just">
              <a:lnSpc>
                <a:spcPct val="106000"/>
              </a:lnSpc>
              <a:spcAft>
                <a:spcPts val="1200"/>
              </a:spcAft>
              <a:buFont typeface="Courier New" panose="02070309020205020404" pitchFamily="49" charset="0"/>
              <a:buChar char="o"/>
            </a:pPr>
            <a:r>
              <a:rPr lang="en-CA" sz="1200" baseline="0" dirty="0" smtClean="0">
                <a:effectLst/>
                <a:latin typeface="Arial" panose="020B0604020202020204" pitchFamily="34" charset="0"/>
                <a:ea typeface="Calibri" panose="020F0502020204030204" pitchFamily="34" charset="0"/>
              </a:rPr>
              <a:t>Those who did not self-declare </a:t>
            </a:r>
            <a:r>
              <a:rPr lang="en-CA" sz="1200" dirty="0" smtClean="0">
                <a:effectLst/>
                <a:latin typeface="Arial" panose="020B0604020202020204" pitchFamily="34" charset="0"/>
                <a:ea typeface="Calibri" panose="020F0502020204030204" pitchFamily="34" charset="0"/>
              </a:rPr>
              <a:t>(20%).  </a:t>
            </a:r>
            <a:endParaRPr lang="en-CA" sz="1200" dirty="0" smtClean="0">
              <a:effectLst/>
              <a:latin typeface="Arial" panose="020B0604020202020204" pitchFamily="34" charset="0"/>
              <a:ea typeface="Times New Roman" panose="02020603050405020304" pitchFamily="18" charset="0"/>
            </a:endParaRPr>
          </a:p>
          <a:p>
            <a:pPr>
              <a:lnSpc>
                <a:spcPct val="107000"/>
              </a:lnSpc>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These numbers remained consistent in 2019-2020 with a slight increase of participants who reported mental health to 36%. </a:t>
            </a:r>
            <a:endParaRPr lang="en-CA"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DDD8B1A-5049-5C4B-AFE6-32830630CA6A}" type="slidenum">
              <a:rPr lang="en-US" smtClean="0"/>
              <a:t>13</a:t>
            </a:fld>
            <a:endParaRPr lang="en-US"/>
          </a:p>
        </p:txBody>
      </p:sp>
    </p:spTree>
    <p:extLst>
      <p:ext uri="{BB962C8B-B14F-4D97-AF65-F5344CB8AC3E}">
        <p14:creationId xmlns:p14="http://schemas.microsoft.com/office/powerpoint/2010/main" val="908734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r>
              <a:rPr kumimoji="0" lang="en-CA" sz="2800" b="1" i="0" u="none" strike="noStrike" kern="1200" cap="none" spc="0" normalizeH="0" baseline="0" noProof="0" dirty="0" smtClean="0">
                <a:ln>
                  <a:noFill/>
                </a:ln>
                <a:solidFill>
                  <a:srgbClr val="188394"/>
                </a:solidFill>
                <a:effectLst/>
                <a:uLnTx/>
                <a:uFillTx/>
                <a:latin typeface="Arial"/>
                <a:ea typeface="+mj-ea"/>
              </a:rPr>
              <a:t>Outcome Highlights </a:t>
            </a:r>
            <a:endParaRPr lang="en-CA" sz="1200" i="0" dirty="0" smtClean="0">
              <a:effectLst/>
              <a:latin typeface="Arial" panose="020B0604020202020204" pitchFamily="34" charset="0"/>
              <a:ea typeface="Times New Roman" panose="02020603050405020304" pitchFamily="18" charset="0"/>
            </a:endParaRPr>
          </a:p>
          <a:p>
            <a:pPr marL="342900" lvl="0" indent="-342900" algn="just">
              <a:spcAft>
                <a:spcPts val="0"/>
              </a:spcAft>
              <a:buFont typeface="Symbol" panose="05050102010706020507" pitchFamily="18" charset="2"/>
              <a:buChar char=""/>
            </a:pPr>
            <a:endParaRPr lang="en-CA" sz="1200" i="0" dirty="0" smtClean="0">
              <a:effectLst/>
              <a:latin typeface="Arial" panose="020B0604020202020204" pitchFamily="34"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CA" sz="1200" i="0" dirty="0" smtClean="0">
                <a:effectLst/>
                <a:latin typeface="Arial" panose="020B0604020202020204" pitchFamily="34" charset="0"/>
                <a:ea typeface="Times New Roman" panose="02020603050405020304" pitchFamily="18" charset="0"/>
              </a:rPr>
              <a:t>Of the 4,242 </a:t>
            </a:r>
            <a:r>
              <a:rPr lang="en-US" sz="1200" i="0" dirty="0" smtClean="0">
                <a:effectLst/>
                <a:latin typeface="Arial" panose="020B0604020202020204" pitchFamily="34" charset="0"/>
                <a:ea typeface="Times New Roman" panose="02020603050405020304" pitchFamily="18" charset="0"/>
              </a:rPr>
              <a:t>PWDs </a:t>
            </a:r>
            <a:r>
              <a:rPr lang="en-CA" sz="1200" i="0" dirty="0" smtClean="0">
                <a:effectLst/>
                <a:latin typeface="Arial" panose="020B0604020202020204" pitchFamily="34" charset="0"/>
                <a:ea typeface="Times New Roman" panose="02020603050405020304" pitchFamily="18" charset="0"/>
              </a:rPr>
              <a:t>served in 2019-20:</a:t>
            </a:r>
            <a:endParaRPr lang="en-CA" sz="1200" i="0" dirty="0" smtClean="0">
              <a:effectLst/>
              <a:latin typeface="Times New Roman" panose="02020603050405020304" pitchFamily="18" charset="0"/>
              <a:ea typeface="Times New Roman" panose="02020603050405020304" pitchFamily="18" charset="0"/>
            </a:endParaRPr>
          </a:p>
          <a:p>
            <a:pPr marL="800100" lvl="1" indent="-342900">
              <a:spcAft>
                <a:spcPts val="0"/>
              </a:spcAft>
              <a:buFont typeface="Courier New" panose="02070309020205020404" pitchFamily="49" charset="0"/>
              <a:buChar char="o"/>
              <a:tabLst>
                <a:tab pos="457200" algn="l"/>
              </a:tabLst>
            </a:pPr>
            <a:r>
              <a:rPr lang="en-CA" sz="1200" dirty="0" smtClean="0">
                <a:effectLst/>
                <a:latin typeface="Arial" panose="020B0604020202020204" pitchFamily="34" charset="0"/>
                <a:ea typeface="Calibri" panose="020F0502020204030204" pitchFamily="34" charset="0"/>
                <a:cs typeface="Arial" panose="020B0604020202020204" pitchFamily="34" charset="0"/>
              </a:rPr>
              <a:t>1,554 clients found employment</a:t>
            </a:r>
            <a:endParaRPr lang="en-CA" sz="1200" dirty="0" smtClean="0">
              <a:effectLst/>
              <a:latin typeface="Arial Narrow" panose="020B0606020202030204" pitchFamily="34" charset="0"/>
              <a:ea typeface="Calibri" panose="020F0502020204030204" pitchFamily="34" charset="0"/>
              <a:cs typeface="Arial" panose="020B0604020202020204" pitchFamily="34" charset="0"/>
            </a:endParaRPr>
          </a:p>
          <a:p>
            <a:pPr marL="800100" lvl="1" indent="-342900">
              <a:spcAft>
                <a:spcPts val="0"/>
              </a:spcAft>
              <a:buFont typeface="Courier New" panose="02070309020205020404" pitchFamily="49" charset="0"/>
              <a:buChar char="o"/>
              <a:tabLst>
                <a:tab pos="457200" algn="l"/>
              </a:tabLst>
            </a:pPr>
            <a:r>
              <a:rPr lang="en-CA" sz="1200" dirty="0" smtClean="0">
                <a:effectLst/>
                <a:latin typeface="Arial" panose="020B0604020202020204" pitchFamily="34" charset="0"/>
                <a:ea typeface="Calibri" panose="020F0502020204030204" pitchFamily="34" charset="0"/>
                <a:cs typeface="Arial" panose="020B0604020202020204" pitchFamily="34" charset="0"/>
              </a:rPr>
              <a:t>294 clients returned to school</a:t>
            </a:r>
            <a:endParaRPr lang="en-CA" sz="1200" dirty="0" smtClean="0">
              <a:effectLst/>
              <a:latin typeface="Arial Narrow" panose="020B0606020202030204" pitchFamily="34" charset="0"/>
              <a:ea typeface="Calibri" panose="020F0502020204030204" pitchFamily="34" charset="0"/>
              <a:cs typeface="Arial" panose="020B0604020202020204" pitchFamily="34" charset="0"/>
            </a:endParaRPr>
          </a:p>
          <a:p>
            <a:pPr marL="800100" lvl="1" indent="-342900">
              <a:spcAft>
                <a:spcPts val="0"/>
              </a:spcAft>
              <a:buFont typeface="Courier New" panose="02070309020205020404" pitchFamily="49" charset="0"/>
              <a:buChar char="o"/>
              <a:tabLst>
                <a:tab pos="457200" algn="l"/>
              </a:tabLst>
            </a:pPr>
            <a:r>
              <a:rPr lang="en-CA" sz="1200" dirty="0" smtClean="0">
                <a:effectLst/>
                <a:latin typeface="Arial" panose="020B0604020202020204" pitchFamily="34" charset="0"/>
                <a:ea typeface="Calibri" panose="020F0502020204030204" pitchFamily="34" charset="0"/>
                <a:cs typeface="Arial" panose="020B0604020202020204" pitchFamily="34" charset="0"/>
              </a:rPr>
              <a:t>2,804 clients enhanced their employability – meaning they </a:t>
            </a:r>
            <a:r>
              <a:rPr lang="en-C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improved their employability skills </a:t>
            </a:r>
          </a:p>
          <a:p>
            <a:pPr>
              <a:spcAft>
                <a:spcPts val="0"/>
              </a:spcAft>
            </a:pPr>
            <a:r>
              <a:rPr lang="en-CA" sz="1200" dirty="0" smtClean="0">
                <a:effectLst/>
                <a:latin typeface="Arial" panose="020B0604020202020204" pitchFamily="34" charset="0"/>
                <a:ea typeface="Calibri" panose="020F0502020204030204" pitchFamily="34" charset="0"/>
                <a:cs typeface="Arial" panose="020B0604020202020204" pitchFamily="34" charset="0"/>
              </a:rPr>
              <a:t> </a:t>
            </a:r>
            <a:endParaRPr lang="en-CA" sz="1200" dirty="0" smtClean="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CA" sz="1200" dirty="0" smtClean="0">
                <a:effectLst/>
                <a:latin typeface="Arial" panose="020B0604020202020204" pitchFamily="34" charset="0"/>
                <a:ea typeface="Times New Roman" panose="02020603050405020304" pitchFamily="18" charset="0"/>
              </a:rPr>
              <a:t>Additional data will be released in the upcoming evaluation in spring 2021. </a:t>
            </a:r>
            <a:endParaRPr lang="en-CA" sz="1200" dirty="0" smtClean="0">
              <a:effectLst/>
              <a:latin typeface="Times New Roman" panose="02020603050405020304" pitchFamily="18" charset="0"/>
              <a:ea typeface="Times New Roman" panose="02020603050405020304" pitchFamily="18" charset="0"/>
            </a:endParaRPr>
          </a:p>
          <a:p>
            <a:pPr marL="228600">
              <a:spcAft>
                <a:spcPts val="0"/>
              </a:spcAft>
            </a:pPr>
            <a:r>
              <a:rPr lang="en-CA" sz="1200" dirty="0" smtClean="0">
                <a:effectLst/>
                <a:latin typeface="Arial" panose="020B0604020202020204" pitchFamily="34" charset="0"/>
                <a:ea typeface="Times New Roman" panose="02020603050405020304" pitchFamily="18" charset="0"/>
              </a:rPr>
              <a:t> </a:t>
            </a:r>
            <a:endParaRPr lang="en-CA"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CA" sz="1200" dirty="0" smtClean="0">
                <a:effectLst/>
                <a:latin typeface="Arial" panose="020B0604020202020204" pitchFamily="34" charset="0"/>
                <a:ea typeface="Times New Roman" panose="02020603050405020304" pitchFamily="18" charset="0"/>
              </a:rPr>
              <a:t>While the evaluation of program is not yet completed,</a:t>
            </a:r>
            <a:r>
              <a:rPr lang="en-CA" sz="1200" baseline="0" dirty="0" smtClean="0">
                <a:effectLst/>
                <a:latin typeface="Arial" panose="020B0604020202020204" pitchFamily="34" charset="0"/>
                <a:ea typeface="Times New Roman" panose="02020603050405020304" pitchFamily="18" charset="0"/>
              </a:rPr>
              <a:t> </a:t>
            </a:r>
            <a:r>
              <a:rPr lang="en-CA" sz="1200" dirty="0" smtClean="0">
                <a:effectLst/>
                <a:latin typeface="Arial" panose="020B0604020202020204" pitchFamily="34" charset="0"/>
                <a:ea typeface="Times New Roman" panose="02020603050405020304" pitchFamily="18" charset="0"/>
              </a:rPr>
              <a:t>preliminary results indicate that program impacts and earnings for men were higher compared to women with disabilities. </a:t>
            </a:r>
            <a:endParaRPr lang="en-CA" sz="1200" dirty="0" smtClean="0">
              <a:effectLst/>
              <a:latin typeface="Times New Roman" panose="02020603050405020304" pitchFamily="18" charset="0"/>
              <a:ea typeface="Times New Roman" panose="02020603050405020304" pitchFamily="18" charset="0"/>
            </a:endParaRPr>
          </a:p>
          <a:p>
            <a:pPr>
              <a:spcAft>
                <a:spcPts val="0"/>
              </a:spcAft>
            </a:pPr>
            <a:r>
              <a:rPr lang="en-CA" sz="1200" dirty="0" smtClean="0">
                <a:effectLst/>
                <a:latin typeface="Arial" panose="020B0604020202020204" pitchFamily="34" charset="0"/>
                <a:ea typeface="Calibri" panose="020F0502020204030204" pitchFamily="34" charset="0"/>
                <a:cs typeface="Arial" panose="020B0604020202020204" pitchFamily="34" charset="0"/>
              </a:rPr>
              <a:t> </a:t>
            </a:r>
            <a:endParaRPr lang="en-CA" sz="1200" dirty="0" smtClean="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CA" sz="1200" dirty="0" smtClean="0">
                <a:effectLst/>
                <a:latin typeface="Arial" panose="020B0604020202020204" pitchFamily="34" charset="0"/>
                <a:ea typeface="Times New Roman" panose="02020603050405020304" pitchFamily="18" charset="0"/>
              </a:rPr>
              <a:t>Overall, previous evidence of benefits from program participation</a:t>
            </a:r>
            <a:r>
              <a:rPr lang="en-CA" sz="1200" dirty="0" smtClean="0">
                <a:effectLst/>
                <a:latin typeface="Arial" panose="020B0604020202020204" pitchFamily="34" charset="0"/>
                <a:ea typeface="Calibri" panose="020F0502020204030204" pitchFamily="34" charset="0"/>
              </a:rPr>
              <a:t> </a:t>
            </a:r>
            <a:r>
              <a:rPr lang="en-CA" sz="1200" dirty="0" smtClean="0">
                <a:effectLst/>
                <a:latin typeface="Arial" panose="020B0604020202020204" pitchFamily="34" charset="0"/>
                <a:ea typeface="Times New Roman" panose="02020603050405020304" pitchFamily="18" charset="0"/>
              </a:rPr>
              <a:t>across all interventions indicate participants gained:</a:t>
            </a:r>
            <a:endParaRPr lang="en-CA" sz="1200" dirty="0" smtClean="0">
              <a:effectLst/>
              <a:latin typeface="Times New Roman" panose="02020603050405020304" pitchFamily="18" charset="0"/>
              <a:ea typeface="Times New Roman" panose="02020603050405020304" pitchFamily="18" charset="0"/>
            </a:endParaRPr>
          </a:p>
          <a:p>
            <a:pPr marL="800100" lvl="1" indent="-342900">
              <a:spcAft>
                <a:spcPts val="0"/>
              </a:spcAft>
              <a:buFont typeface="Courier New" panose="02070309020205020404" pitchFamily="49" charset="0"/>
              <a:buChar char="o"/>
            </a:pPr>
            <a:r>
              <a:rPr lang="en-CA" sz="1200" dirty="0" smtClean="0">
                <a:effectLst/>
                <a:latin typeface="Arial" panose="020B0604020202020204" pitchFamily="34" charset="0"/>
                <a:ea typeface="Times New Roman" panose="02020603050405020304" pitchFamily="18" charset="0"/>
              </a:rPr>
              <a:t>Development of transferable workplace essential and soft skills </a:t>
            </a:r>
            <a:endParaRPr lang="en-CA" sz="1200" dirty="0" smtClean="0">
              <a:effectLst/>
              <a:latin typeface="Times New Roman" panose="02020603050405020304" pitchFamily="18" charset="0"/>
              <a:ea typeface="Times New Roman" panose="02020603050405020304" pitchFamily="18" charset="0"/>
            </a:endParaRPr>
          </a:p>
          <a:p>
            <a:pPr marL="800100" lvl="1" indent="-342900">
              <a:spcAft>
                <a:spcPts val="0"/>
              </a:spcAft>
              <a:buFont typeface="Courier New" panose="02070309020205020404" pitchFamily="49" charset="0"/>
              <a:buChar char="o"/>
            </a:pPr>
            <a:r>
              <a:rPr lang="en-CA" sz="1200" dirty="0" smtClean="0">
                <a:effectLst/>
                <a:latin typeface="Arial" panose="020B0604020202020204" pitchFamily="34" charset="0"/>
                <a:ea typeface="Times New Roman" panose="02020603050405020304" pitchFamily="18" charset="0"/>
              </a:rPr>
              <a:t>Improvement of overall well-being, attitudes, behaviours and motivation</a:t>
            </a:r>
            <a:endParaRPr lang="en-CA" sz="1200" dirty="0" smtClean="0">
              <a:effectLst/>
              <a:latin typeface="Times New Roman" panose="02020603050405020304" pitchFamily="18" charset="0"/>
              <a:ea typeface="Times New Roman" panose="02020603050405020304" pitchFamily="18" charset="0"/>
            </a:endParaRPr>
          </a:p>
          <a:p>
            <a:pPr marL="800100" lvl="1" indent="-342900">
              <a:spcAft>
                <a:spcPts val="0"/>
              </a:spcAft>
              <a:buFont typeface="Courier New" panose="02070309020205020404" pitchFamily="49" charset="0"/>
              <a:buChar char="o"/>
            </a:pPr>
            <a:r>
              <a:rPr lang="en-CA" sz="1200" dirty="0" smtClean="0">
                <a:effectLst/>
                <a:latin typeface="Arial" panose="020B0604020202020204" pitchFamily="34" charset="0"/>
                <a:ea typeface="Times New Roman" panose="02020603050405020304" pitchFamily="18" charset="0"/>
              </a:rPr>
              <a:t>Increase in self-esteem, pride, self-confidence and sense of self-worth</a:t>
            </a:r>
            <a:endParaRPr lang="en-CA" sz="1200" dirty="0" smtClean="0">
              <a:effectLst/>
              <a:latin typeface="Times New Roman" panose="02020603050405020304" pitchFamily="18" charset="0"/>
              <a:ea typeface="Times New Roman" panose="02020603050405020304" pitchFamily="18" charset="0"/>
            </a:endParaRPr>
          </a:p>
          <a:p>
            <a:pPr marL="800100" lvl="1" indent="-342900">
              <a:spcAft>
                <a:spcPts val="0"/>
              </a:spcAft>
              <a:buFont typeface="Courier New" panose="02070309020205020404" pitchFamily="49" charset="0"/>
              <a:buChar char="o"/>
            </a:pPr>
            <a:r>
              <a:rPr lang="en-CA" sz="1200" dirty="0" smtClean="0">
                <a:effectLst/>
                <a:latin typeface="Arial" panose="020B0604020202020204" pitchFamily="34" charset="0"/>
                <a:ea typeface="Times New Roman" panose="02020603050405020304" pitchFamily="18" charset="0"/>
              </a:rPr>
              <a:t>Networking opportunities, decreased social isolation and stigmatization</a:t>
            </a:r>
            <a:endParaRPr lang="en-CA" sz="1200" dirty="0" smtClean="0">
              <a:effectLst/>
              <a:latin typeface="Times New Roman" panose="02020603050405020304" pitchFamily="18" charset="0"/>
              <a:ea typeface="Times New Roman" panose="02020603050405020304" pitchFamily="18" charset="0"/>
            </a:endParaRPr>
          </a:p>
          <a:p>
            <a:pPr lvl="1"/>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14</a:t>
            </a:fld>
            <a:endParaRPr lang="en-US"/>
          </a:p>
        </p:txBody>
      </p:sp>
    </p:spTree>
    <p:extLst>
      <p:ext uri="{BB962C8B-B14F-4D97-AF65-F5344CB8AC3E}">
        <p14:creationId xmlns:p14="http://schemas.microsoft.com/office/powerpoint/2010/main" val="2175818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b="1" dirty="0" smtClean="0">
                <a:effectLst/>
                <a:latin typeface="Calibri" panose="020F0502020204030204" pitchFamily="34" charset="0"/>
                <a:ea typeface="Calibri" panose="020F0502020204030204" pitchFamily="34" charset="0"/>
                <a:cs typeface="Arial" panose="020B0604020202020204" pitchFamily="34" charset="0"/>
              </a:rPr>
              <a:t>Challenges: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This slide provides an overview of some of the areas for improvement we discussed regarding GBA+ data collection activities under the Opportunities Fund but also identifies prospects for all partners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to seize these challenges as opportunities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to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work together to improve</a:t>
            </a:r>
            <a:r>
              <a:rPr lang="en-CA" sz="900" dirty="0" smtClean="0">
                <a:effectLst/>
                <a:latin typeface="Arial" panose="020B0604020202020204" pitchFamily="34" charset="0"/>
                <a:ea typeface="Calibri" panose="020F0502020204030204" pitchFamily="34" charset="0"/>
              </a:rPr>
              <a:t>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responses to the participant forms and ultimately supporting better outcomes for participants in the program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CA" sz="1200" dirty="0" smtClean="0">
              <a:effectLst/>
              <a:latin typeface="Times New Roman" panose="02020603050405020304" pitchFamily="18" charset="0"/>
              <a:ea typeface="Times New Roman" panose="02020603050405020304" pitchFamily="18" charset="0"/>
            </a:endParaRPr>
          </a:p>
          <a:p>
            <a:pPr>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smtClean="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As a quick recap, we discussed the challenge of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generating GBA+ analysis under the OF due to the requirement that demographic information collected in participant forms, such as gender and ethnicity, are gathered on a voluntary basis by participants. </a:t>
            </a:r>
          </a:p>
          <a:p>
            <a:pPr marL="342900" lvl="0" indent="-342900">
              <a:spcAft>
                <a:spcPts val="0"/>
              </a:spcAft>
              <a:buFont typeface="Symbol" panose="05050102010706020507" pitchFamily="18" charset="2"/>
              <a:buChar char=""/>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This has resulted in a high percentage (up to 40 per cent) of nonresponses towards demographic information</a:t>
            </a:r>
            <a:r>
              <a:rPr lang="en-CA" sz="1200" baseline="0" dirty="0" smtClean="0">
                <a:effectLst/>
                <a:latin typeface="Calibri" panose="020F0502020204030204" pitchFamily="34" charset="0"/>
                <a:ea typeface="Calibri" panose="020F0502020204030204" pitchFamily="34" charset="0"/>
                <a:cs typeface="Times New Roman" panose="02020603050405020304" pitchFamily="18" charset="0"/>
              </a:rPr>
              <a:t> and </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also caused the demographic data to be skewed to those who responded.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In addition, this is also compounded with consideration to reduce reporting burden on organizations.</a:t>
            </a:r>
            <a:endParaRPr lang="en-CA" sz="1600" dirty="0" smtClean="0">
              <a:effectLst/>
              <a:latin typeface="Times New Roman" panose="02020603050405020304" pitchFamily="18" charset="0"/>
              <a:ea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600" b="0" i="0" u="none" strike="noStrike" kern="1200" cap="none" spc="0" normalizeH="0" baseline="0" noProof="0" dirty="0" smtClean="0">
              <a:ln>
                <a:noFill/>
              </a:ln>
              <a:solidFill>
                <a:srgbClr val="000000"/>
              </a:solidFill>
              <a:effectLst/>
              <a:uLnTx/>
              <a:uFillTx/>
              <a:latin typeface="Arial"/>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smtClean="0">
                <a:ln>
                  <a:noFill/>
                </a:ln>
                <a:solidFill>
                  <a:srgbClr val="000000"/>
                </a:solidFill>
                <a:effectLst/>
                <a:uLnTx/>
                <a:uFillTx/>
                <a:latin typeface="Arial"/>
                <a:ea typeface="+mn-ea"/>
                <a:cs typeface="+mn-cs"/>
              </a:rPr>
              <a:t>Combined, these challenges may have long-term impacts on data interpretation</a:t>
            </a:r>
          </a:p>
          <a:p>
            <a:pPr marL="342900" lvl="0" indent="-342900">
              <a:spcAft>
                <a:spcPts val="0"/>
              </a:spcAft>
              <a:buFont typeface="Symbol" panose="05050102010706020507" pitchFamily="18" charset="2"/>
              <a:buChar char=""/>
            </a:pPr>
            <a:endParaRPr lang="en-CA" sz="1200" dirty="0" smtClean="0">
              <a:effectLst/>
              <a:latin typeface="Times New Roman" panose="02020603050405020304" pitchFamily="18" charset="0"/>
              <a:ea typeface="Times New Roman" panose="02020603050405020304" pitchFamily="18" charset="0"/>
            </a:endParaRPr>
          </a:p>
          <a:p>
            <a:pPr>
              <a:spcAft>
                <a:spcPts val="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smtClean="0">
              <a:effectLst/>
              <a:latin typeface="Arial Narrow" panose="020B0606020202030204" pitchFamily="34" charset="0"/>
              <a:ea typeface="Calibri" panose="020F0502020204030204" pitchFamily="34" charset="0"/>
              <a:cs typeface="Arial" panose="020B0604020202020204" pitchFamily="34" charset="0"/>
            </a:endParaRPr>
          </a:p>
          <a:p>
            <a:pPr>
              <a:spcAft>
                <a:spcPts val="0"/>
              </a:spcAft>
            </a:pPr>
            <a:r>
              <a:rPr lang="en-CA" sz="1200" b="1" dirty="0" smtClean="0">
                <a:effectLst/>
                <a:latin typeface="Calibri" panose="020F0502020204030204" pitchFamily="34" charset="0"/>
                <a:ea typeface="Calibri" panose="020F0502020204030204" pitchFamily="34" charset="0"/>
                <a:cs typeface="Arial" panose="020B0604020202020204" pitchFamily="34" charset="0"/>
              </a:rPr>
              <a:t>Opportunities:</a:t>
            </a:r>
            <a:endParaRPr lang="en-CA" sz="1200" dirty="0" smtClean="0">
              <a:effectLst/>
              <a:latin typeface="Arial Narrow" panose="020B0606020202030204" pitchFamily="34" charset="0"/>
              <a:ea typeface="Calibri" panose="020F0502020204030204" pitchFamily="34" charset="0"/>
              <a:cs typeface="Arial" panose="020B0604020202020204" pitchFamily="34" charset="0"/>
            </a:endParaRPr>
          </a:p>
          <a:p>
            <a:pPr>
              <a:spcAft>
                <a:spcPts val="0"/>
              </a:spcAft>
            </a:pPr>
            <a:r>
              <a:rPr lang="en-CA" sz="1200" dirty="0" smtClean="0">
                <a:effectLst/>
                <a:latin typeface="Calibri" panose="020F0502020204030204" pitchFamily="34" charset="0"/>
                <a:ea typeface="Calibri" panose="020F0502020204030204" pitchFamily="34" charset="0"/>
                <a:cs typeface="Arial" panose="020B0604020202020204" pitchFamily="34" charset="0"/>
              </a:rPr>
              <a:t> </a:t>
            </a:r>
            <a:endParaRPr lang="en-CA" sz="1200" dirty="0" smtClean="0">
              <a:effectLst/>
              <a:latin typeface="Arial Narrow" panose="020B060602020203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In moving forward and looking at ways we can leverage these challenges, we have an opportunity to work together to capture the work done by organizations to have impact on underrepresented groups;</a:t>
            </a:r>
            <a:endParaRPr lang="en-CA" sz="1200" dirty="0" smtClean="0">
              <a:effectLst/>
              <a:latin typeface="Times New Roman" panose="02020603050405020304" pitchFamily="18" charset="0"/>
              <a:ea typeface="Times New Roman" panose="02020603050405020304" pitchFamily="18" charset="0"/>
            </a:endParaRPr>
          </a:p>
          <a:p>
            <a:pPr marL="228600">
              <a:spcAft>
                <a:spcPts val="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We have an opportunity to work with our partners to take a deeper dive at better understanding issues of intersectionality; and lastly,</a:t>
            </a:r>
            <a:endParaRPr lang="en-CA" sz="1200" dirty="0" smtClean="0">
              <a:effectLst/>
              <a:latin typeface="Times New Roman" panose="02020603050405020304" pitchFamily="18" charset="0"/>
              <a:ea typeface="Times New Roman" panose="02020603050405020304" pitchFamily="18" charset="0"/>
            </a:endParaRPr>
          </a:p>
          <a:p>
            <a:pPr marL="457200">
              <a:spcAft>
                <a:spcPts val="0"/>
              </a:spcAft>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Working together we have an opportunity to raise awareness of the importance of GBA+ and improve capacity to measure, monitor and respond  - for example looking at broadening categories for reporting on diversity and inclusion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such as different racial and ethnic groups to tailor services and provide high-quality, client-centered interventions to OF participants</a:t>
            </a: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CA" sz="1200" dirty="0" smtClean="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15</a:t>
            </a:fld>
            <a:endParaRPr lang="en-US"/>
          </a:p>
        </p:txBody>
      </p:sp>
    </p:spTree>
    <p:extLst>
      <p:ext uri="{BB962C8B-B14F-4D97-AF65-F5344CB8AC3E}">
        <p14:creationId xmlns:p14="http://schemas.microsoft.com/office/powerpoint/2010/main" val="314040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0"/>
              </a:spcAft>
              <a:buFont typeface="Symbol" panose="05050102010706020507" pitchFamily="18" charset="2"/>
              <a:buNone/>
            </a:pPr>
            <a:r>
              <a:rPr lang="en-CA" sz="1200" b="1" dirty="0" smtClean="0">
                <a:effectLst/>
                <a:latin typeface="Calibri" panose="020F0502020204030204" pitchFamily="34" charset="0"/>
                <a:ea typeface="Calibri" panose="020F0502020204030204" pitchFamily="34" charset="0"/>
                <a:cs typeface="Times New Roman" panose="02020603050405020304" pitchFamily="18" charset="0"/>
              </a:rPr>
              <a:t>Moving Forward:</a:t>
            </a:r>
          </a:p>
          <a:p>
            <a:pPr marL="0" lvl="0" indent="0">
              <a:spcAft>
                <a:spcPts val="0"/>
              </a:spcAft>
              <a:buFont typeface="Symbol" panose="05050102010706020507" pitchFamily="18" charset="2"/>
              <a:buNone/>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200" dirty="0" smtClean="0">
                <a:effectLst/>
                <a:latin typeface="Calibri" panose="020F0502020204030204" pitchFamily="34" charset="0"/>
                <a:ea typeface="Calibri" panose="020F0502020204030204" pitchFamily="34" charset="0"/>
                <a:cs typeface="Times New Roman" panose="02020603050405020304" pitchFamily="18" charset="0"/>
              </a:rPr>
              <a:t>M</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oving</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forward, we want seize the opportunities we just outlined and put them into practice with you</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today by: </a:t>
            </a:r>
            <a:endParaRPr lang="en-CA" sz="1200" dirty="0" smtClean="0">
              <a:effectLst/>
              <a:latin typeface="Times New Roman" panose="02020603050405020304" pitchFamily="18" charset="0"/>
              <a:ea typeface="Times New Roman" panose="02020603050405020304" pitchFamily="18" charset="0"/>
            </a:endParaRPr>
          </a:p>
          <a:p>
            <a:pPr marL="899160" lvl="1" indent="-171450">
              <a:spcAft>
                <a:spcPts val="0"/>
              </a:spcAft>
              <a:buFont typeface="Courier New" panose="02070309020205020404" pitchFamily="49" charset="0"/>
              <a:buChar char="o"/>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Gaining your feedback on how to increase responses to the participant forms;</a:t>
            </a:r>
          </a:p>
          <a:p>
            <a:pPr marL="899160" lvl="1" indent="-171450">
              <a:spcAft>
                <a:spcPts val="0"/>
              </a:spcAft>
              <a:buFont typeface="Courier New" panose="02070309020205020404" pitchFamily="49" charset="0"/>
              <a:buChar char="o"/>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Work with you to make reporting more meaningful and responsive for you and government’s needs; and we want to;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and</a:t>
            </a:r>
            <a:endParaRPr lang="en-CA" sz="1200" dirty="0" smtClean="0">
              <a:effectLst/>
              <a:latin typeface="Times New Roman" panose="02020603050405020304" pitchFamily="18" charset="0"/>
              <a:ea typeface="Calibri" panose="020F0502020204030204" pitchFamily="34" charset="0"/>
              <a:cs typeface="+mn-cs"/>
            </a:endParaRPr>
          </a:p>
          <a:p>
            <a:pPr marL="899160" lvl="1" indent="-171450">
              <a:spcAft>
                <a:spcPts val="0"/>
              </a:spcAft>
              <a:buFont typeface="Courier New" panose="02070309020205020404" pitchFamily="49" charset="0"/>
              <a:buChar char="o"/>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Seek your feedback how to increase participation of women and those with intersecting identities in the program and reduce any barriers to participation</a:t>
            </a:r>
            <a:endParaRPr lang="en-CA" sz="1200" dirty="0" smtClean="0">
              <a:effectLst/>
              <a:latin typeface="Times New Roman" panose="02020603050405020304" pitchFamily="18" charset="0"/>
              <a:ea typeface="Calibri" panose="020F0502020204030204" pitchFamily="34" charset="0"/>
              <a:cs typeface="+mn-cs"/>
            </a:endParaRPr>
          </a:p>
          <a:p>
            <a:pPr marL="342900" lvl="0" indent="-342900">
              <a:spcAft>
                <a:spcPts val="0"/>
              </a:spcAft>
              <a:buFont typeface="Symbol" panose="05050102010706020507" pitchFamily="18" charset="2"/>
              <a:buChar char=""/>
            </a:pPr>
            <a:endParaRPr lang="en-CA" sz="1200" b="0" dirty="0" smtClean="0">
              <a:solidFill>
                <a:srgbClr val="5F6368"/>
              </a:solidFill>
              <a:effectLst/>
              <a:latin typeface="Times New Roman" panose="02020603050405020304" pitchFamily="18" charset="0"/>
              <a:cs typeface="+mn-cs"/>
            </a:endParaRPr>
          </a:p>
          <a:p>
            <a:pPr marL="0" lvl="0" indent="0">
              <a:spcAft>
                <a:spcPts val="0"/>
              </a:spcAft>
              <a:buFont typeface="Symbol" panose="05050102010706020507" pitchFamily="18" charset="2"/>
              <a:buNone/>
            </a:pPr>
            <a:r>
              <a:rPr lang="en-CA" sz="1200" b="1" dirty="0" smtClean="0">
                <a:solidFill>
                  <a:srgbClr val="5F6368"/>
                </a:solidFill>
                <a:effectLst/>
                <a:latin typeface="Times New Roman" panose="02020603050405020304" pitchFamily="18" charset="0"/>
                <a:cs typeface="+mn-cs"/>
              </a:rPr>
              <a:t>Discussion Questions</a:t>
            </a:r>
          </a:p>
          <a:p>
            <a:pPr marL="0" lvl="0" indent="0">
              <a:spcAft>
                <a:spcPts val="0"/>
              </a:spcAft>
              <a:buFont typeface="Symbol" panose="05050102010706020507" pitchFamily="18" charset="2"/>
              <a:buNone/>
            </a:pPr>
            <a:endParaRPr lang="en-CA" sz="1200" b="1" dirty="0" smtClean="0">
              <a:solidFill>
                <a:srgbClr val="5F6368"/>
              </a:solidFill>
              <a:effectLst/>
              <a:latin typeface="Times New Roman" panose="02020603050405020304" pitchFamily="18" charset="0"/>
              <a:cs typeface="+mn-cs"/>
            </a:endParaRPr>
          </a:p>
          <a:p>
            <a:pPr marL="342900" lvl="0" indent="-342900">
              <a:spcAft>
                <a:spcPts val="0"/>
              </a:spcAft>
              <a:buFont typeface="Symbol" panose="05050102010706020507" pitchFamily="18" charset="2"/>
              <a:buChar char=""/>
            </a:pPr>
            <a:r>
              <a:rPr lang="en-CA" b="0" dirty="0" smtClean="0">
                <a:solidFill>
                  <a:srgbClr val="5F6368"/>
                </a:solidFill>
                <a:effectLst/>
                <a:latin typeface="arial" panose="020B0604020202020204" pitchFamily="34" charset="0"/>
              </a:rPr>
              <a:t>At</a:t>
            </a:r>
            <a:r>
              <a:rPr lang="en-CA" b="0" baseline="0" dirty="0" smtClean="0">
                <a:solidFill>
                  <a:srgbClr val="5F6368"/>
                </a:solidFill>
                <a:effectLst/>
                <a:latin typeface="arial" panose="020B0604020202020204" pitchFamily="34" charset="0"/>
              </a:rPr>
              <a:t> this point, we would </a:t>
            </a:r>
            <a:r>
              <a:rPr lang="en-CA" sz="1200" b="0" kern="1200" baseline="0" dirty="0" smtClean="0">
                <a:solidFill>
                  <a:srgbClr val="5F6368"/>
                </a:solidFill>
                <a:effectLst/>
                <a:latin typeface="arial" panose="020B0604020202020204" pitchFamily="34" charset="0"/>
                <a:ea typeface="+mn-ea"/>
                <a:cs typeface="+mn-cs"/>
              </a:rPr>
              <a:t>like to open the floor for discussion questions and answer any other questions, ideas or comments you may have.</a:t>
            </a:r>
            <a:endParaRPr lang="en-CA" sz="1200" b="0" kern="1200" baseline="0" dirty="0">
              <a:solidFill>
                <a:srgbClr val="5F6368"/>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0DDD8B1A-5049-5C4B-AFE6-32830630CA6A}" type="slidenum">
              <a:rPr lang="en-US" smtClean="0"/>
              <a:t>16</a:t>
            </a:fld>
            <a:endParaRPr lang="en-US"/>
          </a:p>
        </p:txBody>
      </p:sp>
    </p:spTree>
    <p:extLst>
      <p:ext uri="{BB962C8B-B14F-4D97-AF65-F5344CB8AC3E}">
        <p14:creationId xmlns:p14="http://schemas.microsoft.com/office/powerpoint/2010/main" val="356939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0" kern="1200" dirty="0" smtClean="0">
                <a:solidFill>
                  <a:schemeClr val="tx1"/>
                </a:solidFill>
                <a:latin typeface="+mn-lt"/>
                <a:ea typeface="+mn-ea"/>
                <a:cs typeface="Arial" panose="020B0604020202020204" pitchFamily="34" charset="0"/>
              </a:rPr>
              <a:t>The</a:t>
            </a:r>
            <a:r>
              <a:rPr lang="en-CA" sz="1000" b="0" kern="1200" baseline="0" dirty="0" smtClean="0">
                <a:solidFill>
                  <a:schemeClr val="tx1"/>
                </a:solidFill>
                <a:latin typeface="+mn-lt"/>
                <a:ea typeface="+mn-ea"/>
                <a:cs typeface="Arial" panose="020B0604020202020204" pitchFamily="34" charset="0"/>
              </a:rPr>
              <a:t> Government of  </a:t>
            </a:r>
            <a:r>
              <a:rPr lang="en-CA" sz="1000" b="0" kern="1200" dirty="0" smtClean="0">
                <a:solidFill>
                  <a:schemeClr val="tx1"/>
                </a:solidFill>
                <a:latin typeface="+mn-lt"/>
                <a:ea typeface="+mn-ea"/>
                <a:cs typeface="Arial" panose="020B0604020202020204" pitchFamily="34" charset="0"/>
              </a:rPr>
              <a:t>Canada has been committed to using Gender Based Analysis </a:t>
            </a:r>
            <a:r>
              <a:rPr lang="en-CA" sz="1000" b="0" kern="1200" smtClean="0">
                <a:solidFill>
                  <a:schemeClr val="tx1"/>
                </a:solidFill>
                <a:latin typeface="+mn-lt"/>
                <a:ea typeface="+mn-ea"/>
                <a:cs typeface="Arial" panose="020B0604020202020204" pitchFamily="34" charset="0"/>
              </a:rPr>
              <a:t>Plus (acronym</a:t>
            </a:r>
            <a:r>
              <a:rPr lang="en-CA" sz="1000" b="0" kern="1200" baseline="0" smtClean="0">
                <a:solidFill>
                  <a:schemeClr val="tx1"/>
                </a:solidFill>
                <a:latin typeface="+mn-lt"/>
                <a:ea typeface="+mn-ea"/>
                <a:cs typeface="Arial" panose="020B0604020202020204" pitchFamily="34" charset="0"/>
              </a:rPr>
              <a:t> </a:t>
            </a:r>
            <a:r>
              <a:rPr lang="en-CA" sz="1000" b="0" kern="1200" dirty="0" smtClean="0">
                <a:solidFill>
                  <a:schemeClr val="tx1"/>
                </a:solidFill>
                <a:latin typeface="+mn-lt"/>
                <a:ea typeface="+mn-ea"/>
                <a:cs typeface="Arial" panose="020B0604020202020204" pitchFamily="34" charset="0"/>
              </a:rPr>
              <a:t>is GBA+) in the development of policies, programs and legislation since 1995.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000" b="0" kern="120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dirty="0" smtClean="0">
                <a:solidFill>
                  <a:schemeClr val="tx1"/>
                </a:solidFill>
                <a:latin typeface="+mn-lt"/>
                <a:ea typeface="+mn-ea"/>
                <a:cs typeface="Arial" panose="020B0604020202020204" pitchFamily="34" charset="0"/>
              </a:rPr>
              <a:t>GBA+ is an intersectional analytical process used to assess the potential impacts of our  policies, programs, services, on diverse groups of Canadians we serve. </a:t>
            </a:r>
            <a:r>
              <a:rPr lang="en-CA" sz="1000" dirty="0" smtClean="0"/>
              <a:t>It involves examining disaggregated data and research, and then considering social, economic, and cultural conditions and norms</a:t>
            </a:r>
            <a:r>
              <a:rPr lang="en-CA" sz="1000" baseline="0" dirty="0" smtClean="0"/>
              <a:t> when examining this data in policy development, implementation and evaluation  process </a:t>
            </a:r>
            <a:endParaRPr lang="en-CA" sz="10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000" b="0" kern="120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dirty="0" smtClean="0">
                <a:solidFill>
                  <a:schemeClr val="tx1"/>
                </a:solidFill>
                <a:latin typeface="+mn-lt"/>
                <a:ea typeface="+mn-ea"/>
                <a:cs typeface="Arial" panose="020B0604020202020204" pitchFamily="34" charset="0"/>
              </a:rPr>
              <a:t>The “plus” of GBA+ is rooted on the recognition that Canadians have a multitude of intersecting identities that go beyond sex and gender. </a:t>
            </a:r>
            <a:endParaRPr lang="en-CA" sz="1000" b="0" strike="sngStrike" kern="120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000" b="0" kern="1200" dirty="0" smtClean="0">
              <a:solidFill>
                <a:schemeClr val="tx1"/>
              </a:solidFill>
              <a:latin typeface="+mn-lt"/>
              <a:ea typeface="+mn-ea"/>
              <a:cs typeface="Arial" panose="020B0604020202020204" pitchFamily="34" charset="0"/>
            </a:endParaRPr>
          </a:p>
          <a:p>
            <a:r>
              <a:rPr lang="en-CA" sz="1000" dirty="0" smtClean="0"/>
              <a:t>GBA+ considers these identify</a:t>
            </a:r>
            <a:r>
              <a:rPr lang="en-CA" sz="1000" baseline="0" dirty="0" smtClean="0"/>
              <a:t> </a:t>
            </a:r>
            <a:r>
              <a:rPr lang="en-CA" sz="1000" dirty="0" smtClean="0"/>
              <a:t>factors </a:t>
            </a:r>
            <a:r>
              <a:rPr lang="en-CA" sz="1000" baseline="0" dirty="0" smtClean="0"/>
              <a:t> </a:t>
            </a:r>
            <a:r>
              <a:rPr lang="en-CA" sz="1000" dirty="0" smtClean="0"/>
              <a:t>and how the intersection between these factors influence </a:t>
            </a:r>
            <a:r>
              <a:rPr lang="en-CA" sz="800" b="0" kern="1200" dirty="0" smtClean="0">
                <a:solidFill>
                  <a:schemeClr val="tx1"/>
                </a:solidFill>
                <a:latin typeface="+mn-lt"/>
                <a:ea typeface="+mn-ea"/>
                <a:cs typeface="Arial" panose="020B0604020202020204" pitchFamily="34" charset="0"/>
              </a:rPr>
              <a:t>an individual’s perception of, and experience in accessing and using Government programming. Furthermore,</a:t>
            </a:r>
            <a:r>
              <a:rPr lang="en-CA" sz="800" b="0" kern="1200" baseline="0" dirty="0" smtClean="0">
                <a:solidFill>
                  <a:schemeClr val="tx1"/>
                </a:solidFill>
                <a:latin typeface="+mn-lt"/>
                <a:ea typeface="+mn-ea"/>
                <a:cs typeface="Arial" panose="020B0604020202020204" pitchFamily="34" charset="0"/>
              </a:rPr>
              <a:t> C</a:t>
            </a:r>
            <a:r>
              <a:rPr lang="en-CA" sz="800" b="0" kern="1200" dirty="0" smtClean="0">
                <a:solidFill>
                  <a:schemeClr val="tx1"/>
                </a:solidFill>
                <a:latin typeface="+mn-lt"/>
                <a:ea typeface="+mn-ea"/>
                <a:cs typeface="Arial" panose="020B0604020202020204" pitchFamily="34" charset="0"/>
              </a:rPr>
              <a:t>anadians experience different barriers to employment, education and training based on their intersecting identities.</a:t>
            </a:r>
          </a:p>
          <a:p>
            <a:endParaRPr lang="en-CA" sz="800" b="0" kern="1200" dirty="0" smtClean="0">
              <a:solidFill>
                <a:schemeClr val="tx1"/>
              </a:solidFill>
              <a:latin typeface="+mn-lt"/>
              <a:ea typeface="+mn-ea"/>
              <a:cs typeface="Arial" panose="020B0604020202020204" pitchFamily="34" charset="0"/>
            </a:endParaRPr>
          </a:p>
          <a:p>
            <a:r>
              <a:rPr lang="en-CA" dirty="0" smtClean="0"/>
              <a:t>We recognize that:</a:t>
            </a:r>
          </a:p>
          <a:p>
            <a:pPr lvl="1"/>
            <a:r>
              <a:rPr lang="en-CA" b="0" dirty="0" smtClean="0"/>
              <a:t>These identity factors re are dynamic and socially constructed;</a:t>
            </a:r>
          </a:p>
          <a:p>
            <a:pPr lvl="1"/>
            <a:r>
              <a:rPr lang="en-CA" b="0" dirty="0" smtClean="0"/>
              <a:t>These identity</a:t>
            </a:r>
            <a:r>
              <a:rPr lang="en-CA" b="0" dirty="0" smtClean="0">
                <a:solidFill>
                  <a:srgbClr val="FF0000"/>
                </a:solidFill>
              </a:rPr>
              <a:t> factors do not operate in isolation but are interconnected and</a:t>
            </a:r>
          </a:p>
          <a:p>
            <a:pPr lvl="1"/>
            <a:r>
              <a:rPr lang="en-CA" b="0" dirty="0" smtClean="0">
                <a:solidFill>
                  <a:srgbClr val="FF0000"/>
                </a:solidFill>
              </a:rPr>
              <a:t>-</a:t>
            </a:r>
            <a:r>
              <a:rPr lang="en-CA" b="0" dirty="0" smtClean="0"/>
              <a:t>No one aspect of identity is more important than any other </a:t>
            </a:r>
          </a:p>
          <a:p>
            <a:endParaRPr lang="en-CA" sz="800" b="0" kern="1200" dirty="0" smtClean="0">
              <a:solidFill>
                <a:schemeClr val="tx1"/>
              </a:solidFill>
              <a:latin typeface="+mn-lt"/>
              <a:ea typeface="+mn-ea"/>
              <a:cs typeface="Arial" panose="020B0604020202020204" pitchFamily="34" charset="0"/>
            </a:endParaRPr>
          </a:p>
          <a:p>
            <a:endParaRPr lang="en-CA" sz="800" b="0" kern="1200" dirty="0" smtClean="0">
              <a:solidFill>
                <a:schemeClr val="tx1"/>
              </a:solidFill>
              <a:latin typeface="+mn-lt"/>
              <a:ea typeface="+mn-ea"/>
              <a:cs typeface="Arial" panose="020B0604020202020204" pitchFamily="34" charset="0"/>
            </a:endParaRPr>
          </a:p>
          <a:p>
            <a:r>
              <a:rPr lang="en-CA" sz="1000" kern="1200" dirty="0" smtClean="0">
                <a:solidFill>
                  <a:schemeClr val="tx1"/>
                </a:solidFill>
                <a:effectLst/>
                <a:latin typeface="+mn-lt"/>
                <a:ea typeface="+mn-ea"/>
                <a:cs typeface="+mn-cs"/>
              </a:rPr>
              <a:t>Woman and Gender Equality Canada (acronym WAGE)</a:t>
            </a:r>
            <a:r>
              <a:rPr lang="en-CA" sz="1000" kern="1200" baseline="0" dirty="0" smtClean="0">
                <a:solidFill>
                  <a:schemeClr val="tx1"/>
                </a:solidFill>
                <a:effectLst/>
                <a:latin typeface="+mn-lt"/>
                <a:ea typeface="+mn-ea"/>
                <a:cs typeface="+mn-cs"/>
              </a:rPr>
              <a:t> </a:t>
            </a:r>
            <a:r>
              <a:rPr lang="en-CA" sz="1000" kern="1200" dirty="0" smtClean="0">
                <a:solidFill>
                  <a:schemeClr val="tx1"/>
                </a:solidFill>
                <a:effectLst/>
                <a:latin typeface="+mn-lt"/>
                <a:ea typeface="+mn-ea"/>
                <a:cs typeface="+mn-cs"/>
              </a:rPr>
              <a:t> has created the following diagram</a:t>
            </a:r>
            <a:r>
              <a:rPr lang="en-CA" sz="1000" kern="1200" baseline="0" dirty="0" smtClean="0">
                <a:solidFill>
                  <a:schemeClr val="tx1"/>
                </a:solidFill>
                <a:effectLst/>
                <a:latin typeface="+mn-lt"/>
                <a:ea typeface="+mn-ea"/>
                <a:cs typeface="+mn-cs"/>
              </a:rPr>
              <a:t> </a:t>
            </a:r>
            <a:r>
              <a:rPr lang="en-CA" sz="1000" kern="1200" dirty="0" smtClean="0">
                <a:solidFill>
                  <a:schemeClr val="tx1"/>
                </a:solidFill>
                <a:effectLst/>
                <a:latin typeface="+mn-lt"/>
                <a:ea typeface="+mn-ea"/>
                <a:cs typeface="+mn-cs"/>
              </a:rPr>
              <a:t> to illustrate key intersecting identity factors to take into consideration when undertaking GBA+. Included in the diagram are:</a:t>
            </a:r>
          </a:p>
          <a:p>
            <a:r>
              <a:rPr lang="en-CA" sz="1000" kern="1200" dirty="0" smtClean="0">
                <a:solidFill>
                  <a:schemeClr val="tx1"/>
                </a:solidFill>
                <a:effectLst/>
                <a:latin typeface="+mn-lt"/>
                <a:ea typeface="+mn-ea"/>
                <a:cs typeface="+mn-cs"/>
              </a:rPr>
              <a:t> </a:t>
            </a:r>
          </a:p>
          <a:p>
            <a:pPr lvl="0"/>
            <a:r>
              <a:rPr lang="en-CA" sz="1000" kern="1200" dirty="0" smtClean="0">
                <a:solidFill>
                  <a:schemeClr val="tx1"/>
                </a:solidFill>
                <a:effectLst/>
                <a:latin typeface="+mn-lt"/>
                <a:ea typeface="+mn-ea"/>
                <a:cs typeface="+mn-cs"/>
              </a:rPr>
              <a:t>Sex and Gender</a:t>
            </a:r>
            <a:r>
              <a:rPr lang="en-CA" sz="1000" kern="1200" baseline="0" dirty="0" smtClean="0">
                <a:solidFill>
                  <a:schemeClr val="tx1"/>
                </a:solidFill>
                <a:effectLst/>
                <a:latin typeface="+mn-lt"/>
                <a:ea typeface="+mn-ea"/>
                <a:cs typeface="+mn-cs"/>
              </a:rPr>
              <a:t> in the centre </a:t>
            </a:r>
            <a:endParaRPr lang="en-CA" sz="1000" kern="1200" dirty="0" smtClean="0">
              <a:solidFill>
                <a:schemeClr val="tx1"/>
              </a:solidFill>
              <a:effectLst/>
              <a:latin typeface="+mn-lt"/>
              <a:ea typeface="+mn-ea"/>
              <a:cs typeface="+mn-cs"/>
            </a:endParaRPr>
          </a:p>
          <a:p>
            <a:pPr lvl="0"/>
            <a:r>
              <a:rPr lang="en-CA" sz="1000" kern="1200" dirty="0" smtClean="0">
                <a:solidFill>
                  <a:schemeClr val="tx1"/>
                </a:solidFill>
                <a:effectLst/>
                <a:latin typeface="+mn-lt"/>
                <a:ea typeface="+mn-ea"/>
                <a:cs typeface="+mn-cs"/>
              </a:rPr>
              <a:t>Race; </a:t>
            </a:r>
          </a:p>
          <a:p>
            <a:pPr lvl="0"/>
            <a:r>
              <a:rPr lang="en-CA" sz="1000" kern="1200" dirty="0" smtClean="0">
                <a:solidFill>
                  <a:schemeClr val="tx1"/>
                </a:solidFill>
                <a:effectLst/>
                <a:latin typeface="+mn-lt"/>
                <a:ea typeface="+mn-ea"/>
                <a:cs typeface="+mn-cs"/>
              </a:rPr>
              <a:t>Ethnicity; </a:t>
            </a:r>
          </a:p>
          <a:p>
            <a:pPr lvl="0"/>
            <a:r>
              <a:rPr lang="en-CA" sz="1000" kern="1200" dirty="0" smtClean="0">
                <a:solidFill>
                  <a:schemeClr val="tx1"/>
                </a:solidFill>
                <a:effectLst/>
                <a:latin typeface="+mn-lt"/>
                <a:ea typeface="+mn-ea"/>
                <a:cs typeface="+mn-cs"/>
              </a:rPr>
              <a:t>Age;</a:t>
            </a:r>
          </a:p>
          <a:p>
            <a:pPr lvl="0"/>
            <a:r>
              <a:rPr lang="en-CA" sz="1000" kern="1200" dirty="0" smtClean="0">
                <a:solidFill>
                  <a:schemeClr val="tx1"/>
                </a:solidFill>
                <a:effectLst/>
                <a:latin typeface="+mn-lt"/>
                <a:ea typeface="+mn-ea"/>
                <a:cs typeface="+mn-cs"/>
              </a:rPr>
              <a:t>Disability;</a:t>
            </a:r>
          </a:p>
          <a:p>
            <a:pPr lvl="0"/>
            <a:r>
              <a:rPr lang="en-CA" sz="1000" kern="1200" dirty="0" smtClean="0">
                <a:solidFill>
                  <a:schemeClr val="tx1"/>
                </a:solidFill>
                <a:effectLst/>
                <a:latin typeface="+mn-lt"/>
                <a:ea typeface="+mn-ea"/>
                <a:cs typeface="+mn-cs"/>
              </a:rPr>
              <a:t>Religion  </a:t>
            </a:r>
          </a:p>
          <a:p>
            <a:pPr lvl="0"/>
            <a:r>
              <a:rPr lang="en-CA" sz="1000" kern="1200" dirty="0" smtClean="0">
                <a:solidFill>
                  <a:schemeClr val="tx1"/>
                </a:solidFill>
                <a:effectLst/>
                <a:latin typeface="+mn-lt"/>
                <a:ea typeface="+mn-ea"/>
                <a:cs typeface="+mn-cs"/>
              </a:rPr>
              <a:t>Geography;</a:t>
            </a:r>
          </a:p>
          <a:p>
            <a:pPr lvl="0"/>
            <a:r>
              <a:rPr lang="en-CA" sz="1000" kern="1200" dirty="0" smtClean="0">
                <a:solidFill>
                  <a:schemeClr val="tx1"/>
                </a:solidFill>
                <a:effectLst/>
                <a:latin typeface="+mn-lt"/>
                <a:ea typeface="+mn-ea"/>
                <a:cs typeface="+mn-cs"/>
              </a:rPr>
              <a:t>Culture; </a:t>
            </a:r>
          </a:p>
          <a:p>
            <a:pPr lvl="0"/>
            <a:r>
              <a:rPr lang="en-CA" sz="1000" kern="1200" dirty="0" smtClean="0">
                <a:solidFill>
                  <a:schemeClr val="tx1"/>
                </a:solidFill>
                <a:effectLst/>
                <a:latin typeface="+mn-lt"/>
                <a:ea typeface="+mn-ea"/>
                <a:cs typeface="+mn-cs"/>
              </a:rPr>
              <a:t>Income;</a:t>
            </a:r>
          </a:p>
          <a:p>
            <a:pPr lvl="0"/>
            <a:r>
              <a:rPr lang="en-CA" sz="1000" kern="1200" dirty="0" smtClean="0">
                <a:solidFill>
                  <a:schemeClr val="tx1"/>
                </a:solidFill>
                <a:effectLst/>
                <a:latin typeface="+mn-lt"/>
                <a:ea typeface="+mn-ea"/>
                <a:cs typeface="+mn-cs"/>
              </a:rPr>
              <a:t>Sexual Orientation; and </a:t>
            </a:r>
          </a:p>
          <a:p>
            <a:pPr lvl="0"/>
            <a:r>
              <a:rPr lang="en-CA" sz="1000" kern="1200" dirty="0" smtClean="0">
                <a:solidFill>
                  <a:schemeClr val="tx1"/>
                </a:solidFill>
                <a:effectLst/>
                <a:latin typeface="+mn-lt"/>
                <a:ea typeface="+mn-ea"/>
                <a:cs typeface="+mn-cs"/>
              </a:rPr>
              <a:t>Education.</a:t>
            </a:r>
          </a:p>
          <a:p>
            <a:r>
              <a:rPr lang="en-CA" sz="1000" kern="1200" dirty="0" smtClean="0">
                <a:solidFill>
                  <a:schemeClr val="tx1"/>
                </a:solidFill>
                <a:effectLst/>
                <a:latin typeface="+mn-lt"/>
                <a:ea typeface="+mn-ea"/>
                <a:cs typeface="+mn-cs"/>
              </a:rPr>
              <a:t> </a:t>
            </a:r>
          </a:p>
          <a:p>
            <a:r>
              <a:rPr lang="en-CA" sz="1000" kern="1200" dirty="0" smtClean="0">
                <a:solidFill>
                  <a:schemeClr val="tx1"/>
                </a:solidFill>
                <a:effectLst/>
                <a:latin typeface="+mn-lt"/>
                <a:ea typeface="+mn-ea"/>
                <a:cs typeface="+mn-cs"/>
              </a:rPr>
              <a:t>These variables act</a:t>
            </a:r>
            <a:r>
              <a:rPr lang="en-CA" sz="1000" kern="1200" baseline="0" dirty="0" smtClean="0">
                <a:solidFill>
                  <a:schemeClr val="tx1"/>
                </a:solidFill>
                <a:effectLst/>
                <a:latin typeface="+mn-lt"/>
                <a:ea typeface="+mn-ea"/>
                <a:cs typeface="+mn-cs"/>
              </a:rPr>
              <a:t> as a </a:t>
            </a:r>
            <a:r>
              <a:rPr lang="en-CA" sz="1000" kern="1200" dirty="0" smtClean="0">
                <a:solidFill>
                  <a:schemeClr val="tx1"/>
                </a:solidFill>
                <a:effectLst/>
                <a:latin typeface="+mn-lt"/>
                <a:ea typeface="+mn-ea"/>
                <a:cs typeface="+mn-cs"/>
              </a:rPr>
              <a:t>baseline rather than a conclusive list of GBA+ variables that should be considered in the development of policies and programs, with</a:t>
            </a:r>
            <a:r>
              <a:rPr lang="en-CA" sz="1000" kern="1200" baseline="0" dirty="0" smtClean="0">
                <a:solidFill>
                  <a:schemeClr val="tx1"/>
                </a:solidFill>
                <a:effectLst/>
                <a:latin typeface="+mn-lt"/>
                <a:ea typeface="+mn-ea"/>
                <a:cs typeface="+mn-cs"/>
              </a:rPr>
              <a:t> some variables being more relevant to the implementation of a program then others. </a:t>
            </a:r>
            <a:endParaRPr lang="en-CA" sz="800" b="0" kern="1200" dirty="0" smtClean="0">
              <a:solidFill>
                <a:schemeClr val="tx1"/>
              </a:solidFill>
              <a:latin typeface="+mn-lt"/>
              <a:ea typeface="+mn-ea"/>
              <a:cs typeface="Arial" panose="020B0604020202020204" pitchFamily="34"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5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0" kern="1200" dirty="0" smtClean="0">
                <a:solidFill>
                  <a:schemeClr val="tx1"/>
                </a:solidFill>
                <a:latin typeface="+mn-lt"/>
                <a:ea typeface="+mn-ea"/>
                <a:cs typeface="Arial" panose="020B0604020202020204" pitchFamily="34" charset="0"/>
              </a:rPr>
              <a:t>GBA+ is very</a:t>
            </a:r>
            <a:r>
              <a:rPr lang="en-CA" sz="1000" b="0" kern="1200" baseline="0" dirty="0" smtClean="0">
                <a:solidFill>
                  <a:schemeClr val="tx1"/>
                </a:solidFill>
                <a:latin typeface="+mn-lt"/>
                <a:ea typeface="+mn-ea"/>
                <a:cs typeface="Arial" panose="020B0604020202020204" pitchFamily="34" charset="0"/>
              </a:rPr>
              <a:t> important for several reasons </a:t>
            </a:r>
            <a:endParaRPr lang="en-CA" sz="1000" b="0" kern="120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000" b="1" kern="120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dirty="0" smtClean="0">
                <a:solidFill>
                  <a:schemeClr val="tx1"/>
                </a:solidFill>
                <a:latin typeface="+mn-lt"/>
                <a:ea typeface="+mn-ea"/>
                <a:cs typeface="Arial" panose="020B0604020202020204" pitchFamily="34" charset="0"/>
              </a:rPr>
              <a:t>Supports evidence-based decision making</a:t>
            </a:r>
            <a:r>
              <a:rPr lang="en-CA" sz="1000" b="1" kern="1200" baseline="0" dirty="0" smtClean="0">
                <a:solidFill>
                  <a:schemeClr val="tx1"/>
                </a:solidFill>
                <a:latin typeface="+mn-lt"/>
                <a:ea typeface="+mn-ea"/>
                <a:cs typeface="Arial" panose="020B0604020202020204" pitchFamily="34" charset="0"/>
              </a:rPr>
              <a:t> by involving </a:t>
            </a:r>
            <a:r>
              <a:rPr lang="en-CA" sz="1000" b="0" strike="noStrike" kern="1200" dirty="0" smtClean="0">
                <a:solidFill>
                  <a:schemeClr val="tx1"/>
                </a:solidFill>
                <a:latin typeface="+mn-lt"/>
                <a:ea typeface="+mn-ea"/>
                <a:cs typeface="Arial" panose="020B0604020202020204" pitchFamily="34" charset="0"/>
              </a:rPr>
              <a:t>the critical</a:t>
            </a:r>
            <a:r>
              <a:rPr lang="en-CA" sz="1000" b="0" strike="noStrike" kern="1200" baseline="0" dirty="0" smtClean="0">
                <a:solidFill>
                  <a:schemeClr val="tx1"/>
                </a:solidFill>
                <a:latin typeface="+mn-lt"/>
                <a:ea typeface="+mn-ea"/>
                <a:cs typeface="Arial" panose="020B0604020202020204" pitchFamily="34" charset="0"/>
              </a:rPr>
              <a:t> analysis disaggregate data from a variety of different sources (from program administrative data and feedback provided by stakeholders to Statistics Canada reports  and academic research. The Government of Canada ensures this analysis is undertaken at all stages of the policy process from policy development to policy evaluation to public reporting .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000" b="0" strike="noStrike" kern="1200" baseline="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smtClean="0"/>
              <a:t>Helps to identify and address the differential  impacts (</a:t>
            </a:r>
            <a:r>
              <a:rPr lang="en-CA" sz="800" b="1" kern="1200" dirty="0" smtClean="0">
                <a:solidFill>
                  <a:schemeClr val="tx1"/>
                </a:solidFill>
                <a:latin typeface="+mn-lt"/>
                <a:ea typeface="+mn-ea"/>
                <a:cs typeface="Arial" panose="020B0604020202020204" pitchFamily="34" charset="0"/>
              </a:rPr>
              <a:t>positive and negative; intended and unintended; direct and indirect)</a:t>
            </a:r>
            <a:r>
              <a:rPr lang="en-US" sz="1000" b="1" dirty="0" smtClean="0"/>
              <a:t> our policies and programs have on Canadians </a:t>
            </a:r>
            <a:r>
              <a:rPr lang="en-US" sz="1000" b="0" dirty="0" smtClean="0"/>
              <a:t> Not everyone benefits equally from a program, and GBA+ helps us to identify how a</a:t>
            </a:r>
            <a:r>
              <a:rPr lang="en-US" sz="1000" b="0" baseline="0" dirty="0" smtClean="0"/>
              <a:t> </a:t>
            </a:r>
            <a:r>
              <a:rPr lang="en-US" sz="1000" b="0" dirty="0" smtClean="0"/>
              <a:t>policy affects</a:t>
            </a:r>
            <a:r>
              <a:rPr lang="en-US" sz="1000" b="0" baseline="0" dirty="0" smtClean="0"/>
              <a:t> groups differently. </a:t>
            </a:r>
            <a:r>
              <a:rPr lang="en-CA" sz="1000" dirty="0" smtClean="0">
                <a:latin typeface="Arial" panose="020B0604020202020204" pitchFamily="34" charset="0"/>
                <a:cs typeface="Arial" panose="020B0604020202020204" pitchFamily="34" charset="0"/>
              </a:rPr>
              <a:t>Applying a GBA+ lens throughout the policy lifecycle helps to provide evidence to identify what works and where mitigation measures are necessary</a:t>
            </a:r>
            <a:r>
              <a:rPr lang="en-CA" sz="1000" baseline="0" dirty="0" smtClean="0">
                <a:latin typeface="Arial" panose="020B0604020202020204" pitchFamily="34" charset="0"/>
                <a:cs typeface="Arial" panose="020B0604020202020204" pitchFamily="34" charset="0"/>
              </a:rPr>
              <a:t> to address any negative unintended consequences </a:t>
            </a:r>
            <a:r>
              <a:rPr lang="en-CA" sz="1000" dirty="0" smtClean="0">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000" b="1" kern="1200" baseline="0" dirty="0" smtClean="0">
              <a:solidFill>
                <a:schemeClr val="tx1"/>
              </a:solidFill>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dirty="0" smtClean="0">
                <a:solidFill>
                  <a:schemeClr val="tx1"/>
                </a:solidFill>
                <a:latin typeface="+mn-lt"/>
                <a:ea typeface="+mn-ea"/>
                <a:cs typeface="Arial" panose="020B0604020202020204" pitchFamily="34" charset="0"/>
              </a:rPr>
              <a:t>Helps us to understand and respond to historical and existing inequalities faced by different demographic groups. </a:t>
            </a:r>
            <a:r>
              <a:rPr lang="en-CA" sz="1000" b="0" kern="1200" dirty="0" smtClean="0">
                <a:solidFill>
                  <a:schemeClr val="tx1"/>
                </a:solidFill>
                <a:latin typeface="+mn-lt"/>
                <a:ea typeface="+mn-ea"/>
                <a:cs typeface="Arial" panose="020B0604020202020204" pitchFamily="34" charset="0"/>
              </a:rPr>
              <a:t>. Systemic</a:t>
            </a:r>
            <a:r>
              <a:rPr lang="en-CA" sz="1000" b="0" kern="1200" baseline="0" dirty="0" smtClean="0">
                <a:solidFill>
                  <a:schemeClr val="tx1"/>
                </a:solidFill>
                <a:latin typeface="+mn-lt"/>
                <a:ea typeface="+mn-ea"/>
                <a:cs typeface="Arial" panose="020B0604020202020204" pitchFamily="34" charset="0"/>
              </a:rPr>
              <a:t> </a:t>
            </a:r>
            <a:r>
              <a:rPr lang="en-CA" sz="1000" b="0" kern="1200" dirty="0" smtClean="0">
                <a:solidFill>
                  <a:schemeClr val="tx1"/>
                </a:solidFill>
                <a:latin typeface="+mn-lt"/>
                <a:ea typeface="+mn-ea"/>
                <a:cs typeface="Arial" panose="020B0604020202020204" pitchFamily="34" charset="0"/>
              </a:rPr>
              <a:t>barriers</a:t>
            </a:r>
            <a:r>
              <a:rPr lang="en-CA" sz="1000" b="0" kern="1200" baseline="0" dirty="0" smtClean="0">
                <a:solidFill>
                  <a:schemeClr val="tx1"/>
                </a:solidFill>
                <a:latin typeface="+mn-lt"/>
                <a:ea typeface="+mn-ea"/>
                <a:cs typeface="Arial" panose="020B0604020202020204" pitchFamily="34" charset="0"/>
              </a:rPr>
              <a:t> and inequalities affect different populations differently, and it is important to unpack these barriers and better understand and address them in our policies and programs. </a:t>
            </a:r>
            <a:endParaRPr lang="en-CA" sz="1000" b="0" kern="1200" dirty="0" smtClean="0">
              <a:solidFill>
                <a:schemeClr val="tx1"/>
              </a:solidFill>
              <a:latin typeface="+mn-lt"/>
              <a:ea typeface="+mn-ea"/>
              <a:cs typeface="Arial" panose="020B0604020202020204" pitchFamily="34" charset="0"/>
            </a:endParaRPr>
          </a:p>
          <a:p>
            <a:pPr marL="0" indent="0">
              <a:buFont typeface="Arial" panose="020B0604020202020204" pitchFamily="34" charset="0"/>
              <a:buNone/>
            </a:pPr>
            <a:endParaRPr lang="fr-CA" sz="1200" b="1"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smtClean="0"/>
              <a:t>Contributes to inclusive programs that respond to compounded disadvantages.</a:t>
            </a:r>
            <a:r>
              <a:rPr lang="en-US" sz="1000" b="1" baseline="0" dirty="0" smtClean="0"/>
              <a:t> </a:t>
            </a:r>
            <a:r>
              <a:rPr lang="en-US" sz="1000" b="0" baseline="0" dirty="0" smtClean="0"/>
              <a:t>More specifically it is s a method that helps us to better understand  how intersecting identities create compound disadvantage and the </a:t>
            </a:r>
            <a:r>
              <a:rPr lang="en-CA" sz="1200" dirty="0" smtClean="0">
                <a:latin typeface="Arial" panose="020B0604020202020204" pitchFamily="34" charset="0"/>
                <a:cs typeface="Arial" panose="020B0604020202020204" pitchFamily="34" charset="0"/>
              </a:rPr>
              <a:t>the impacts of compound disadvantage</a:t>
            </a:r>
            <a:r>
              <a:rPr lang="en-CA" sz="1200" baseline="0" dirty="0" smtClean="0">
                <a:latin typeface="Arial" panose="020B0604020202020204" pitchFamily="34" charset="0"/>
                <a:cs typeface="Arial" panose="020B0604020202020204" pitchFamily="34" charset="0"/>
              </a:rPr>
              <a:t> have on Canadians. </a:t>
            </a:r>
            <a:endParaRPr lang="en-CA" sz="120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smtClean="0"/>
              <a:t>Identifies opportunities to leverage untapped potential to strengthen our economy </a:t>
            </a:r>
            <a:r>
              <a:rPr lang="en-US" sz="1000" b="0" dirty="0" smtClean="0"/>
              <a:t>As you are well aware, </a:t>
            </a:r>
            <a:r>
              <a:rPr lang="en-US" sz="1000" b="0" baseline="0" dirty="0" smtClean="0"/>
              <a:t>the Canadian economy is not benefiting everyone equally, and these inequalities have been exuberated by the pandemic. </a:t>
            </a:r>
            <a:r>
              <a:rPr lang="en-CA" sz="1200" kern="1200" dirty="0" smtClean="0">
                <a:solidFill>
                  <a:schemeClr val="tx1"/>
                </a:solidFill>
                <a:effectLst/>
                <a:latin typeface="+mn-lt"/>
                <a:ea typeface="+mn-ea"/>
                <a:cs typeface="+mn-cs"/>
              </a:rPr>
              <a:t>Employment and Social Development Canada strives to provide inclusive, accessible and responsive programs for all Canadians, including underrepresented groups, by equipping</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them with the skills and competencies needed to fully participate and succeed changing Canadian labour</a:t>
            </a:r>
            <a:r>
              <a:rPr lang="en-CA" sz="1200" kern="1200" baseline="0" dirty="0" smtClean="0">
                <a:solidFill>
                  <a:schemeClr val="tx1"/>
                </a:solidFill>
                <a:effectLst/>
                <a:latin typeface="+mn-lt"/>
                <a:ea typeface="+mn-ea"/>
                <a:cs typeface="+mn-cs"/>
              </a:rPr>
              <a:t> market and</a:t>
            </a:r>
            <a:r>
              <a:rPr lang="en-CA" sz="1200" kern="1200" dirty="0" smtClean="0">
                <a:solidFill>
                  <a:schemeClr val="tx1"/>
                </a:solidFill>
                <a:effectLst/>
                <a:latin typeface="+mn-lt"/>
                <a:ea typeface="+mn-ea"/>
                <a:cs typeface="+mn-cs"/>
              </a:rPr>
              <a:t> economy. </a:t>
            </a:r>
            <a:r>
              <a:rPr lang="en-CA" sz="1000" b="0" dirty="0" smtClean="0"/>
              <a:t>Optimizing the economic potential of underrepresented therefore a critical lever in achieving inclusive economic growth, bringing significant returns to the Canadian economy. </a:t>
            </a:r>
            <a:r>
              <a:rPr lang="en-CA" sz="1200" dirty="0" smtClean="0">
                <a:latin typeface="Verdana" panose="020B0604030504040204" pitchFamily="34" charset="0"/>
                <a:ea typeface="Verdana" panose="020B0604030504040204" pitchFamily="34" charset="0"/>
                <a:cs typeface="Verdana" panose="020B0604030504040204" pitchFamily="34" charset="0"/>
              </a:rPr>
              <a:t>In order to better serve the diverse needs of Canadians, these differing labour market outcomes should be taken into consideration as part of the development, implementation and monitoring of labour market programming.</a:t>
            </a:r>
            <a:r>
              <a:rPr lang="en-CA" sz="1200" baseline="0" dirty="0" smtClean="0">
                <a:latin typeface="Verdana" panose="020B0604030504040204" pitchFamily="34" charset="0"/>
                <a:ea typeface="Verdana" panose="020B0604030504040204" pitchFamily="34" charset="0"/>
                <a:cs typeface="Verdana" panose="020B0604030504040204" pitchFamily="34" charset="0"/>
              </a:rPr>
              <a:t> </a:t>
            </a:r>
            <a:endParaRPr lang="fr-CA" sz="1200" b="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000" b="0" kern="1200" dirty="0" smtClean="0">
              <a:solidFill>
                <a:schemeClr val="tx1"/>
              </a:solidFill>
              <a:latin typeface="+mn-lt"/>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324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Government of Canada has been committed to using GBA+ in the development of policies, programs and legislation since 1995.</a:t>
            </a:r>
          </a:p>
          <a:p>
            <a:endParaRPr lang="en-CA" dirty="0" smtClean="0"/>
          </a:p>
          <a:p>
            <a:r>
              <a:rPr lang="en-CA" dirty="0" smtClean="0"/>
              <a:t>-</a:t>
            </a:r>
            <a:r>
              <a:rPr lang="en-CA" b="1" dirty="0" smtClean="0"/>
              <a:t>At the United Nations’ Fourth World Conference on Women in Begging in  1995</a:t>
            </a:r>
            <a:r>
              <a:rPr lang="en-CA" dirty="0" smtClean="0"/>
              <a:t>, the Government committed to implementing GBA+ throughout its departments and agencies through</a:t>
            </a:r>
            <a:r>
              <a:rPr lang="en-CA" baseline="0" dirty="0" smtClean="0"/>
              <a:t> the Beijing Declaration. </a:t>
            </a:r>
            <a:r>
              <a:rPr lang="en-CA" dirty="0" smtClean="0"/>
              <a:t>.Such analysis was to guide decision makers by informing them about any potential impact that policies, programs, or proposals might have on people because of their gender.</a:t>
            </a:r>
          </a:p>
          <a:p>
            <a:endParaRPr lang="en-CA" dirty="0" smtClean="0"/>
          </a:p>
          <a:p>
            <a:pPr lvl="0"/>
            <a:r>
              <a:rPr lang="en-CA" sz="1200" kern="1200" dirty="0" smtClean="0">
                <a:solidFill>
                  <a:schemeClr val="tx1"/>
                </a:solidFill>
                <a:effectLst/>
                <a:latin typeface="+mn-lt"/>
                <a:ea typeface="+mn-ea"/>
                <a:cs typeface="+mn-cs"/>
              </a:rPr>
              <a:t>-The fall </a:t>
            </a:r>
            <a:r>
              <a:rPr lang="en-CA" sz="1200" b="1" kern="1200" dirty="0" smtClean="0">
                <a:solidFill>
                  <a:schemeClr val="tx1"/>
                </a:solidFill>
                <a:effectLst/>
                <a:latin typeface="+mn-lt"/>
                <a:ea typeface="+mn-ea"/>
                <a:cs typeface="+mn-cs"/>
              </a:rPr>
              <a:t>2015 Report of the Auditor General of Canada titled </a:t>
            </a:r>
            <a:r>
              <a:rPr lang="en-CA" sz="1200" b="1" i="1" kern="1200" dirty="0" smtClean="0">
                <a:solidFill>
                  <a:schemeClr val="tx1"/>
                </a:solidFill>
                <a:effectLst/>
                <a:latin typeface="+mn-lt"/>
                <a:ea typeface="+mn-ea"/>
                <a:cs typeface="+mn-cs"/>
              </a:rPr>
              <a:t>Implementing Gender‑based Analysis</a:t>
            </a:r>
            <a:r>
              <a:rPr lang="en-CA" sz="1200" kern="1200" dirty="0" smtClean="0">
                <a:solidFill>
                  <a:schemeClr val="tx1"/>
                </a:solidFill>
                <a:effectLst/>
                <a:latin typeface="+mn-lt"/>
                <a:ea typeface="+mn-ea"/>
                <a:cs typeface="+mn-cs"/>
              </a:rPr>
              <a:t>, pointed to the need to do more to fully implement GBA+ as a rigorous practice across the government. </a:t>
            </a:r>
          </a:p>
          <a:p>
            <a:pPr lvl="0"/>
            <a:endParaRPr lang="en-CA"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2018, the </a:t>
            </a:r>
            <a:r>
              <a:rPr lang="en-CA" sz="1200" b="1" i="1" kern="1200" dirty="0" smtClean="0">
                <a:solidFill>
                  <a:schemeClr val="tx1"/>
                </a:solidFill>
                <a:effectLst/>
                <a:latin typeface="+mn-lt"/>
                <a:ea typeface="+mn-ea"/>
                <a:cs typeface="+mn-cs"/>
              </a:rPr>
              <a:t>Gender Budgeting Act</a:t>
            </a:r>
            <a:r>
              <a:rPr lang="en-CA" sz="1200" b="1"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(The Act) received Royal Assent. The Act affirmed the Government’s commitment to gender and diversity budgeting by ensuring gender and diversity are considered and integrated within the Budget and resource allocation decisions and that gender and diversity impacts of these policies and funding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 decisions are made available to the public.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same year,  </a:t>
            </a:r>
            <a:r>
              <a:rPr lang="en-CA" sz="1200" b="1" kern="1200" dirty="0" smtClean="0">
                <a:solidFill>
                  <a:schemeClr val="tx1"/>
                </a:solidFill>
                <a:effectLst/>
                <a:latin typeface="+mn-lt"/>
                <a:ea typeface="+mn-ea"/>
                <a:cs typeface="+mn-cs"/>
              </a:rPr>
              <a:t>the Gender Results Framework (GRF) </a:t>
            </a:r>
            <a:r>
              <a:rPr lang="en-CA" sz="1200" b="0" kern="1200" dirty="0" smtClean="0">
                <a:solidFill>
                  <a:schemeClr val="tx1"/>
                </a:solidFill>
                <a:effectLst/>
                <a:latin typeface="+mn-lt"/>
                <a:ea typeface="+mn-ea"/>
                <a:cs typeface="+mn-cs"/>
              </a:rPr>
              <a:t>was released.</a:t>
            </a:r>
            <a:r>
              <a:rPr lang="en-CA" sz="1200" b="0" kern="1200" baseline="0" dirty="0" smtClean="0">
                <a:solidFill>
                  <a:schemeClr val="tx1"/>
                </a:solidFill>
                <a:effectLst/>
                <a:latin typeface="+mn-lt"/>
                <a:ea typeface="+mn-ea"/>
                <a:cs typeface="+mn-cs"/>
              </a:rPr>
              <a:t>  This</a:t>
            </a:r>
            <a:r>
              <a:rPr lang="en-CA" sz="1200" b="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is a whole-of-government</a:t>
            </a:r>
            <a:r>
              <a:rPr lang="en-CA" sz="1200" kern="1200" baseline="0" dirty="0" smtClean="0">
                <a:solidFill>
                  <a:schemeClr val="tx1"/>
                </a:solidFill>
                <a:effectLst/>
                <a:latin typeface="+mn-lt"/>
                <a:ea typeface="+mn-ea"/>
                <a:cs typeface="+mn-cs"/>
              </a:rPr>
              <a:t> framework that </a:t>
            </a:r>
            <a:r>
              <a:rPr lang="en-CA" sz="1200" kern="1200" dirty="0" smtClean="0">
                <a:solidFill>
                  <a:schemeClr val="tx1"/>
                </a:solidFill>
                <a:effectLst/>
                <a:latin typeface="+mn-lt"/>
                <a:ea typeface="+mn-ea"/>
                <a:cs typeface="+mn-cs"/>
              </a:rPr>
              <a:t>represents the Governments vision for equality and inclusion.</a:t>
            </a:r>
            <a:r>
              <a:rPr lang="en-CA" sz="1200" kern="1200" baseline="0" dirty="0" smtClean="0">
                <a:solidFill>
                  <a:schemeClr val="tx1"/>
                </a:solidFill>
                <a:effectLst/>
                <a:latin typeface="+mn-lt"/>
                <a:ea typeface="+mn-ea"/>
                <a:cs typeface="+mn-cs"/>
              </a:rPr>
              <a:t> </a:t>
            </a:r>
            <a:r>
              <a:rPr lang="en-CA" dirty="0" smtClean="0"/>
              <a:t>Under this framework, the Government</a:t>
            </a:r>
            <a:r>
              <a:rPr lang="en-CA" baseline="0" dirty="0" smtClean="0"/>
              <a:t> </a:t>
            </a:r>
            <a:r>
              <a:rPr lang="en-CA" dirty="0" smtClean="0"/>
              <a:t>has identified six key areas where change is required to advance gender equality. </a:t>
            </a:r>
          </a:p>
          <a:p>
            <a:pPr lvl="0"/>
            <a:endParaRPr lang="en-CA" dirty="0" smtClean="0"/>
          </a:p>
          <a:p>
            <a:pPr marL="0" indent="0">
              <a:buFontTx/>
              <a:buNone/>
            </a:pP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2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dirty="0" smtClean="0">
                <a:latin typeface="Verdana" panose="020B0604030504040204" pitchFamily="34" charset="0"/>
                <a:ea typeface="Verdana" panose="020B0604030504040204" pitchFamily="34" charset="0"/>
                <a:cs typeface="Verdana" panose="020B0604030504040204" pitchFamily="34" charset="0"/>
              </a:rPr>
              <a:t>This slide</a:t>
            </a:r>
            <a:r>
              <a:rPr lang="en-CA" sz="1200" baseline="0" dirty="0" smtClean="0">
                <a:latin typeface="Verdana" panose="020B0604030504040204" pitchFamily="34" charset="0"/>
                <a:ea typeface="Verdana" panose="020B0604030504040204" pitchFamily="34" charset="0"/>
                <a:cs typeface="Verdana" panose="020B0604030504040204" pitchFamily="34" charset="0"/>
              </a:rPr>
              <a:t> outlines the six pillars and subsequent goals of the Gender Results Framework </a:t>
            </a:r>
          </a:p>
          <a:p>
            <a:pPr marL="0" indent="0">
              <a:buFont typeface="Arial" panose="020B0604020202020204" pitchFamily="34" charset="0"/>
              <a:buNone/>
            </a:pPr>
            <a:endParaRPr lang="en-CA" sz="1200" baseline="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CA" sz="1200" b="1" baseline="0" dirty="0" smtClean="0">
                <a:latin typeface="Verdana" panose="020B0604030504040204" pitchFamily="34" charset="0"/>
                <a:ea typeface="Verdana" panose="020B0604030504040204" pitchFamily="34" charset="0"/>
                <a:cs typeface="Verdana" panose="020B0604030504040204" pitchFamily="34" charset="0"/>
              </a:rPr>
              <a:t>EDUCATION AND SKILLS  DEVELOPMENT:</a:t>
            </a:r>
            <a:endParaRPr lang="en-CA" sz="1200" baseline="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CA" sz="1200" b="1" baseline="0" dirty="0" smtClean="0">
                <a:latin typeface="Verdana" panose="020B0604030504040204" pitchFamily="34" charset="0"/>
                <a:ea typeface="Verdana" panose="020B0604030504040204" pitchFamily="34" charset="0"/>
                <a:cs typeface="Verdana" panose="020B0604030504040204" pitchFamily="34" charset="0"/>
              </a:rPr>
              <a:t>ECONOMIC PARTICIPATION AND PROSPARITY:</a:t>
            </a:r>
            <a:endParaRPr lang="en-CA" sz="1200" baseline="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CA" sz="1200" b="1" baseline="0" dirty="0" smtClean="0">
                <a:latin typeface="Verdana" panose="020B0604030504040204" pitchFamily="34" charset="0"/>
                <a:ea typeface="Verdana" panose="020B0604030504040204" pitchFamily="34" charset="0"/>
                <a:cs typeface="Verdana" panose="020B0604030504040204" pitchFamily="34" charset="0"/>
              </a:rPr>
              <a:t>LEADERSHIP AND DEMOCRATIC PARTICIPATION:</a:t>
            </a:r>
            <a:endParaRPr lang="en-CA" sz="1200" b="1" baseline="0" dirty="0" smtClean="0">
              <a:solidFill>
                <a:schemeClr val="bg1"/>
              </a:solidFill>
              <a:latin typeface="Verdana" panose="020B0604030504040204" pitchFamily="34" charset="0"/>
              <a:ea typeface="Verdana" panose="020B0604030504040204" pitchFamily="34" charset="0"/>
              <a:cs typeface="Lucida Sans"/>
            </a:endParaRPr>
          </a:p>
          <a:p>
            <a:pPr marL="0" indent="0">
              <a:buFont typeface="Arial" panose="020B0604020202020204" pitchFamily="34" charset="0"/>
              <a:buNone/>
            </a:pPr>
            <a:r>
              <a:rPr lang="en-CA" sz="1200" b="1" dirty="0" smtClean="0">
                <a:solidFill>
                  <a:schemeClr val="bg1"/>
                </a:solidFill>
                <a:cs typeface="Lucida Sans"/>
              </a:rPr>
              <a:t>GENDER</a:t>
            </a:r>
            <a:r>
              <a:rPr lang="en-CA" sz="1200" b="1" spc="-85" dirty="0" smtClean="0">
                <a:solidFill>
                  <a:schemeClr val="bg1"/>
                </a:solidFill>
                <a:cs typeface="Lucida Sans"/>
              </a:rPr>
              <a:t> </a:t>
            </a:r>
            <a:r>
              <a:rPr lang="en-CA" sz="1200" b="1" spc="-28" dirty="0" smtClean="0">
                <a:solidFill>
                  <a:schemeClr val="bg1"/>
                </a:solidFill>
                <a:cs typeface="Lucida Sans"/>
              </a:rPr>
              <a:t>EQUALITY</a:t>
            </a:r>
            <a:r>
              <a:rPr lang="en-CA" sz="1200" b="1" spc="-131" dirty="0" smtClean="0">
                <a:solidFill>
                  <a:schemeClr val="bg1"/>
                </a:solidFill>
                <a:cs typeface="Lucida Sans"/>
              </a:rPr>
              <a:t> </a:t>
            </a:r>
            <a:r>
              <a:rPr lang="en-CA" sz="1200" b="1" spc="-3" dirty="0" smtClean="0">
                <a:solidFill>
                  <a:schemeClr val="bg1"/>
                </a:solidFill>
                <a:cs typeface="Lucida Sans"/>
              </a:rPr>
              <a:t>AROUND</a:t>
            </a:r>
            <a:r>
              <a:rPr lang="en-CA" sz="1200" b="1" spc="-113" dirty="0" smtClean="0">
                <a:solidFill>
                  <a:schemeClr val="bg1"/>
                </a:solidFill>
                <a:cs typeface="Lucida Sans"/>
              </a:rPr>
              <a:t> </a:t>
            </a:r>
            <a:r>
              <a:rPr lang="en-CA" sz="1200" b="1" spc="-46" dirty="0" smtClean="0">
                <a:solidFill>
                  <a:schemeClr val="bg1"/>
                </a:solidFill>
                <a:cs typeface="Lucida Sans"/>
              </a:rPr>
              <a:t>THE  </a:t>
            </a:r>
            <a:r>
              <a:rPr lang="en-CA" sz="1200" b="1" spc="3" dirty="0" smtClean="0">
                <a:solidFill>
                  <a:schemeClr val="bg1"/>
                </a:solidFill>
                <a:cs typeface="Lucida Sans"/>
              </a:rPr>
              <a:t>WORLD:</a:t>
            </a:r>
            <a:endParaRPr lang="en-CA" sz="1200" b="1" dirty="0" smtClean="0">
              <a:solidFill>
                <a:schemeClr val="bg1"/>
              </a:solidFill>
            </a:endParaRPr>
          </a:p>
          <a:p>
            <a:pPr marL="0" indent="0">
              <a:buFont typeface="Arial" panose="020B0604020202020204" pitchFamily="34" charset="0"/>
              <a:buNone/>
            </a:pPr>
            <a:r>
              <a:rPr lang="en-CA" sz="1200" b="1" dirty="0" smtClean="0">
                <a:solidFill>
                  <a:schemeClr val="bg1"/>
                </a:solidFill>
              </a:rPr>
              <a:t>GENDER-BASED VIOLENCE  AND ACCESS TO JUSTICE:</a:t>
            </a:r>
            <a:endParaRPr lang="en-CA" sz="1200" b="1" spc="-26" dirty="0" smtClean="0">
              <a:solidFill>
                <a:schemeClr val="bg1"/>
              </a:solidFill>
              <a:cs typeface="Lucida Sans"/>
            </a:endParaRPr>
          </a:p>
          <a:p>
            <a:pPr marL="0" indent="0">
              <a:buFont typeface="Arial" panose="020B0604020202020204" pitchFamily="34" charset="0"/>
              <a:buNone/>
            </a:pPr>
            <a:r>
              <a:rPr lang="en-CA" sz="1200" b="1" spc="-26" dirty="0" smtClean="0">
                <a:solidFill>
                  <a:schemeClr val="bg1"/>
                </a:solidFill>
                <a:cs typeface="Lucida Sans"/>
              </a:rPr>
              <a:t>POVERTY </a:t>
            </a:r>
            <a:r>
              <a:rPr lang="en-CA" sz="1200" b="1" spc="-10" dirty="0" smtClean="0">
                <a:solidFill>
                  <a:schemeClr val="bg1"/>
                </a:solidFill>
                <a:cs typeface="Lucida Sans"/>
              </a:rPr>
              <a:t>REDUCTION,</a:t>
            </a:r>
            <a:r>
              <a:rPr lang="en-CA" sz="1200" b="1" spc="-216" dirty="0" smtClean="0">
                <a:solidFill>
                  <a:schemeClr val="bg1"/>
                </a:solidFill>
                <a:cs typeface="Lucida Sans"/>
              </a:rPr>
              <a:t> </a:t>
            </a:r>
            <a:r>
              <a:rPr lang="en-CA" sz="1200" b="1" spc="-54" dirty="0" smtClean="0">
                <a:solidFill>
                  <a:schemeClr val="bg1"/>
                </a:solidFill>
                <a:cs typeface="Lucida Sans"/>
              </a:rPr>
              <a:t>HEALTH  </a:t>
            </a:r>
            <a:r>
              <a:rPr lang="en-CA" sz="1200" b="1" spc="-3" dirty="0" smtClean="0">
                <a:solidFill>
                  <a:schemeClr val="bg1"/>
                </a:solidFill>
                <a:cs typeface="Lucida Sans"/>
              </a:rPr>
              <a:t>AND</a:t>
            </a:r>
            <a:r>
              <a:rPr lang="en-CA" sz="1200" b="1" spc="-95" dirty="0" smtClean="0">
                <a:solidFill>
                  <a:schemeClr val="bg1"/>
                </a:solidFill>
                <a:cs typeface="Lucida Sans"/>
              </a:rPr>
              <a:t> </a:t>
            </a:r>
            <a:r>
              <a:rPr lang="en-CA" sz="1200" b="1" spc="5" dirty="0" smtClean="0">
                <a:solidFill>
                  <a:schemeClr val="bg1"/>
                </a:solidFill>
                <a:cs typeface="Lucida Sans"/>
              </a:rPr>
              <a:t>WELL-BEING:</a:t>
            </a:r>
          </a:p>
          <a:p>
            <a:pPr marL="0" indent="0">
              <a:buFont typeface="Arial" panose="020B0604020202020204" pitchFamily="34" charset="0"/>
              <a:buNone/>
            </a:pPr>
            <a:endParaRPr lang="en-CA" sz="1200"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CA" sz="1200" dirty="0" smtClean="0">
                <a:latin typeface="Verdana" panose="020B0604030504040204" pitchFamily="34" charset="0"/>
                <a:ea typeface="Verdana" panose="020B0604030504040204" pitchFamily="34" charset="0"/>
                <a:cs typeface="Verdana" panose="020B0604030504040204" pitchFamily="34" charset="0"/>
              </a:rPr>
              <a:t>Each goal</a:t>
            </a:r>
            <a:r>
              <a:rPr lang="en-CA" sz="1200" baseline="0" dirty="0" smtClean="0">
                <a:latin typeface="Verdana" panose="020B0604030504040204" pitchFamily="34" charset="0"/>
                <a:ea typeface="Verdana" panose="020B0604030504040204" pitchFamily="34" charset="0"/>
                <a:cs typeface="Verdana" panose="020B0604030504040204" pitchFamily="34" charset="0"/>
              </a:rPr>
              <a:t> contains a series of performance indictors that is being tacked by the </a:t>
            </a:r>
            <a:r>
              <a:rPr lang="en-CA" dirty="0" smtClean="0">
                <a:effectLst/>
                <a:hlinkClick r:id="rId3"/>
              </a:rPr>
              <a:t>Gender, Diversity and Inclusion Statistics hub</a:t>
            </a:r>
            <a:r>
              <a:rPr lang="en-CA" dirty="0" smtClean="0">
                <a:effectLst/>
              </a:rPr>
              <a:t> that</a:t>
            </a:r>
            <a:r>
              <a:rPr lang="en-CA" baseline="0" dirty="0" smtClean="0">
                <a:effectLst/>
              </a:rPr>
              <a:t> has been </a:t>
            </a:r>
            <a:r>
              <a:rPr lang="en-CA" dirty="0" smtClean="0">
                <a:effectLst/>
              </a:rPr>
              <a:t>launched by Statistics Canada. </a:t>
            </a:r>
          </a:p>
          <a:p>
            <a:pPr marL="171450" indent="-171450">
              <a:buFont typeface="Arial" panose="020B0604020202020204" pitchFamily="34" charset="0"/>
              <a:buChar char="•"/>
            </a:pPr>
            <a:endParaRPr lang="en-CA" dirty="0" smtClean="0">
              <a:effectLst/>
            </a:endParaRPr>
          </a:p>
          <a:p>
            <a:pPr marL="171450" indent="-171450">
              <a:buFont typeface="Arial" panose="020B0604020202020204" pitchFamily="34" charset="0"/>
              <a:buChar char="•"/>
            </a:pPr>
            <a:r>
              <a:rPr lang="en-CA" dirty="0" smtClean="0">
                <a:effectLst/>
              </a:rPr>
              <a:t>Many of the indicators align with other international frameworks, such as the United Nation’s Sustainable Development Goals and, whenever possible, will, in time, be available by intersecting identity factors such as disability, gender identity, sexual orientation, Indigenous identity, immigrant status and visible minority status. </a:t>
            </a:r>
          </a:p>
          <a:p>
            <a:pPr marL="171450" indent="-171450">
              <a:buFont typeface="Arial" panose="020B0604020202020204" pitchFamily="34" charset="0"/>
              <a:buChar char="•"/>
            </a:pPr>
            <a:endParaRPr lang="en-CA" dirty="0" smtClean="0">
              <a:effectLst/>
            </a:endParaRPr>
          </a:p>
          <a:p>
            <a:pPr marL="171450" indent="-171450">
              <a:buFont typeface="Arial" panose="020B0604020202020204" pitchFamily="34" charset="0"/>
              <a:buChar char="•"/>
            </a:pPr>
            <a:r>
              <a:rPr lang="en-CA" sz="1200" dirty="0" smtClean="0">
                <a:latin typeface="Verdana" panose="020B0604030504040204" pitchFamily="34" charset="0"/>
                <a:ea typeface="Verdana" panose="020B0604030504040204" pitchFamily="34" charset="0"/>
                <a:cs typeface="Verdana" panose="020B0604030504040204" pitchFamily="34" charset="0"/>
              </a:rPr>
              <a:t>Opportunities</a:t>
            </a:r>
            <a:r>
              <a:rPr lang="en-CA" sz="1200" baseline="0" dirty="0" smtClean="0">
                <a:latin typeface="Verdana" panose="020B0604030504040204" pitchFamily="34" charset="0"/>
                <a:ea typeface="Verdana" panose="020B0604030504040204" pitchFamily="34" charset="0"/>
                <a:cs typeface="Verdana" panose="020B0604030504040204" pitchFamily="34" charset="0"/>
              </a:rPr>
              <a:t> Fund </a:t>
            </a:r>
            <a:r>
              <a:rPr lang="en-CA" sz="1200" kern="1200" dirty="0" smtClean="0">
                <a:solidFill>
                  <a:schemeClr val="tx1"/>
                </a:solidFill>
                <a:effectLst/>
                <a:latin typeface="+mn-lt"/>
                <a:ea typeface="+mn-ea"/>
                <a:cs typeface="+mn-cs"/>
              </a:rPr>
              <a:t>aligned with the </a:t>
            </a:r>
            <a:r>
              <a:rPr lang="en-CA" sz="1200" i="1" kern="1200" dirty="0" smtClean="0">
                <a:solidFill>
                  <a:schemeClr val="tx1"/>
                </a:solidFill>
                <a:effectLst/>
                <a:latin typeface="+mn-lt"/>
                <a:ea typeface="+mn-ea"/>
                <a:cs typeface="+mn-cs"/>
              </a:rPr>
              <a:t>Education and Skills Development,</a:t>
            </a:r>
            <a:r>
              <a:rPr lang="en-CA" sz="1200" kern="1200" dirty="0" smtClean="0">
                <a:solidFill>
                  <a:schemeClr val="tx1"/>
                </a:solidFill>
                <a:effectLst/>
                <a:latin typeface="+mn-lt"/>
                <a:ea typeface="+mn-ea"/>
                <a:cs typeface="+mn-cs"/>
              </a:rPr>
              <a:t> and </a:t>
            </a:r>
            <a:r>
              <a:rPr lang="en-CA" sz="1200" i="1" kern="1200" dirty="0" smtClean="0">
                <a:solidFill>
                  <a:schemeClr val="tx1"/>
                </a:solidFill>
                <a:effectLst/>
                <a:latin typeface="+mn-lt"/>
                <a:ea typeface="+mn-ea"/>
                <a:cs typeface="+mn-cs"/>
              </a:rPr>
              <a:t>Economic Participation and Prosperity </a:t>
            </a:r>
            <a:r>
              <a:rPr lang="en-CA" sz="1200" kern="1200" dirty="0" smtClean="0">
                <a:solidFill>
                  <a:schemeClr val="tx1"/>
                </a:solidFill>
                <a:effectLst/>
                <a:latin typeface="+mn-lt"/>
                <a:ea typeface="+mn-ea"/>
                <a:cs typeface="+mn-cs"/>
              </a:rPr>
              <a:t>pillars of the GRF. </a:t>
            </a:r>
          </a:p>
          <a:p>
            <a:pPr marL="171450" indent="-171450">
              <a:buFont typeface="Arial" panose="020B0604020202020204" pitchFamily="34" charset="0"/>
              <a:buChar char="•"/>
            </a:pPr>
            <a:endParaRPr lang="en-CA" sz="12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CA"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19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r>
              <a:rPr lang="en-CA" dirty="0" smtClean="0"/>
              <a:t>As mentioned, GBA+</a:t>
            </a:r>
            <a:r>
              <a:rPr lang="en-CA" baseline="0" dirty="0" smtClean="0"/>
              <a:t> is informed by various sources of data However, above all, learning about the outcome and experiences of Canadians using our programs is critical to improving our ability to conduct robust GBA+ and thereby our ability to deliver inclusive, responsive and accessible programing. </a:t>
            </a:r>
          </a:p>
          <a:p>
            <a:pPr defTabSz="466618"/>
            <a:endParaRPr lang="en-CA" baseline="0" dirty="0" smtClean="0"/>
          </a:p>
          <a:p>
            <a:pPr defTabSz="466618"/>
            <a:r>
              <a:rPr lang="en-CA" baseline="0" dirty="0" smtClean="0"/>
              <a:t>My colleagues will touch upon the importance of working together in the context of the Opportunities Fund, but I wanted to reiterate how information collected from Canadians </a:t>
            </a:r>
            <a:r>
              <a:rPr lang="en-CA" b="1" baseline="0" dirty="0" smtClean="0"/>
              <a:t>improves </a:t>
            </a:r>
            <a:r>
              <a:rPr lang="en-CA" baseline="0" dirty="0" smtClean="0"/>
              <a:t>out ability to conduct GBA+.  </a:t>
            </a:r>
          </a:p>
          <a:p>
            <a:pPr defTabSz="466618"/>
            <a:endParaRPr lang="en-CA" baseline="0" dirty="0" smtClean="0"/>
          </a:p>
          <a:p>
            <a:pPr defTabSz="466618"/>
            <a:r>
              <a:rPr lang="en-CA" baseline="0" dirty="0" smtClean="0"/>
              <a:t>As the diagram illustrates, the benefits of GBA+ discussed earlier in this deck are enhanced by working in partnership with you. </a:t>
            </a:r>
          </a:p>
          <a:p>
            <a:pPr defTabSz="466618"/>
            <a:endParaRPr lang="en-CA" baseline="0" dirty="0" smtClean="0"/>
          </a:p>
          <a:p>
            <a:pPr defTabSz="466618"/>
            <a:r>
              <a:rPr lang="en-CA" baseline="0" dirty="0" smtClean="0"/>
              <a:t>Now I will pass it on to my colleagues Renata to discuss GBA+ in the context of the opportunities fund </a:t>
            </a:r>
          </a:p>
          <a:p>
            <a:pPr defTabSz="466618"/>
            <a:endParaRPr lang="en-CA" baseline="0" dirty="0" smtClean="0"/>
          </a:p>
          <a:p>
            <a:pPr lvl="0"/>
            <a:endParaRPr lang="en-US" sz="1200" b="1" dirty="0" smtClean="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DD9FA-9A84-E143-86E3-47119075FC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26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800" dirty="0" smtClean="0">
                <a:effectLst/>
                <a:latin typeface="Arial" panose="020B0604020202020204" pitchFamily="34" charset="0"/>
                <a:ea typeface="Times New Roman" panose="02020603050405020304" pitchFamily="18" charset="0"/>
              </a:rPr>
              <a:t>Next to</a:t>
            </a:r>
            <a:r>
              <a:rPr lang="en-US" sz="800" baseline="0" dirty="0" smtClean="0">
                <a:effectLst/>
                <a:latin typeface="Arial" panose="020B0604020202020204" pitchFamily="34" charset="0"/>
                <a:ea typeface="Times New Roman" panose="02020603050405020304" pitchFamily="18" charset="0"/>
              </a:rPr>
              <a:t> the </a:t>
            </a:r>
            <a:r>
              <a:rPr lang="en-US" sz="800" dirty="0" smtClean="0">
                <a:effectLst/>
                <a:latin typeface="Arial" panose="020B0604020202020204" pitchFamily="34" charset="0"/>
                <a:ea typeface="Times New Roman" panose="02020603050405020304" pitchFamily="18" charset="0"/>
              </a:rPr>
              <a:t>Workforce Development Agreements, the OF represent the GC’s second</a:t>
            </a:r>
            <a:r>
              <a:rPr lang="en-US" sz="800" baseline="0" dirty="0" smtClean="0">
                <a:effectLst/>
                <a:latin typeface="Arial" panose="020B0604020202020204" pitchFamily="34" charset="0"/>
                <a:ea typeface="Times New Roman" panose="02020603050405020304" pitchFamily="18" charset="0"/>
              </a:rPr>
              <a:t> largest </a:t>
            </a:r>
            <a:r>
              <a:rPr lang="en-US" sz="800" dirty="0" smtClean="0">
                <a:effectLst/>
                <a:latin typeface="Arial" panose="020B0604020202020204" pitchFamily="34" charset="0"/>
                <a:ea typeface="Times New Roman" panose="02020603050405020304" pitchFamily="18" charset="0"/>
              </a:rPr>
              <a:t>source of targeted employment supports for persons with disabilities. The program was initially established in 1997</a:t>
            </a:r>
            <a:r>
              <a:rPr lang="en-US" sz="800" baseline="0" dirty="0" smtClean="0">
                <a:effectLst/>
                <a:latin typeface="Arial" panose="020B0604020202020204" pitchFamily="34" charset="0"/>
                <a:ea typeface="Times New Roman" panose="02020603050405020304" pitchFamily="18" charset="0"/>
              </a:rPr>
              <a:t> and </a:t>
            </a:r>
            <a:r>
              <a:rPr lang="en-GB" sz="800" dirty="0" smtClean="0">
                <a:effectLst/>
                <a:latin typeface="Arial" panose="020B0604020202020204" pitchFamily="34" charset="0"/>
                <a:ea typeface="Times New Roman" panose="02020603050405020304" pitchFamily="18" charset="0"/>
              </a:rPr>
              <a:t>designed to fill a gap in federal supports for Canadians with disabilities who are not eligible for the Employment Insurance program or training support.</a:t>
            </a:r>
            <a:endParaRPr lang="en-CA"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800" dirty="0" smtClean="0">
                <a:effectLst/>
                <a:latin typeface="Arial" panose="020B0604020202020204" pitchFamily="34" charset="0"/>
                <a:ea typeface="Calibri" panose="020F0502020204030204" pitchFamily="34" charset="0"/>
              </a:rPr>
              <a:t>OF has an annual funding envelope of $40M and funds organizations to assist persons with disabilities prepare for, obtain and maintain employment or self-employment. </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It</a:t>
            </a:r>
            <a:r>
              <a:rPr lang="en-US" sz="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is a $40 million per year program that supports community organizations to assist persons with disabilities prepare for, obtain and maintain employment. </a:t>
            </a:r>
            <a:r>
              <a:rPr lang="en-CA" sz="800" dirty="0" smtClean="0">
                <a:effectLst/>
                <a:latin typeface="Calibri" panose="020F0502020204030204" pitchFamily="34" charset="0"/>
                <a:ea typeface="Calibri" panose="020F0502020204030204" pitchFamily="34" charset="0"/>
                <a:cs typeface="Times New Roman" panose="02020603050405020304" pitchFamily="18" charset="0"/>
              </a:rPr>
              <a:t>The OF is unique as it offers employment-focused interventions to specifically reach persons with disabilities with little or no attachment to the labour market.</a:t>
            </a:r>
            <a:endParaRPr lang="en-US"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CA" sz="8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The OF program provides comprehensive supports to persons with disabilities to help improve their integration in the labour market. These include, for example, s</a:t>
            </a:r>
            <a:r>
              <a:rPr lang="en-CA" sz="800" dirty="0" smtClean="0">
                <a:effectLst/>
                <a:latin typeface="Calibri" panose="020F0502020204030204" pitchFamily="34" charset="0"/>
                <a:ea typeface="Calibri" panose="020F0502020204030204" pitchFamily="34" charset="0"/>
                <a:cs typeface="Times New Roman" panose="02020603050405020304" pitchFamily="18" charset="0"/>
              </a:rPr>
              <a:t>kills training, job placements and wage subsidies to encourage employers to hire persons with disabilities.  It also provides supports to </a:t>
            </a:r>
            <a:r>
              <a:rPr lang="en-IN" sz="800" dirty="0" smtClean="0">
                <a:effectLst/>
                <a:latin typeface="Calibri" panose="020F0502020204030204" pitchFamily="34" charset="0"/>
                <a:ea typeface="Calibri" panose="020F0502020204030204" pitchFamily="34" charset="0"/>
                <a:cs typeface="Times New Roman" panose="02020603050405020304" pitchFamily="18" charset="0"/>
              </a:rPr>
              <a:t> employers </a:t>
            </a:r>
            <a:r>
              <a:rPr lang="en-CA" sz="800" dirty="0" smtClean="0">
                <a:effectLst/>
                <a:latin typeface="Calibri" panose="020F0502020204030204" pitchFamily="34" charset="0"/>
                <a:ea typeface="Calibri" panose="020F0502020204030204" pitchFamily="34" charset="0"/>
                <a:cs typeface="Times New Roman" panose="02020603050405020304" pitchFamily="18" charset="0"/>
              </a:rPr>
              <a:t>through matching services that connect them with a person with a disability, and to help employers develop and implement effective recruitment and retention strategies.</a:t>
            </a: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endParaRPr kumimoji="0" lang="en-CA" sz="600" b="0" i="0" u="none" strike="noStrike" kern="1200" cap="none" spc="0" normalizeH="0" baseline="0" noProof="0" dirty="0" smtClean="0">
              <a:ln>
                <a:noFill/>
              </a:ln>
              <a:solidFill>
                <a:srgbClr val="000000"/>
              </a:solidFill>
              <a:effectLst/>
              <a:uLnTx/>
              <a:uFillTx/>
              <a:latin typeface="Arial"/>
              <a:ea typeface="+mn-ea"/>
            </a:endParaRP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CA" sz="1500" b="0" i="0" u="none" strike="noStrike" kern="1200" cap="none" spc="0" normalizeH="0" baseline="0" noProof="0" dirty="0" smtClean="0">
                <a:ln>
                  <a:noFill/>
                </a:ln>
                <a:solidFill>
                  <a:srgbClr val="000000"/>
                </a:solidFill>
                <a:effectLst/>
                <a:uLnTx/>
                <a:uFillTx/>
                <a:latin typeface="Arial"/>
                <a:ea typeface="+mn-ea"/>
              </a:rPr>
              <a:t>National and regional projects are delivered through contribution agreements with third-party service providers</a:t>
            </a:r>
          </a:p>
          <a:p>
            <a:pPr marL="0" marR="0" lvl="0" indent="0" algn="l" defTabSz="457200" rtl="0" eaLnBrk="1" fontAlgn="auto" latinLnBrk="0" hangingPunct="1">
              <a:lnSpc>
                <a:spcPct val="120000"/>
              </a:lnSpc>
              <a:spcBef>
                <a:spcPct val="20000"/>
              </a:spcBef>
              <a:spcAft>
                <a:spcPts val="0"/>
              </a:spcAft>
              <a:buClrTx/>
              <a:buSzTx/>
              <a:buFont typeface="Arial"/>
              <a:buNone/>
              <a:tabLst/>
              <a:defRPr/>
            </a:pPr>
            <a:endParaRPr kumimoji="0" lang="en-CA" sz="600" b="0" i="0" u="none" strike="noStrike" kern="1200" cap="none" spc="0" normalizeH="0" baseline="0" noProof="0" dirty="0" smtClean="0">
              <a:ln>
                <a:noFill/>
              </a:ln>
              <a:solidFill>
                <a:srgbClr val="000000"/>
              </a:solidFill>
              <a:effectLst/>
              <a:uLnTx/>
              <a:uFillTx/>
              <a:latin typeface="Arial"/>
              <a:ea typeface="+mn-ea"/>
            </a:endParaRP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CA" sz="1500" b="0" i="0" u="none" strike="noStrike" kern="1200" cap="none" spc="0" normalizeH="0" baseline="0" noProof="0" dirty="0" smtClean="0">
                <a:ln>
                  <a:noFill/>
                </a:ln>
                <a:solidFill>
                  <a:srgbClr val="000000"/>
                </a:solidFill>
                <a:effectLst/>
                <a:uLnTx/>
                <a:uFillTx/>
                <a:latin typeface="Arial"/>
                <a:ea typeface="+mn-ea"/>
              </a:rPr>
              <a:t>“Persons with disabilities” are those who self-identify as having a permanent physical or mental impairment restricting their performance of daily activities</a:t>
            </a: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endParaRPr kumimoji="0" lang="en-CA" sz="600" b="0" i="0" u="none" strike="noStrike" kern="1200" cap="none" spc="0" normalizeH="0" baseline="0" noProof="0" dirty="0" smtClean="0">
              <a:ln>
                <a:noFill/>
              </a:ln>
              <a:solidFill>
                <a:srgbClr val="000000"/>
              </a:solidFill>
              <a:effectLst/>
              <a:uLnTx/>
              <a:uFillTx/>
              <a:latin typeface="Arial"/>
              <a:ea typeface="+mn-ea"/>
            </a:endParaRPr>
          </a:p>
          <a:p>
            <a:pPr marL="342900" marR="0" lvl="0" indent="-342900" algn="l" defTabSz="457200" rtl="0" eaLnBrk="1" fontAlgn="auto" latinLnBrk="0" hangingPunct="1">
              <a:lnSpc>
                <a:spcPct val="120000"/>
              </a:lnSpc>
              <a:spcBef>
                <a:spcPct val="20000"/>
              </a:spcBef>
              <a:spcAft>
                <a:spcPts val="0"/>
              </a:spcAft>
              <a:buClrTx/>
              <a:buSzTx/>
              <a:buFont typeface="Arial"/>
              <a:buChar char="•"/>
              <a:tabLst/>
              <a:defRPr/>
            </a:pPr>
            <a:r>
              <a:rPr kumimoji="0" lang="en-US" sz="1500" b="0" i="0" u="none" strike="noStrike" kern="1200" cap="none" spc="0" normalizeH="0" baseline="0" noProof="0" dirty="0" smtClean="0">
                <a:ln>
                  <a:noFill/>
                </a:ln>
                <a:solidFill>
                  <a:srgbClr val="000000"/>
                </a:solidFill>
                <a:effectLst/>
                <a:uLnTx/>
                <a:uFillTx/>
                <a:latin typeface="Arial"/>
                <a:ea typeface="+mn-ea"/>
              </a:rPr>
              <a:t>Eligible Recipients include:</a:t>
            </a:r>
            <a:endParaRPr kumimoji="0" lang="en-CA" sz="1500" b="0" i="0" u="none" strike="noStrike" kern="1200" cap="none" spc="0" normalizeH="0" baseline="0" noProof="0" dirty="0" smtClean="0">
              <a:ln>
                <a:noFill/>
              </a:ln>
              <a:solidFill>
                <a:srgbClr val="000000"/>
              </a:solidFill>
              <a:effectLst/>
              <a:uLnTx/>
              <a:uFillTx/>
              <a:latin typeface="Arial"/>
              <a:ea typeface="+mn-ea"/>
            </a:endParaRPr>
          </a:p>
          <a:p>
            <a:pPr marL="742950" marR="0" lvl="1" indent="-285750" algn="l" defTabSz="457200" rtl="0" eaLnBrk="1" fontAlgn="auto" latinLnBrk="0" hangingPunct="1">
              <a:lnSpc>
                <a:spcPct val="120000"/>
              </a:lnSpc>
              <a:spcBef>
                <a:spcPct val="20000"/>
              </a:spcBef>
              <a:spcAft>
                <a:spcPts val="0"/>
              </a:spcAft>
              <a:buClrTx/>
              <a:buSzTx/>
              <a:buFont typeface="Arial"/>
              <a:buChar char="–"/>
              <a:tabLst/>
              <a:defRPr/>
            </a:pPr>
            <a:r>
              <a:rPr kumimoji="0" lang="en-CA" sz="1300" b="0" i="0" u="none" strike="noStrike" kern="1200" cap="none" spc="0" normalizeH="0" baseline="0" noProof="0" dirty="0" smtClean="0">
                <a:ln>
                  <a:noFill/>
                </a:ln>
                <a:solidFill>
                  <a:srgbClr val="000000"/>
                </a:solidFill>
                <a:effectLst/>
                <a:uLnTx/>
                <a:uFillTx/>
                <a:latin typeface="Arial"/>
                <a:ea typeface="+mn-ea"/>
              </a:rPr>
              <a:t>Not-for-profit organizations</a:t>
            </a:r>
          </a:p>
          <a:p>
            <a:pPr marL="742950" marR="0" lvl="1" indent="-285750" algn="l" defTabSz="457200" rtl="0" eaLnBrk="1" fontAlgn="auto" latinLnBrk="0" hangingPunct="1">
              <a:lnSpc>
                <a:spcPct val="120000"/>
              </a:lnSpc>
              <a:spcBef>
                <a:spcPct val="20000"/>
              </a:spcBef>
              <a:spcAft>
                <a:spcPts val="0"/>
              </a:spcAft>
              <a:buClrTx/>
              <a:buSzTx/>
              <a:buFont typeface="Arial"/>
              <a:buChar char="–"/>
              <a:tabLst/>
              <a:defRPr/>
            </a:pPr>
            <a:r>
              <a:rPr kumimoji="0" lang="en-CA" sz="1300" b="0" i="0" u="none" strike="noStrike" kern="1200" cap="none" spc="0" normalizeH="0" baseline="0" noProof="0" dirty="0" smtClean="0">
                <a:ln>
                  <a:noFill/>
                </a:ln>
                <a:solidFill>
                  <a:srgbClr val="000000"/>
                </a:solidFill>
                <a:effectLst/>
                <a:uLnTx/>
                <a:uFillTx/>
                <a:latin typeface="Arial"/>
                <a:ea typeface="+mn-ea"/>
              </a:rPr>
              <a:t>Municipal governments and Indigenous organizations</a:t>
            </a:r>
          </a:p>
          <a:p>
            <a:pPr marL="742950" marR="0" lvl="1" indent="-285750" algn="l" defTabSz="457200" rtl="0" eaLnBrk="1" fontAlgn="auto" latinLnBrk="0" hangingPunct="1">
              <a:lnSpc>
                <a:spcPct val="120000"/>
              </a:lnSpc>
              <a:spcBef>
                <a:spcPct val="20000"/>
              </a:spcBef>
              <a:spcAft>
                <a:spcPts val="0"/>
              </a:spcAft>
              <a:buClrTx/>
              <a:buSzTx/>
              <a:buFont typeface="Arial"/>
              <a:buChar char="–"/>
              <a:tabLst/>
              <a:defRPr/>
            </a:pPr>
            <a:r>
              <a:rPr kumimoji="0" lang="en-CA" sz="1300" b="0" i="0" u="none" strike="noStrike" kern="1200" cap="none" spc="0" normalizeH="0" baseline="0" noProof="0" dirty="0" smtClean="0">
                <a:ln>
                  <a:noFill/>
                </a:ln>
                <a:solidFill>
                  <a:srgbClr val="000000"/>
                </a:solidFill>
                <a:effectLst/>
                <a:uLnTx/>
                <a:uFillTx/>
                <a:latin typeface="Arial"/>
                <a:ea typeface="+mn-ea"/>
              </a:rPr>
              <a:t>For-profit organizations</a:t>
            </a:r>
          </a:p>
          <a:p>
            <a:pPr marL="742950" marR="0" lvl="1" indent="-285750" algn="l" defTabSz="457200" rtl="0" eaLnBrk="1" fontAlgn="auto" latinLnBrk="0" hangingPunct="1">
              <a:lnSpc>
                <a:spcPct val="120000"/>
              </a:lnSpc>
              <a:spcBef>
                <a:spcPct val="20000"/>
              </a:spcBef>
              <a:spcAft>
                <a:spcPts val="0"/>
              </a:spcAft>
              <a:buClrTx/>
              <a:buSzTx/>
              <a:buFont typeface="Arial"/>
              <a:buChar char="–"/>
              <a:tabLst/>
              <a:defRPr/>
            </a:pPr>
            <a:r>
              <a:rPr kumimoji="0" lang="en-CA" sz="1300" b="0" i="0" u="none" strike="noStrike" kern="1200" cap="none" spc="0" normalizeH="0" baseline="0" noProof="0" dirty="0" smtClean="0">
                <a:ln>
                  <a:noFill/>
                </a:ln>
                <a:solidFill>
                  <a:srgbClr val="000000"/>
                </a:solidFill>
                <a:effectLst/>
                <a:uLnTx/>
                <a:uFillTx/>
                <a:latin typeface="Arial"/>
                <a:ea typeface="+mn-ea"/>
              </a:rPr>
              <a:t>PT governments, institutions, agencies, Crown Corporations</a:t>
            </a:r>
          </a:p>
          <a:p>
            <a:pPr marL="742950" marR="0" lvl="1" indent="-285750" algn="l" defTabSz="457200" rtl="0" eaLnBrk="1" fontAlgn="auto" latinLnBrk="0" hangingPunct="1">
              <a:lnSpc>
                <a:spcPct val="120000"/>
              </a:lnSpc>
              <a:spcBef>
                <a:spcPct val="20000"/>
              </a:spcBef>
              <a:spcAft>
                <a:spcPts val="0"/>
              </a:spcAft>
              <a:buClrTx/>
              <a:buSzTx/>
              <a:buFont typeface="Arial"/>
              <a:buChar char="–"/>
              <a:tabLst/>
              <a:defRPr/>
            </a:pPr>
            <a:r>
              <a:rPr kumimoji="0" lang="en-CA" sz="1300" b="0" i="0" u="none" strike="noStrike" kern="1200" cap="none" spc="0" normalizeH="0" baseline="0" noProof="0" dirty="0" smtClean="0">
                <a:ln>
                  <a:noFill/>
                </a:ln>
                <a:solidFill>
                  <a:srgbClr val="000000"/>
                </a:solidFill>
                <a:effectLst/>
                <a:uLnTx/>
                <a:uFillTx/>
                <a:latin typeface="Arial"/>
                <a:ea typeface="+mn-ea"/>
              </a:rPr>
              <a:t>Employers</a:t>
            </a:r>
          </a:p>
          <a:p>
            <a:endParaRPr lang="en-CA" dirty="0" smtClean="0"/>
          </a:p>
          <a:p>
            <a:pPr marL="171450" indent="-171450">
              <a:buFont typeface="Arial" panose="020B0604020202020204" pitchFamily="34" charset="0"/>
              <a:buChar char="•"/>
            </a:pPr>
            <a:r>
              <a:rPr lang="en-CA" dirty="0" smtClean="0"/>
              <a:t>The program is composed of 2 streams: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600" b="1" i="1" u="none" strike="noStrike" kern="1200" cap="none" spc="0" normalizeH="0" baseline="0" noProof="0" dirty="0" smtClean="0">
              <a:ln>
                <a:noFill/>
              </a:ln>
              <a:solidFill>
                <a:srgbClr val="1F497D">
                  <a:lumMod val="50000"/>
                </a:srgbClr>
              </a:solidFill>
              <a:effectLst/>
              <a:uLnTx/>
              <a:uFillTx/>
              <a:latin typeface="Arial"/>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dirty="0" smtClean="0">
                <a:ln>
                  <a:noFill/>
                </a:ln>
                <a:solidFill>
                  <a:srgbClr val="1F497D">
                    <a:lumMod val="50000"/>
                  </a:srgbClr>
                </a:solidFill>
                <a:effectLst/>
                <a:uLnTx/>
                <a:uFillTx/>
                <a:latin typeface="Arial"/>
                <a:ea typeface="+mn-ea"/>
                <a:cs typeface="Calibri" panose="020F0502020204030204" pitchFamily="34" charset="0"/>
              </a:rPr>
              <a:t>Stream 1: Working with Participants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noProof="0" dirty="0" smtClean="0">
              <a:solidFill>
                <a:schemeClr val="tx1"/>
              </a:solidFill>
              <a:latin typeface="+mn-lt"/>
              <a:ea typeface="+mn-ea"/>
              <a:cs typeface="+mn-cs"/>
            </a:endParaRPr>
          </a:p>
          <a:p>
            <a:pPr marL="171450" indent="-171450" algn="l" defTabSz="457200" rtl="0" eaLnBrk="1" latinLnBrk="0" hangingPunct="1">
              <a:lnSpc>
                <a:spcPct val="115000"/>
              </a:lnSpc>
              <a:spcAft>
                <a:spcPts val="0"/>
              </a:spcAft>
              <a:buFont typeface="Arial" panose="020B0604020202020204" pitchFamily="34" charset="0"/>
              <a:buChar char="•"/>
              <a:tabLst>
                <a:tab pos="131445" algn="l"/>
                <a:tab pos="457200" algn="l"/>
              </a:tabLst>
            </a:pPr>
            <a:r>
              <a:rPr lang="en-CA" sz="1200" kern="1200" noProof="0" dirty="0" smtClean="0">
                <a:solidFill>
                  <a:schemeClr val="tx1"/>
                </a:solidFill>
                <a:latin typeface="+mn-lt"/>
                <a:ea typeface="+mn-ea"/>
                <a:cs typeface="+mn-cs"/>
              </a:rPr>
              <a:t>Under the Working with Employers Stream funds projects that aim to raise awareness of the benefits of hiring people with disabilities and that </a:t>
            </a:r>
            <a:r>
              <a:rPr lang="en-CA" sz="1200" kern="1200" noProof="0" dirty="0" err="1" smtClean="0">
                <a:solidFill>
                  <a:schemeClr val="tx1"/>
                </a:solidFill>
                <a:latin typeface="+mn-lt"/>
                <a:ea typeface="+mn-ea"/>
                <a:cs typeface="+mn-cs"/>
              </a:rPr>
              <a:t>helpemployers</a:t>
            </a:r>
            <a:r>
              <a:rPr lang="en-CA" sz="1200" kern="1200" noProof="0" dirty="0" smtClean="0">
                <a:solidFill>
                  <a:schemeClr val="tx1"/>
                </a:solidFill>
                <a:latin typeface="+mn-lt"/>
                <a:ea typeface="+mn-ea"/>
                <a:cs typeface="+mn-cs"/>
              </a:rPr>
              <a:t> create inclusive workplaces. stream,  </a:t>
            </a:r>
            <a:r>
              <a:rPr lang="en-US" sz="1200" kern="1200" dirty="0" smtClean="0">
                <a:solidFill>
                  <a:schemeClr val="tx1"/>
                </a:solidFill>
                <a:latin typeface="+mn-lt"/>
                <a:ea typeface="+mn-ea"/>
                <a:cs typeface="+mn-cs"/>
              </a:rPr>
              <a:t>projects provide </a:t>
            </a:r>
            <a:r>
              <a:rPr lang="en-GB" sz="1200" kern="1200" dirty="0" smtClean="0">
                <a:solidFill>
                  <a:schemeClr val="tx1"/>
                </a:solidFill>
                <a:latin typeface="+mn-lt"/>
                <a:ea typeface="+mn-ea"/>
                <a:cs typeface="+mn-cs"/>
              </a:rPr>
              <a:t>persons </a:t>
            </a:r>
            <a:r>
              <a:rPr lang="en-US" sz="1200" kern="1200" dirty="0" smtClean="0">
                <a:solidFill>
                  <a:schemeClr val="tx1"/>
                </a:solidFill>
                <a:latin typeface="+mn-lt"/>
                <a:ea typeface="+mn-ea"/>
                <a:cs typeface="+mn-cs"/>
              </a:rPr>
              <a:t>with disabilities with work experience and training to help them develop</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employment related </a:t>
            </a:r>
            <a:r>
              <a:rPr lang="en-US" sz="1800" dirty="0" smtClean="0">
                <a:solidFill>
                  <a:srgbClr val="000000"/>
                </a:solidFill>
                <a:effectLst/>
                <a:latin typeface="Arial" panose="020B0604020202020204" pitchFamily="34" charset="0"/>
                <a:ea typeface="Times New Roman" panose="02020603050405020304" pitchFamily="18" charset="0"/>
              </a:rPr>
              <a:t>skills. The projects</a:t>
            </a:r>
            <a:r>
              <a:rPr lang="en-US" sz="1800" baseline="0" dirty="0" smtClean="0">
                <a:solidFill>
                  <a:srgbClr val="000000"/>
                </a:solidFill>
                <a:effectLst/>
                <a:latin typeface="Arial" panose="020B0604020202020204" pitchFamily="34" charset="0"/>
                <a:ea typeface="Times New Roman" panose="02020603050405020304" pitchFamily="18" charset="0"/>
              </a:rPr>
              <a:t> </a:t>
            </a:r>
            <a:r>
              <a:rPr lang="en-US" sz="1800" dirty="0" smtClean="0">
                <a:solidFill>
                  <a:srgbClr val="000000"/>
                </a:solidFill>
                <a:effectLst/>
                <a:latin typeface="Arial" panose="020B0604020202020204" pitchFamily="34" charset="0"/>
                <a:ea typeface="Times New Roman" panose="02020603050405020304" pitchFamily="18" charset="0"/>
              </a:rPr>
              <a:t>also engage employers to help them create the conditions for successful work placements.</a:t>
            </a:r>
            <a:endParaRPr kumimoji="0" lang="en-CA"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tab pos="131445" algn="l"/>
                <a:tab pos="457200" algn="l"/>
              </a:tabLst>
              <a:defRPr/>
            </a:pPr>
            <a:r>
              <a:rPr lang="en-CA" sz="1200" kern="1200" noProof="0" dirty="0" smtClean="0">
                <a:solidFill>
                  <a:schemeClr val="tx1"/>
                </a:solidFill>
                <a:latin typeface="+mn-lt"/>
                <a:ea typeface="+mn-ea"/>
                <a:cs typeface="+mn-cs"/>
              </a:rPr>
              <a:t>The types of activities and services under this stream can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1" u="none" strike="noStrike" kern="1200" cap="none" spc="0" normalizeH="0" baseline="0" noProof="0" dirty="0" smtClean="0">
              <a:ln>
                <a:noFill/>
              </a:ln>
              <a:solidFill>
                <a:srgbClr val="1F497D">
                  <a:lumMod val="50000"/>
                </a:srgbClr>
              </a:solidFill>
              <a:effectLst/>
              <a:uLnTx/>
              <a:uFillTx/>
              <a:latin typeface="Arial"/>
              <a:ea typeface="+mn-ea"/>
              <a:cs typeface="Calibri" panose="020F0502020204030204" pitchFamily="34" charset="0"/>
            </a:endParaRPr>
          </a:p>
          <a:p>
            <a:pPr marL="742950" marR="0" lvl="2" indent="-285750" algn="l" defTabSz="457200" rtl="0" eaLnBrk="1" fontAlgn="auto" latinLnBrk="0" hangingPunct="1">
              <a:lnSpc>
                <a:spcPct val="120000"/>
              </a:lnSpc>
              <a:spcBef>
                <a:spcPct val="20000"/>
              </a:spcBef>
              <a:spcAft>
                <a:spcPts val="0"/>
              </a:spcAft>
              <a:buClrTx/>
              <a:buSzTx/>
              <a:buFont typeface="Courier New" panose="02070309020205020404" pitchFamily="49" charset="0"/>
              <a:buChar char="o"/>
              <a:tabLst/>
              <a:defRPr/>
            </a:pPr>
            <a:r>
              <a:rPr kumimoji="0" lang="en-CA" sz="1600" b="0"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basic to advanced skills for employment – including training for up to 6 months; </a:t>
            </a:r>
          </a:p>
          <a:p>
            <a:pPr marL="742950" marR="0" lvl="2" indent="-285750" algn="l" defTabSz="457200" rtl="0" eaLnBrk="1" fontAlgn="auto" latinLnBrk="0" hangingPunct="1">
              <a:lnSpc>
                <a:spcPct val="120000"/>
              </a:lnSpc>
              <a:spcBef>
                <a:spcPct val="20000"/>
              </a:spcBef>
              <a:spcAft>
                <a:spcPts val="0"/>
              </a:spcAft>
              <a:buClrTx/>
              <a:buSzTx/>
              <a:buFont typeface="Courier New" panose="02070309020205020404" pitchFamily="49" charset="0"/>
              <a:buChar char="o"/>
              <a:tabLst/>
              <a:defRPr/>
            </a:pPr>
            <a:r>
              <a:rPr kumimoji="0" lang="en-CA" sz="1600" b="0"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Work experience placements with employers – may be subsidized</a:t>
            </a:r>
          </a:p>
          <a:p>
            <a:pPr marL="742950" marR="0" lvl="2" indent="-285750" algn="l" defTabSz="457200" rtl="0" eaLnBrk="1" fontAlgn="auto" latinLnBrk="0" hangingPunct="1">
              <a:lnSpc>
                <a:spcPct val="120000"/>
              </a:lnSpc>
              <a:spcBef>
                <a:spcPct val="20000"/>
              </a:spcBef>
              <a:spcAft>
                <a:spcPts val="0"/>
              </a:spcAft>
              <a:buClrTx/>
              <a:buSzTx/>
              <a:buFont typeface="Courier New" panose="02070309020205020404" pitchFamily="49" charset="0"/>
              <a:buChar char="o"/>
              <a:tabLst/>
              <a:defRPr/>
            </a:pPr>
            <a:r>
              <a:rPr kumimoji="0" lang="en-CA" sz="1600" b="0"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Self-employment – supporting economic independence of PWDs</a:t>
            </a:r>
          </a:p>
          <a:p>
            <a:pPr marL="742950" marR="0" lvl="2" indent="-285750" algn="l" defTabSz="457200" rtl="0" eaLnBrk="1" fontAlgn="auto" latinLnBrk="0" hangingPunct="1">
              <a:lnSpc>
                <a:spcPct val="120000"/>
              </a:lnSpc>
              <a:spcBef>
                <a:spcPct val="20000"/>
              </a:spcBef>
              <a:spcAft>
                <a:spcPts val="0"/>
              </a:spcAft>
              <a:buClrTx/>
              <a:buSzTx/>
              <a:buFont typeface="Courier New" panose="02070309020205020404" pitchFamily="49" charset="0"/>
              <a:buChar char="o"/>
              <a:tabLst/>
              <a:defRPr/>
            </a:pPr>
            <a:r>
              <a:rPr kumimoji="0" lang="en-CA" sz="1600" b="0"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Enhanced employment assistance – e.g. counselling, job search, resumes</a:t>
            </a:r>
          </a:p>
          <a:p>
            <a:pPr marL="742950" marR="0" lvl="2" indent="-285750" algn="l" defTabSz="457200" rtl="0" eaLnBrk="1" fontAlgn="auto" latinLnBrk="0" hangingPunct="1">
              <a:lnSpc>
                <a:spcPct val="120000"/>
              </a:lnSpc>
              <a:spcBef>
                <a:spcPct val="20000"/>
              </a:spcBef>
              <a:spcAft>
                <a:spcPts val="0"/>
              </a:spcAft>
              <a:buClrTx/>
              <a:buSzTx/>
              <a:buFont typeface="Courier New" panose="02070309020205020404" pitchFamily="49" charset="0"/>
              <a:buChar char="o"/>
              <a:tabLst/>
              <a:defRPr/>
            </a:pPr>
            <a:r>
              <a:rPr kumimoji="0" lang="en-CA" sz="1600" b="0"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Enhanced employer support – helping employers hire and retain PWDs</a:t>
            </a:r>
          </a:p>
          <a:p>
            <a:pPr marL="742950" marR="0" lvl="2" indent="-285750" algn="l" defTabSz="457200" rtl="0" eaLnBrk="1" fontAlgn="auto" latinLnBrk="0" hangingPunct="1">
              <a:lnSpc>
                <a:spcPct val="120000"/>
              </a:lnSpc>
              <a:spcBef>
                <a:spcPct val="20000"/>
              </a:spcBef>
              <a:spcAft>
                <a:spcPts val="0"/>
              </a:spcAft>
              <a:buClrTx/>
              <a:buSzTx/>
              <a:buFont typeface="Courier New" panose="02070309020205020404" pitchFamily="49" charset="0"/>
              <a:buChar char="o"/>
              <a:tabLst/>
              <a:defRPr/>
            </a:pPr>
            <a:r>
              <a:rPr kumimoji="0" lang="en-CA" sz="1600" b="0"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Supporting employers in creating successful work placements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smtClean="0">
              <a:ln>
                <a:noFill/>
              </a:ln>
              <a:solidFill>
                <a:prstClr val="white"/>
              </a:solidFill>
              <a:effectLst/>
              <a:uLnTx/>
              <a:uFillTx/>
              <a:latin typeface="Arial"/>
              <a:ea typeface="+mn-ea"/>
              <a:cs typeface="+mn-cs"/>
            </a:endParaRPr>
          </a:p>
          <a:p>
            <a:pPr marL="0" marR="0" lvl="1" indent="0" algn="l" defTabSz="685800" rtl="0" eaLnBrk="1" fontAlgn="auto" latinLnBrk="0" hangingPunct="1">
              <a:lnSpc>
                <a:spcPct val="117000"/>
              </a:lnSpc>
              <a:spcBef>
                <a:spcPct val="20000"/>
              </a:spcBef>
              <a:spcAft>
                <a:spcPts val="0"/>
              </a:spcAft>
              <a:buClrTx/>
              <a:buSzTx/>
              <a:buFontTx/>
              <a:buNone/>
              <a:tabLst>
                <a:tab pos="171450" algn="l"/>
              </a:tabLst>
              <a:defRPr/>
            </a:pPr>
            <a:r>
              <a:rPr kumimoji="0" lang="en-CA" sz="1600" b="1" i="1" u="none" strike="noStrike" kern="1200" cap="none" spc="0" normalizeH="0" baseline="0" noProof="0" dirty="0" smtClean="0">
                <a:ln>
                  <a:noFill/>
                </a:ln>
                <a:solidFill>
                  <a:srgbClr val="1F497D">
                    <a:lumMod val="50000"/>
                  </a:srgbClr>
                </a:solidFill>
                <a:effectLst/>
                <a:uLnTx/>
                <a:uFillTx/>
                <a:latin typeface="Arial"/>
                <a:ea typeface="+mn-ea"/>
                <a:cs typeface="Calibri" panose="020F0502020204030204" pitchFamily="34" charset="0"/>
              </a:rPr>
              <a:t>Stream 2: Working with Employers</a:t>
            </a:r>
          </a:p>
          <a:p>
            <a:endParaRPr lang="en-CA" dirty="0" smtClean="0"/>
          </a:p>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tab pos="131445" algn="l"/>
                <a:tab pos="457200" algn="l"/>
              </a:tabLst>
              <a:defRPr/>
            </a:pPr>
            <a:r>
              <a:rPr lang="en-US" sz="1200" kern="1200" dirty="0" smtClean="0">
                <a:solidFill>
                  <a:schemeClr val="tx1"/>
                </a:solidFill>
                <a:latin typeface="+mn-lt"/>
                <a:ea typeface="+mn-ea"/>
                <a:cs typeface="+mn-cs"/>
              </a:rPr>
              <a:t>The Working with Employers stream funds projects that aim to raise awareness of the benefits of hiring </a:t>
            </a:r>
            <a:r>
              <a:rPr lang="en-GB" sz="1200" kern="1200" dirty="0" smtClean="0">
                <a:solidFill>
                  <a:schemeClr val="tx1"/>
                </a:solidFill>
                <a:latin typeface="+mn-lt"/>
                <a:ea typeface="+mn-ea"/>
                <a:cs typeface="+mn-cs"/>
              </a:rPr>
              <a:t>people </a:t>
            </a:r>
            <a:r>
              <a:rPr lang="en-US" sz="1200" kern="1200" dirty="0" smtClean="0">
                <a:solidFill>
                  <a:schemeClr val="tx1"/>
                </a:solidFill>
                <a:latin typeface="+mn-lt"/>
                <a:ea typeface="+mn-ea"/>
                <a:cs typeface="+mn-cs"/>
              </a:rPr>
              <a:t>with disabilities and that help employers</a:t>
            </a:r>
            <a:r>
              <a:rPr lang="en-US" sz="1200" kern="1200" baseline="0" dirty="0" smtClean="0">
                <a:solidFill>
                  <a:schemeClr val="tx1"/>
                </a:solidFill>
                <a:latin typeface="+mn-lt"/>
                <a:ea typeface="+mn-ea"/>
                <a:cs typeface="+mn-cs"/>
              </a:rPr>
              <a:t> </a:t>
            </a:r>
            <a:r>
              <a:rPr lang="en-US" sz="1200" dirty="0" smtClean="0">
                <a:solidFill>
                  <a:srgbClr val="000000"/>
                </a:solidFill>
                <a:effectLst/>
                <a:latin typeface="Arial" panose="020B0604020202020204" pitchFamily="34" charset="0"/>
                <a:ea typeface="Times New Roman" panose="02020603050405020304" pitchFamily="18" charset="0"/>
              </a:rPr>
              <a:t>create inclusive workplaces. Activities</a:t>
            </a:r>
            <a:r>
              <a:rPr lang="en-US" sz="1200" baseline="0" dirty="0" smtClean="0">
                <a:solidFill>
                  <a:srgbClr val="000000"/>
                </a:solidFill>
                <a:effectLst/>
                <a:latin typeface="Arial" panose="020B0604020202020204" pitchFamily="34" charset="0"/>
                <a:ea typeface="Times New Roman" panose="02020603050405020304" pitchFamily="18" charset="0"/>
              </a:rPr>
              <a:t> under this stream range from providing:</a:t>
            </a:r>
          </a:p>
          <a:p>
            <a:pPr marL="742950" marR="0" lvl="2" indent="-285750" algn="l" defTabSz="457200" rtl="0" eaLnBrk="1" fontAlgn="auto" latinLnBrk="0" hangingPunct="1">
              <a:lnSpc>
                <a:spcPct val="120000"/>
              </a:lnSpc>
              <a:spcBef>
                <a:spcPct val="20000"/>
              </a:spcBef>
              <a:spcAft>
                <a:spcPts val="0"/>
              </a:spcAft>
              <a:buClrTx/>
              <a:buSzTx/>
              <a:buFont typeface="Courier New" panose="02070309020205020404" pitchFamily="49" charset="0"/>
              <a:buChar char="o"/>
              <a:tabLst/>
              <a:defRPr/>
            </a:pPr>
            <a:r>
              <a:rPr kumimoji="0" lang="en-CA" sz="1600" b="0"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Employer awareness through changing perceptions and dispelling myths; and </a:t>
            </a:r>
          </a:p>
          <a:p>
            <a:pPr marL="742950" marR="0" lvl="2" indent="-285750" algn="l" defTabSz="457200" rtl="0" eaLnBrk="1" fontAlgn="auto" latinLnBrk="0" hangingPunct="1">
              <a:lnSpc>
                <a:spcPct val="120000"/>
              </a:lnSpc>
              <a:spcBef>
                <a:spcPct val="20000"/>
              </a:spcBef>
              <a:spcAft>
                <a:spcPts val="0"/>
              </a:spcAft>
              <a:buClrTx/>
              <a:buSzTx/>
              <a:buFont typeface="Courier New" panose="02070309020205020404" pitchFamily="49" charset="0"/>
              <a:buChar char="o"/>
              <a:tabLst/>
              <a:defRPr/>
            </a:pPr>
            <a:r>
              <a:rPr kumimoji="0" lang="en-CA" sz="1600" b="0"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rPr>
              <a:t>Enhanced employer support – direct support to employers. For example to improve human resources capacity; connecting employers and PWDs.</a:t>
            </a:r>
          </a:p>
          <a:p>
            <a:pPr marL="457200" indent="-457200" hangingPunct="0">
              <a:lnSpc>
                <a:spcPct val="115000"/>
              </a:lnSpc>
              <a:spcAft>
                <a:spcPts val="0"/>
              </a:spcAft>
              <a:tabLst>
                <a:tab pos="131445" algn="l"/>
                <a:tab pos="457200" algn="l"/>
              </a:tabLst>
            </a:pPr>
            <a:endParaRPr lang="en-CA" sz="1000" dirty="0" smtClean="0">
              <a:effectLst/>
              <a:latin typeface="Times New Roman" panose="02020603050405020304" pitchFamily="18" charset="0"/>
              <a:ea typeface="Times New Roman" panose="02020603050405020304" pitchFamily="18"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7</a:t>
            </a:fld>
            <a:endParaRPr lang="en-US"/>
          </a:p>
        </p:txBody>
      </p:sp>
    </p:spTree>
    <p:extLst>
      <p:ext uri="{BB962C8B-B14F-4D97-AF65-F5344CB8AC3E}">
        <p14:creationId xmlns:p14="http://schemas.microsoft.com/office/powerpoint/2010/main" val="20560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17000"/>
              </a:lnSpc>
              <a:spcBef>
                <a:spcPct val="20000"/>
              </a:spcBef>
              <a:spcAft>
                <a:spcPts val="0"/>
              </a:spcAft>
              <a:buClr>
                <a:srgbClr val="188394">
                  <a:lumMod val="50000"/>
                </a:srgbClr>
              </a:buClr>
              <a:buSzTx/>
              <a:buFont typeface="Arial" panose="020B0604020202020204" pitchFamily="34" charset="0"/>
              <a:buChar char="•"/>
              <a:tabLst>
                <a:tab pos="171450" algn="l"/>
              </a:tabLst>
              <a:defRPr/>
            </a:pPr>
            <a:r>
              <a:rPr kumimoji="0" lang="en-CA" sz="24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Calibri" panose="020F0502020204030204" pitchFamily="34" charset="0"/>
              </a:rPr>
              <a:t>The program examines results using a gender-based analysis plus lens, including intersections between gender, disability, Indigenous status, visible minority status and geographical region</a:t>
            </a:r>
          </a:p>
          <a:p>
            <a:pPr marL="0" marR="0" lvl="0" indent="0" algn="l" defTabSz="457200" rtl="0" eaLnBrk="1" fontAlgn="auto" latinLnBrk="0" hangingPunct="1">
              <a:lnSpc>
                <a:spcPct val="117000"/>
              </a:lnSpc>
              <a:spcBef>
                <a:spcPct val="20000"/>
              </a:spcBef>
              <a:spcAft>
                <a:spcPts val="0"/>
              </a:spcAft>
              <a:buClr>
                <a:srgbClr val="188394">
                  <a:lumMod val="50000"/>
                </a:srgbClr>
              </a:buClr>
              <a:buSzTx/>
              <a:buFont typeface="Arial" panose="020B0604020202020204" pitchFamily="34" charset="0"/>
              <a:buNone/>
              <a:tabLst>
                <a:tab pos="171450" algn="l"/>
              </a:tabLst>
              <a:defRPr/>
            </a:pPr>
            <a:endParaRPr kumimoji="0" lang="en-CA" sz="24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17000"/>
              </a:lnSpc>
              <a:spcBef>
                <a:spcPct val="20000"/>
              </a:spcBef>
              <a:spcAft>
                <a:spcPts val="0"/>
              </a:spcAft>
              <a:buClr>
                <a:srgbClr val="188394">
                  <a:lumMod val="50000"/>
                </a:srgbClr>
              </a:buClr>
              <a:buSzTx/>
              <a:buFont typeface="Arial" panose="020B0604020202020204" pitchFamily="34" charset="0"/>
              <a:buChar char="•"/>
              <a:tabLst>
                <a:tab pos="171450" algn="l"/>
              </a:tabLst>
              <a:defRPr/>
            </a:pPr>
            <a:r>
              <a:rPr kumimoji="0" lang="en-CA" sz="24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Calibri" panose="020F0502020204030204" pitchFamily="34" charset="0"/>
              </a:rPr>
              <a:t>As participants begin their interventions, GBA+ data is collected </a:t>
            </a:r>
          </a:p>
          <a:p>
            <a:pPr marL="342900" marR="0" lvl="0" indent="-342900" algn="l" defTabSz="457200" rtl="0" eaLnBrk="1" fontAlgn="auto" latinLnBrk="0" hangingPunct="1">
              <a:lnSpc>
                <a:spcPct val="117000"/>
              </a:lnSpc>
              <a:spcBef>
                <a:spcPct val="20000"/>
              </a:spcBef>
              <a:spcAft>
                <a:spcPts val="0"/>
              </a:spcAft>
              <a:buClr>
                <a:srgbClr val="188394">
                  <a:lumMod val="50000"/>
                </a:srgbClr>
              </a:buClr>
              <a:buSzTx/>
              <a:buFont typeface="Arial" panose="020B0604020202020204" pitchFamily="34" charset="0"/>
              <a:buChar char="•"/>
              <a:tabLst>
                <a:tab pos="171450" algn="l"/>
              </a:tabLst>
              <a:defRPr/>
            </a:pPr>
            <a:endParaRPr kumimoji="0" lang="en-CA" sz="24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17000"/>
              </a:lnSpc>
              <a:spcBef>
                <a:spcPct val="20000"/>
              </a:spcBef>
              <a:spcAft>
                <a:spcPts val="0"/>
              </a:spcAft>
              <a:buClr>
                <a:srgbClr val="188394">
                  <a:lumMod val="50000"/>
                </a:srgbClr>
              </a:buClr>
              <a:buSzTx/>
              <a:buFont typeface="Arial" panose="020B0604020202020204" pitchFamily="34" charset="0"/>
              <a:buChar char="•"/>
              <a:tabLst>
                <a:tab pos="171450" algn="l"/>
              </a:tabLst>
              <a:defRPr/>
            </a:pPr>
            <a:r>
              <a:rPr kumimoji="0" lang="en-CA" sz="24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Calibri" panose="020F0502020204030204" pitchFamily="34" charset="0"/>
              </a:rPr>
              <a:t>Organizations submit data to ESDC on a quarterly basis which allows us to segregate the data by demographic characteristics </a:t>
            </a:r>
          </a:p>
          <a:p>
            <a:pPr marL="342900" marR="0" lvl="0" indent="-342900" algn="l" defTabSz="457200" rtl="0" eaLnBrk="1" fontAlgn="auto" latinLnBrk="0" hangingPunct="1">
              <a:lnSpc>
                <a:spcPct val="117000"/>
              </a:lnSpc>
              <a:spcBef>
                <a:spcPct val="20000"/>
              </a:spcBef>
              <a:spcAft>
                <a:spcPts val="0"/>
              </a:spcAft>
              <a:buClr>
                <a:srgbClr val="188394">
                  <a:lumMod val="50000"/>
                </a:srgbClr>
              </a:buClr>
              <a:buSzTx/>
              <a:buFont typeface="Arial" panose="020B0604020202020204" pitchFamily="34" charset="0"/>
              <a:buChar char="•"/>
              <a:tabLst>
                <a:tab pos="171450" algn="l"/>
              </a:tabLst>
              <a:defRPr/>
            </a:pPr>
            <a:endParaRPr kumimoji="0" lang="en-CA" sz="24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17000"/>
              </a:lnSpc>
              <a:spcBef>
                <a:spcPct val="20000"/>
              </a:spcBef>
              <a:spcAft>
                <a:spcPts val="0"/>
              </a:spcAft>
              <a:buClr>
                <a:srgbClr val="188394">
                  <a:lumMod val="50000"/>
                </a:srgbClr>
              </a:buClr>
              <a:buSzTx/>
              <a:buFont typeface="Arial" panose="020B0604020202020204" pitchFamily="34" charset="0"/>
              <a:buChar char="•"/>
              <a:tabLst>
                <a:tab pos="171450" algn="l"/>
              </a:tabLst>
              <a:defRPr/>
            </a:pPr>
            <a:r>
              <a:rPr kumimoji="0" lang="en-CA" sz="24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Calibri" panose="020F0502020204030204" pitchFamily="34" charset="0"/>
              </a:rPr>
              <a:t>As program outputs and results become available, this data helps to analyze outcomes of PWDs and other underrepresented groups in the labour market </a:t>
            </a:r>
          </a:p>
          <a:p>
            <a:pPr marL="342900" marR="0" lvl="0" indent="-342900" algn="l" defTabSz="457200" rtl="0" eaLnBrk="1" fontAlgn="auto" latinLnBrk="0" hangingPunct="1">
              <a:lnSpc>
                <a:spcPct val="117000"/>
              </a:lnSpc>
              <a:spcBef>
                <a:spcPct val="20000"/>
              </a:spcBef>
              <a:spcAft>
                <a:spcPts val="0"/>
              </a:spcAft>
              <a:buClr>
                <a:srgbClr val="188394">
                  <a:lumMod val="50000"/>
                </a:srgbClr>
              </a:buClr>
              <a:buSzTx/>
              <a:buFont typeface="Arial" panose="020B0604020202020204" pitchFamily="34" charset="0"/>
              <a:buChar char="•"/>
              <a:tabLst>
                <a:tab pos="171450" algn="l"/>
              </a:tabLst>
              <a:defRPr/>
            </a:pPr>
            <a:endParaRPr kumimoji="0" lang="en-CA" sz="2400" b="0" i="0" u="none" strike="noStrike" kern="1200" cap="none" spc="0" normalizeH="0" baseline="0" noProof="0" dirty="0" smtClean="0">
              <a:ln>
                <a:noFill/>
              </a:ln>
              <a:solidFill>
                <a:srgbClr val="000000"/>
              </a:solidFill>
              <a:effectLst/>
              <a:uLnTx/>
              <a:uFillTx/>
              <a:latin typeface="Arial"/>
              <a:ea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8</a:t>
            </a:fld>
            <a:endParaRPr lang="en-US"/>
          </a:p>
        </p:txBody>
      </p:sp>
    </p:spTree>
    <p:extLst>
      <p:ext uri="{BB962C8B-B14F-4D97-AF65-F5344CB8AC3E}">
        <p14:creationId xmlns:p14="http://schemas.microsoft.com/office/powerpoint/2010/main" val="97159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17145" indent="-171450" algn="just">
              <a:lnSpc>
                <a:spcPct val="106000"/>
              </a:lnSpc>
              <a:spcAft>
                <a:spcPts val="800"/>
              </a:spcAft>
              <a:buFont typeface="Arial" panose="020B0604020202020204" pitchFamily="34" charset="0"/>
              <a:buChar char="•"/>
            </a:pPr>
            <a:r>
              <a:rPr lang="en-CA" sz="1200" dirty="0" smtClean="0">
                <a:effectLst/>
                <a:latin typeface="Arial" panose="020B0604020202020204" pitchFamily="34" charset="0"/>
                <a:ea typeface="Calibri" panose="020F0502020204030204" pitchFamily="34" charset="0"/>
              </a:rPr>
              <a:t>The interventions and supports funded under the Opportunities Fund program are made available to all eligible clients, including men and women with various intersecting identities. </a:t>
            </a:r>
          </a:p>
          <a:p>
            <a:pPr marL="171450" marR="17145" indent="-171450" algn="just">
              <a:lnSpc>
                <a:spcPct val="106000"/>
              </a:lnSpc>
              <a:spcAft>
                <a:spcPts val="800"/>
              </a:spcAft>
              <a:buFont typeface="Arial" panose="020B0604020202020204" pitchFamily="34" charset="0"/>
              <a:buChar char="•"/>
            </a:pPr>
            <a:endParaRPr lang="en-CA" sz="1200" dirty="0" smtClean="0">
              <a:effectLst/>
              <a:latin typeface="Arial" panose="020B0604020202020204" pitchFamily="34" charset="0"/>
              <a:ea typeface="Calibri" panose="020F0502020204030204" pitchFamily="34" charset="0"/>
            </a:endParaRPr>
          </a:p>
          <a:p>
            <a:pPr marL="171450" marR="17145" indent="-171450" algn="just">
              <a:lnSpc>
                <a:spcPct val="106000"/>
              </a:lnSpc>
              <a:spcAft>
                <a:spcPts val="800"/>
              </a:spcAft>
              <a:buFont typeface="Arial" panose="020B0604020202020204" pitchFamily="34" charset="0"/>
              <a:buChar char="•"/>
            </a:pPr>
            <a:r>
              <a:rPr lang="en-CA" sz="1200" dirty="0" smtClean="0">
                <a:effectLst/>
                <a:latin typeface="Arial" panose="020B0604020202020204" pitchFamily="34" charset="0"/>
                <a:ea typeface="Calibri" panose="020F0502020204030204" pitchFamily="34" charset="0"/>
              </a:rPr>
              <a:t>All Opportunities Fund funding recipients report detailed client-level information for each person served in the Participant Information Form, completed by participants, which include demographic characteristics related to: </a:t>
            </a:r>
            <a:endParaRPr lang="en-CA" sz="1200" dirty="0" smtClean="0">
              <a:effectLst/>
              <a:latin typeface="Arial" panose="020B0604020202020204" pitchFamily="34" charset="0"/>
              <a:ea typeface="Times New Roman" panose="02020603050405020304" pitchFamily="18" charset="0"/>
            </a:endParaRPr>
          </a:p>
          <a:p>
            <a:pPr marL="628650" marR="17145" lvl="1" indent="-171450" algn="just">
              <a:lnSpc>
                <a:spcPct val="106000"/>
              </a:lnSpc>
              <a:spcAft>
                <a:spcPts val="800"/>
              </a:spcAft>
              <a:buFont typeface="Courier New" panose="02070309020205020404" pitchFamily="49" charset="0"/>
              <a:buChar char="o"/>
            </a:pPr>
            <a:r>
              <a:rPr lang="en-CA" dirty="0" smtClean="0">
                <a:effectLst/>
                <a:ea typeface="Calibri" panose="020F0502020204030204" pitchFamily="34" charset="0"/>
              </a:rPr>
              <a:t>Gender (male, female, other); </a:t>
            </a:r>
            <a:endParaRPr lang="en-CA" dirty="0" smtClean="0">
              <a:effectLst/>
            </a:endParaRPr>
          </a:p>
          <a:p>
            <a:pPr marL="628650" marR="17145" lvl="1" indent="-171450" algn="just">
              <a:lnSpc>
                <a:spcPct val="106000"/>
              </a:lnSpc>
              <a:spcAft>
                <a:spcPts val="800"/>
              </a:spcAft>
              <a:buFont typeface="Courier New" panose="02070309020205020404" pitchFamily="49" charset="0"/>
              <a:buChar char="o"/>
            </a:pPr>
            <a:r>
              <a:rPr lang="en-CA" dirty="0" smtClean="0">
                <a:effectLst/>
                <a:ea typeface="Calibri" panose="020F0502020204030204" pitchFamily="34" charset="0"/>
              </a:rPr>
              <a:t>Age; </a:t>
            </a:r>
            <a:endParaRPr lang="en-CA" dirty="0" smtClean="0">
              <a:effectLst/>
            </a:endParaRPr>
          </a:p>
          <a:p>
            <a:pPr marL="628650" marR="17145" lvl="1" indent="-171450" algn="just">
              <a:lnSpc>
                <a:spcPct val="106000"/>
              </a:lnSpc>
              <a:spcAft>
                <a:spcPts val="800"/>
              </a:spcAft>
              <a:buFont typeface="Courier New" panose="02070309020205020404" pitchFamily="49" charset="0"/>
              <a:buChar char="o"/>
            </a:pPr>
            <a:r>
              <a:rPr lang="en-CA" dirty="0" smtClean="0">
                <a:effectLst/>
                <a:ea typeface="Calibri" panose="020F0502020204030204" pitchFamily="34" charset="0"/>
              </a:rPr>
              <a:t>Indigenous Status and Group (registered on-reserve, registered off-reserve, non-status, Metis, Inuit); </a:t>
            </a:r>
            <a:endParaRPr lang="en-CA" dirty="0" smtClean="0">
              <a:effectLst/>
            </a:endParaRPr>
          </a:p>
          <a:p>
            <a:pPr marL="628650" marR="17145" lvl="1" indent="-171450" algn="just">
              <a:lnSpc>
                <a:spcPct val="106000"/>
              </a:lnSpc>
              <a:spcAft>
                <a:spcPts val="800"/>
              </a:spcAft>
              <a:buFont typeface="Courier New" panose="02070309020205020404" pitchFamily="49" charset="0"/>
              <a:buChar char="o"/>
            </a:pPr>
            <a:r>
              <a:rPr lang="en-CA" dirty="0" smtClean="0">
                <a:effectLst/>
                <a:ea typeface="Calibri" panose="020F0502020204030204" pitchFamily="34" charset="0"/>
              </a:rPr>
              <a:t>Member of a Visible Minority; and </a:t>
            </a:r>
            <a:endParaRPr lang="en-CA" dirty="0" smtClean="0">
              <a:effectLst/>
            </a:endParaRPr>
          </a:p>
          <a:p>
            <a:pPr marL="628650" marR="17145" lvl="1" indent="-171450" algn="just">
              <a:lnSpc>
                <a:spcPct val="106000"/>
              </a:lnSpc>
              <a:spcAft>
                <a:spcPts val="1200"/>
              </a:spcAft>
              <a:buFont typeface="Courier New" panose="02070309020205020404" pitchFamily="49" charset="0"/>
              <a:buChar char="o"/>
            </a:pPr>
            <a:r>
              <a:rPr lang="en-CA" dirty="0" smtClean="0">
                <a:effectLst/>
                <a:ea typeface="Calibri" panose="020F0502020204030204" pitchFamily="34" charset="0"/>
              </a:rPr>
              <a:t>New Immigrant to Canada (in Canada for less than five years). </a:t>
            </a:r>
          </a:p>
          <a:p>
            <a:pPr marL="0" marR="17145" lvl="0" indent="0" algn="just">
              <a:lnSpc>
                <a:spcPct val="106000"/>
              </a:lnSpc>
              <a:spcAft>
                <a:spcPts val="1200"/>
              </a:spcAft>
              <a:buFont typeface="Arial" panose="020B0604020202020204" pitchFamily="34" charset="0"/>
              <a:buNone/>
            </a:pPr>
            <a:endParaRPr lang="en-CA" sz="1200" dirty="0" smtClean="0">
              <a:effectLst/>
              <a:latin typeface="+mn-lt"/>
              <a:ea typeface="+mn-ea"/>
            </a:endParaRPr>
          </a:p>
          <a:p>
            <a:pPr marL="171450" marR="17145" lvl="0" indent="-171450" algn="just">
              <a:lnSpc>
                <a:spcPct val="106000"/>
              </a:lnSpc>
              <a:spcAft>
                <a:spcPts val="1200"/>
              </a:spcAft>
              <a:buFont typeface="Arial" panose="020B0604020202020204" pitchFamily="34" charset="0"/>
              <a:buChar char="•"/>
            </a:pPr>
            <a:r>
              <a:rPr lang="en-CA" sz="1200" dirty="0" smtClean="0">
                <a:effectLst/>
                <a:latin typeface="+mn-lt"/>
                <a:ea typeface="+mn-ea"/>
              </a:rPr>
              <a:t>However,</a:t>
            </a:r>
            <a:r>
              <a:rPr lang="en-CA" sz="1200" baseline="0" dirty="0" smtClean="0">
                <a:effectLst/>
                <a:latin typeface="+mn-lt"/>
                <a:ea typeface="+mn-ea"/>
              </a:rPr>
              <a:t> </a:t>
            </a:r>
            <a:r>
              <a:rPr lang="en-CA" sz="1200" dirty="0" smtClean="0">
                <a:effectLst/>
                <a:latin typeface="Arial" panose="020B0604020202020204" pitchFamily="34" charset="0"/>
                <a:ea typeface="Calibri" panose="020F0502020204030204" pitchFamily="34" charset="0"/>
              </a:rPr>
              <a:t>the ability to generate GBA+ analysis is challenged due to the requirement that demographic information collected in participant forms, such as gender and ethnicity,</a:t>
            </a:r>
            <a:r>
              <a:rPr lang="en-CA" sz="1200" baseline="0" dirty="0" smtClean="0">
                <a:effectLst/>
                <a:latin typeface="Arial" panose="020B0604020202020204" pitchFamily="34" charset="0"/>
                <a:ea typeface="Calibri" panose="020F0502020204030204" pitchFamily="34" charset="0"/>
              </a:rPr>
              <a:t> is </a:t>
            </a:r>
            <a:r>
              <a:rPr lang="en-CA" sz="1200" dirty="0" smtClean="0">
                <a:effectLst/>
                <a:latin typeface="Arial" panose="020B0604020202020204" pitchFamily="34" charset="0"/>
                <a:ea typeface="Calibri" panose="020F0502020204030204" pitchFamily="34" charset="0"/>
              </a:rPr>
              <a:t>gathered on a voluntary basis by participants. This has resulted in a high percentage (up to 40 per cent) of nonresponses towards demographic information, causing the demographic data to be skewed to those who responded. </a:t>
            </a:r>
            <a:endParaRPr lang="en-CA" dirty="0" smtClean="0">
              <a:effectLst/>
            </a:endParaRPr>
          </a:p>
          <a:p>
            <a:pPr marL="457200" marR="17145" lvl="1" indent="0" algn="just">
              <a:lnSpc>
                <a:spcPct val="106000"/>
              </a:lnSpc>
              <a:spcAft>
                <a:spcPts val="1200"/>
              </a:spcAft>
              <a:buFont typeface="Courier New" panose="02070309020205020404" pitchFamily="49" charset="0"/>
              <a:buNone/>
            </a:pPr>
            <a:endParaRPr lang="en-CA" dirty="0" smtClean="0">
              <a:effectLst/>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9</a:t>
            </a:fld>
            <a:endParaRPr lang="en-US"/>
          </a:p>
        </p:txBody>
      </p:sp>
    </p:spTree>
    <p:extLst>
      <p:ext uri="{BB962C8B-B14F-4D97-AF65-F5344CB8AC3E}">
        <p14:creationId xmlns:p14="http://schemas.microsoft.com/office/powerpoint/2010/main" val="1505932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2130425"/>
            <a:ext cx="4062903" cy="1470025"/>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4493648" y="3886200"/>
            <a:ext cx="4062903"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80" y="2130426"/>
            <a:ext cx="5123171" cy="1470025"/>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3433382" y="3886200"/>
            <a:ext cx="5123171"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r>
              <a:rPr lang="en-US" dirty="0"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07143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190362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69899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D208E4-588A-D444-A7CC-20EDBE44F587}"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11363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D208E4-588A-D444-A7CC-20EDBE44F587}"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524272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D208E4-588A-D444-A7CC-20EDBE44F587}"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7648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127101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1470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60200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500057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794588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049672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2130425"/>
            <a:ext cx="4062903" cy="1470025"/>
          </a:xfrm>
        </p:spPr>
        <p:txBody>
          <a:bodyPr>
            <a:noAutofit/>
          </a:bodyPr>
          <a:lstStyle>
            <a:lvl1pPr algn="l">
              <a:defRPr sz="3600" b="1" i="0">
                <a:latin typeface="Arial"/>
                <a:cs typeface="Verdana"/>
              </a:defRPr>
            </a:lvl1pPr>
          </a:lstStyle>
          <a:p>
            <a:r>
              <a:rPr lang="fr-CA" smtClean="0"/>
              <a:t>Click to edit Master title style</a:t>
            </a:r>
            <a:endParaRPr lang="en-US" dirty="0"/>
          </a:p>
        </p:txBody>
      </p:sp>
      <p:sp>
        <p:nvSpPr>
          <p:cNvPr id="3" name="Subtitle 2"/>
          <p:cNvSpPr>
            <a:spLocks noGrp="1"/>
          </p:cNvSpPr>
          <p:nvPr>
            <p:ph type="subTitle" idx="1"/>
          </p:nvPr>
        </p:nvSpPr>
        <p:spPr>
          <a:xfrm>
            <a:off x="4493648" y="3886200"/>
            <a:ext cx="4062903"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216800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dirty="0"/>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324683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51518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FED208E4-588A-D444-A7CC-20EDBE44F587}"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203163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FED208E4-588A-D444-A7CC-20EDBE44F587}"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584548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FED208E4-588A-D444-A7CC-20EDBE44F587}"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681608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18210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86853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3706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87333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952625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127566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err="1"/>
              <a:t>Lorem</a:t>
            </a:r>
            <a:r>
              <a:rPr lang="en-US"/>
              <a:t> </a:t>
            </a:r>
            <a:r>
              <a:rPr lang="en-US" err="1"/>
              <a:t>ipsum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163583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D208E4-588A-D444-A7CC-20EDBE44F587}"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D208E4-588A-D444-A7CC-20EDBE44F587}"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D208E4-588A-D444-A7CC-20EDBE44F587}"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11/27/2020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11/27/2020</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1801693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11/27/2020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4207428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fc-swc.gc.ca/gba-acs/index-en.html" TargetMode="External"/><Relationship Id="rId2" Type="http://schemas.openxmlformats.org/officeDocument/2006/relationships/hyperlink" Target="http://www.canada.ca/en/employment-social-development/programs/opportunity-fund-disabilit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34.xml"/><Relationship Id="rId7" Type="http://schemas.openxmlformats.org/officeDocument/2006/relationships/diagramQuickStyle" Target="../diagrams/quickStyl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29" Type="http://schemas.openxmlformats.org/officeDocument/2006/relationships/image" Target="../media/image9.png"/><Relationship Id="rId1" Type="http://schemas.openxmlformats.org/officeDocument/2006/relationships/slideLayout" Target="../slideLayouts/slideLayout2.xml"/><Relationship Id="rId28" Type="http://schemas.openxmlformats.org/officeDocument/2006/relationships/image" Target="../media/image8.png"/><Relationship Id="rId27" Type="http://schemas.openxmlformats.org/officeDocument/2006/relationships/image" Target="../media/image26.svg"/><Relationship Id="rId30" Type="http://schemas.microsoft.com/office/2007/relationships/hdphoto" Target="../media/hdphoto1.wdp"/><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6561" y="1367246"/>
            <a:ext cx="3857873" cy="3657600"/>
          </a:xfrm>
        </p:spPr>
        <p:txBody>
          <a:bodyPr/>
          <a:lstStyle/>
          <a:p>
            <a:r>
              <a:rPr lang="en-US" sz="3200" dirty="0" smtClean="0"/>
              <a:t>Gender-Based Analysis Plus in the Context of the Opportunities  Fund Program</a:t>
            </a:r>
            <a:endParaRPr lang="en-US" sz="3200" dirty="0"/>
          </a:p>
        </p:txBody>
      </p:sp>
      <p:sp>
        <p:nvSpPr>
          <p:cNvPr id="3" name="Subtitle 2"/>
          <p:cNvSpPr>
            <a:spLocks noGrp="1"/>
          </p:cNvSpPr>
          <p:nvPr>
            <p:ph type="subTitle" idx="1"/>
          </p:nvPr>
        </p:nvSpPr>
        <p:spPr>
          <a:xfrm>
            <a:off x="3882692" y="5862883"/>
            <a:ext cx="2388809" cy="521170"/>
          </a:xfrm>
        </p:spPr>
        <p:txBody>
          <a:bodyPr>
            <a:normAutofit/>
          </a:bodyPr>
          <a:lstStyle/>
          <a:p>
            <a:r>
              <a:rPr lang="en-US" sz="1800" b="1" i="1" dirty="0" smtClean="0">
                <a:solidFill>
                  <a:schemeClr val="tx1"/>
                </a:solidFill>
              </a:rPr>
              <a:t>December 2, 2020 </a:t>
            </a:r>
            <a:endParaRPr lang="en-US" sz="1800" b="1" i="1" dirty="0">
              <a:solidFill>
                <a:schemeClr val="tx1"/>
              </a:solidFill>
            </a:endParaRPr>
          </a:p>
        </p:txBody>
      </p:sp>
      <p:sp>
        <p:nvSpPr>
          <p:cNvPr id="4" name="Rectangle 3"/>
          <p:cNvSpPr/>
          <p:nvPr/>
        </p:nvSpPr>
        <p:spPr>
          <a:xfrm>
            <a:off x="2103120" y="5482614"/>
            <a:ext cx="6161314" cy="369332"/>
          </a:xfrm>
          <a:prstGeom prst="rect">
            <a:avLst/>
          </a:prstGeom>
        </p:spPr>
        <p:txBody>
          <a:bodyPr wrap="square">
            <a:spAutoFit/>
          </a:bodyPr>
          <a:lstStyle/>
          <a:p>
            <a:r>
              <a:rPr lang="en-CA" b="1" i="1" dirty="0"/>
              <a:t>Disability and Work in Canada 2020 Virtual Conference</a:t>
            </a:r>
            <a:endParaRPr lang="en-CA" i="1" dirty="0"/>
          </a:p>
        </p:txBody>
      </p:sp>
    </p:spTree>
    <p:extLst>
      <p:ext uri="{BB962C8B-B14F-4D97-AF65-F5344CB8AC3E}">
        <p14:creationId xmlns:p14="http://schemas.microsoft.com/office/powerpoint/2010/main" val="1686951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451"/>
            <a:ext cx="8229600" cy="455612"/>
          </a:xfrm>
        </p:spPr>
        <p:txBody>
          <a:bodyPr vert="horz" lIns="91440" tIns="45720" rIns="91440" bIns="45720" rtlCol="0" anchor="ctr">
            <a:noAutofit/>
          </a:bodyPr>
          <a:lstStyle/>
          <a:p>
            <a:r>
              <a:rPr lang="en-CA" sz="2800" dirty="0" smtClean="0">
                <a:solidFill>
                  <a:srgbClr val="188394"/>
                </a:solidFill>
              </a:rPr>
              <a:t>Trends: Participation by gender </a:t>
            </a:r>
            <a:endParaRPr lang="en-CA" sz="2800" dirty="0">
              <a:solidFill>
                <a:srgbClr val="188394"/>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0092649"/>
              </p:ext>
            </p:extLst>
          </p:nvPr>
        </p:nvGraphicFramePr>
        <p:xfrm>
          <a:off x="457199" y="1625600"/>
          <a:ext cx="3648269" cy="4508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958056078"/>
              </p:ext>
            </p:extLst>
          </p:nvPr>
        </p:nvGraphicFramePr>
        <p:xfrm>
          <a:off x="4692650" y="1625600"/>
          <a:ext cx="3770215" cy="45085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199" y="789613"/>
            <a:ext cx="7476309" cy="674031"/>
          </a:xfrm>
          <a:prstGeom prst="rect">
            <a:avLst/>
          </a:prstGeom>
        </p:spPr>
        <p:txBody>
          <a:bodyPr wrap="square">
            <a:spAutoFit/>
          </a:bodyPr>
          <a:lstStyle/>
          <a:p>
            <a:pPr marL="0" marR="0" lvl="0" indent="0" algn="l" defTabSz="457200" rtl="0" eaLnBrk="1" fontAlgn="auto" latinLnBrk="0" hangingPunct="1">
              <a:lnSpc>
                <a:spcPct val="105000"/>
              </a:lnSpc>
              <a:spcBef>
                <a:spcPts val="0"/>
              </a:spcBef>
              <a:spcAft>
                <a:spcPts val="800"/>
              </a:spcAft>
              <a:buClrTx/>
              <a:buSzTx/>
              <a:buFontTx/>
              <a:buNone/>
              <a:tabLst/>
              <a:defRPr/>
            </a:pPr>
            <a:r>
              <a:rPr kumimoji="0" lang="en-CA" sz="1800" b="1" i="1" u="none" strike="noStrike" kern="1200" cap="none" spc="0" normalizeH="0" baseline="0" noProof="0" dirty="0">
                <a:ln>
                  <a:noFill/>
                </a:ln>
                <a:solidFill>
                  <a:srgbClr val="188394">
                    <a:lumMod val="50000"/>
                  </a:srgbClr>
                </a:solidFill>
                <a:effectLst/>
                <a:uLnTx/>
                <a:uFillTx/>
                <a:latin typeface="Arial"/>
                <a:ea typeface="+mn-ea"/>
                <a:cs typeface="Calibri" panose="020F0502020204030204" pitchFamily="34" charset="0"/>
              </a:rPr>
              <a:t>Year to year participation varies in Opportunities Fund projects. On average, the program serves 4,316 PWDs </a:t>
            </a:r>
            <a:r>
              <a:rPr kumimoji="0" lang="en-CA" sz="1800" b="1" i="1" u="none" strike="noStrike" kern="1200" cap="none" spc="0" normalizeH="0" baseline="0" noProof="0" dirty="0" smtClean="0">
                <a:ln>
                  <a:noFill/>
                </a:ln>
                <a:solidFill>
                  <a:srgbClr val="188394">
                    <a:lumMod val="50000"/>
                  </a:srgbClr>
                </a:solidFill>
                <a:effectLst/>
                <a:uLnTx/>
                <a:uFillTx/>
                <a:latin typeface="Arial"/>
                <a:ea typeface="+mn-ea"/>
                <a:cs typeface="Calibri" panose="020F0502020204030204" pitchFamily="34" charset="0"/>
              </a:rPr>
              <a:t>annually </a:t>
            </a:r>
            <a:endParaRPr kumimoji="0" lang="en-CA" sz="1800" b="1" i="1" u="none" strike="noStrike" kern="1200" cap="none" spc="0" normalizeH="0" baseline="0" noProof="0" dirty="0">
              <a:ln>
                <a:noFill/>
              </a:ln>
              <a:solidFill>
                <a:srgbClr val="188394">
                  <a:lumMod val="50000"/>
                </a:srgbClr>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170193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451"/>
            <a:ext cx="8394700" cy="455612"/>
          </a:xfrm>
        </p:spPr>
        <p:txBody>
          <a:bodyPr vert="horz" lIns="91440" tIns="45720" rIns="91440" bIns="45720" rtlCol="0" anchor="ctr">
            <a:noAutofit/>
          </a:bodyPr>
          <a:lstStyle/>
          <a:p>
            <a:r>
              <a:rPr lang="en-CA" sz="2800" dirty="0" smtClean="0">
                <a:solidFill>
                  <a:srgbClr val="188394"/>
                </a:solidFill>
              </a:rPr>
              <a:t>Trends: Participation by demographic age group </a:t>
            </a:r>
            <a:endParaRPr lang="en-CA" sz="2800" dirty="0">
              <a:solidFill>
                <a:srgbClr val="188394"/>
              </a:solidFill>
            </a:endParaRPr>
          </a:p>
        </p:txBody>
      </p:sp>
      <p:sp>
        <p:nvSpPr>
          <p:cNvPr id="9" name="Rectangle 8"/>
          <p:cNvSpPr/>
          <p:nvPr/>
        </p:nvSpPr>
        <p:spPr>
          <a:xfrm>
            <a:off x="539750" y="789613"/>
            <a:ext cx="8489950" cy="716286"/>
          </a:xfrm>
          <a:prstGeom prst="rect">
            <a:avLst/>
          </a:prstGeom>
        </p:spPr>
        <p:txBody>
          <a:bodyPr wrap="square">
            <a:spAutoFit/>
          </a:bodyPr>
          <a:lstStyle/>
          <a:p>
            <a:pPr>
              <a:lnSpc>
                <a:spcPct val="105000"/>
              </a:lnSpc>
              <a:spcAft>
                <a:spcPts val="800"/>
              </a:spcAft>
              <a:defRPr/>
            </a:pPr>
            <a:r>
              <a:rPr lang="en-CA" sz="2000" b="1" i="1" dirty="0">
                <a:solidFill>
                  <a:srgbClr val="188394">
                    <a:lumMod val="50000"/>
                  </a:srgbClr>
                </a:solidFill>
                <a:latin typeface="Arial"/>
                <a:cs typeface="Calibri" panose="020F0502020204030204" pitchFamily="34" charset="0"/>
              </a:rPr>
              <a:t>The program serves all age groups, but generally has a higher number of youth due to their lack of attachment to the labour market</a:t>
            </a:r>
          </a:p>
        </p:txBody>
      </p:sp>
      <p:graphicFrame>
        <p:nvGraphicFramePr>
          <p:cNvPr id="5" name="Content Placeholder 5"/>
          <p:cNvGraphicFramePr>
            <a:graphicFrameLocks/>
          </p:cNvGraphicFramePr>
          <p:nvPr>
            <p:extLst>
              <p:ext uri="{D42A27DB-BD31-4B8C-83A1-F6EECF244321}">
                <p14:modId xmlns:p14="http://schemas.microsoft.com/office/powerpoint/2010/main" val="859606395"/>
              </p:ext>
            </p:extLst>
          </p:nvPr>
        </p:nvGraphicFramePr>
        <p:xfrm>
          <a:off x="4692650" y="1625600"/>
          <a:ext cx="3384550" cy="4508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558711514"/>
              </p:ext>
            </p:extLst>
          </p:nvPr>
        </p:nvGraphicFramePr>
        <p:xfrm>
          <a:off x="539750" y="1625600"/>
          <a:ext cx="3384550" cy="4508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9462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02"/>
            <a:ext cx="8394700" cy="749898"/>
          </a:xfrm>
        </p:spPr>
        <p:txBody>
          <a:bodyPr vert="horz" lIns="91440" tIns="45720" rIns="91440" bIns="45720" rtlCol="0" anchor="ctr">
            <a:noAutofit/>
          </a:bodyPr>
          <a:lstStyle/>
          <a:p>
            <a:r>
              <a:rPr lang="en-CA" sz="2800" dirty="0" smtClean="0">
                <a:solidFill>
                  <a:srgbClr val="188394"/>
                </a:solidFill>
              </a:rPr>
              <a:t>Trends: Participation by visible minority status </a:t>
            </a:r>
            <a:endParaRPr lang="en-CA" sz="2800" dirty="0">
              <a:solidFill>
                <a:srgbClr val="188394"/>
              </a:solidFill>
            </a:endParaRPr>
          </a:p>
        </p:txBody>
      </p:sp>
      <p:sp>
        <p:nvSpPr>
          <p:cNvPr id="10" name="Rectangle 9"/>
          <p:cNvSpPr/>
          <p:nvPr/>
        </p:nvSpPr>
        <p:spPr>
          <a:xfrm>
            <a:off x="914400" y="1152417"/>
            <a:ext cx="5937250"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rgbClr val="FF0000"/>
                </a:solidFill>
                <a:effectLst/>
                <a:uLnTx/>
                <a:uFillTx/>
                <a:latin typeface="Arial"/>
                <a:ea typeface="+mn-ea"/>
                <a:cs typeface="+mn-cs"/>
              </a:rPr>
              <a:t> </a:t>
            </a:r>
            <a:endParaRPr kumimoji="0" lang="en-CA" sz="1800" b="0"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4" name="Content Placeholder 5"/>
          <p:cNvGraphicFramePr>
            <a:graphicFrameLocks/>
          </p:cNvGraphicFramePr>
          <p:nvPr>
            <p:extLst>
              <p:ext uri="{D42A27DB-BD31-4B8C-83A1-F6EECF244321}">
                <p14:modId xmlns:p14="http://schemas.microsoft.com/office/powerpoint/2010/main" val="4104723610"/>
              </p:ext>
            </p:extLst>
          </p:nvPr>
        </p:nvGraphicFramePr>
        <p:xfrm>
          <a:off x="4805860" y="1172737"/>
          <a:ext cx="3787633" cy="4508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404491394"/>
              </p:ext>
            </p:extLst>
          </p:nvPr>
        </p:nvGraphicFramePr>
        <p:xfrm>
          <a:off x="457200" y="1158223"/>
          <a:ext cx="3564294" cy="4508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2385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177202"/>
            <a:ext cx="8394700" cy="864198"/>
          </a:xfrm>
        </p:spPr>
        <p:txBody>
          <a:bodyPr vert="horz" lIns="91440" tIns="45720" rIns="91440" bIns="45720" rtlCol="0" anchor="ctr">
            <a:noAutofit/>
          </a:bodyPr>
          <a:lstStyle/>
          <a:p>
            <a:r>
              <a:rPr lang="en-CA" sz="2800" dirty="0" smtClean="0">
                <a:solidFill>
                  <a:srgbClr val="188394"/>
                </a:solidFill>
              </a:rPr>
              <a:t>Trends: Participation by types of disabilities self declared</a:t>
            </a:r>
            <a:endParaRPr lang="en-CA" sz="2800" dirty="0">
              <a:solidFill>
                <a:srgbClr val="188394"/>
              </a:solidFill>
            </a:endParaRPr>
          </a:p>
        </p:txBody>
      </p:sp>
      <p:graphicFrame>
        <p:nvGraphicFramePr>
          <p:cNvPr id="4" name="Content Placeholder 5"/>
          <p:cNvGraphicFramePr>
            <a:graphicFrameLocks/>
          </p:cNvGraphicFramePr>
          <p:nvPr>
            <p:extLst/>
          </p:nvPr>
        </p:nvGraphicFramePr>
        <p:xfrm>
          <a:off x="4654550" y="1261414"/>
          <a:ext cx="4578283" cy="4937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5"/>
          <p:cNvGraphicFramePr>
            <a:graphicFrameLocks/>
          </p:cNvGraphicFramePr>
          <p:nvPr>
            <p:extLst/>
          </p:nvPr>
        </p:nvGraphicFramePr>
        <p:xfrm>
          <a:off x="76267" y="1261414"/>
          <a:ext cx="4578283" cy="4937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9528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62639"/>
            <a:ext cx="8229600" cy="455821"/>
          </a:xfrm>
        </p:spPr>
        <p:txBody>
          <a:bodyPr vert="horz" lIns="91440" tIns="45720" rIns="91440" bIns="45720" rtlCol="0" anchor="ctr">
            <a:noAutofit/>
          </a:bodyPr>
          <a:lstStyle/>
          <a:p>
            <a:r>
              <a:rPr lang="en-CA" sz="2800" dirty="0">
                <a:solidFill>
                  <a:srgbClr val="188394"/>
                </a:solidFill>
              </a:rPr>
              <a:t>Outcome Highlights </a:t>
            </a:r>
          </a:p>
        </p:txBody>
      </p:sp>
      <p:sp>
        <p:nvSpPr>
          <p:cNvPr id="3" name="Content Placeholder 2"/>
          <p:cNvSpPr>
            <a:spLocks noGrp="1"/>
          </p:cNvSpPr>
          <p:nvPr>
            <p:ph idx="1"/>
          </p:nvPr>
        </p:nvSpPr>
        <p:spPr>
          <a:xfrm>
            <a:off x="259080" y="936417"/>
            <a:ext cx="8422640" cy="1528885"/>
          </a:xfrm>
        </p:spPr>
        <p:txBody>
          <a:bodyPr>
            <a:noAutofit/>
          </a:bodyPr>
          <a:lstStyle/>
          <a:p>
            <a:pPr marL="457200" lvl="1" indent="0">
              <a:spcAft>
                <a:spcPts val="1000"/>
              </a:spcAft>
              <a:buNone/>
            </a:pPr>
            <a:endParaRPr lang="en-CA" sz="400" dirty="0"/>
          </a:p>
          <a:p>
            <a:pPr marL="457200" lvl="1" indent="0">
              <a:buNone/>
            </a:pPr>
            <a:r>
              <a:rPr lang="en-CA" sz="1800" dirty="0" smtClean="0">
                <a:solidFill>
                  <a:srgbClr val="000000"/>
                </a:solidFill>
              </a:rPr>
              <a:t/>
            </a:r>
            <a:br>
              <a:rPr lang="en-CA" sz="1800" dirty="0" smtClean="0">
                <a:solidFill>
                  <a:srgbClr val="000000"/>
                </a:solidFill>
              </a:rPr>
            </a:br>
            <a:endParaRPr lang="en-CA" sz="1800" b="1" i="1" dirty="0" smtClean="0">
              <a:solidFill>
                <a:srgbClr val="188394">
                  <a:lumMod val="50000"/>
                </a:srgbClr>
              </a:solidFill>
              <a:cs typeface="Calibri" panose="020F0502020204030204" pitchFamily="34" charset="0"/>
            </a:endParaRPr>
          </a:p>
          <a:p>
            <a:pPr marL="0" indent="0">
              <a:lnSpc>
                <a:spcPct val="105000"/>
              </a:lnSpc>
              <a:spcAft>
                <a:spcPts val="800"/>
              </a:spcAft>
              <a:buNone/>
            </a:pPr>
            <a:endParaRPr lang="en-CA" sz="1800" b="1" i="1" dirty="0">
              <a:solidFill>
                <a:srgbClr val="188394">
                  <a:lumMod val="50000"/>
                </a:srgbClr>
              </a:solidFill>
              <a:cs typeface="Calibri" panose="020F0502020204030204" pitchFamily="34" charset="0"/>
            </a:endParaRPr>
          </a:p>
          <a:p>
            <a:pPr marL="0" indent="0">
              <a:lnSpc>
                <a:spcPct val="105000"/>
              </a:lnSpc>
              <a:spcAft>
                <a:spcPts val="800"/>
              </a:spcAft>
              <a:buNone/>
            </a:pPr>
            <a:endParaRPr lang="en-CA" sz="1800" b="1" i="1" dirty="0" smtClean="0">
              <a:solidFill>
                <a:srgbClr val="188394">
                  <a:lumMod val="50000"/>
                </a:srgbClr>
              </a:solidFill>
              <a:cs typeface="Calibri" panose="020F0502020204030204" pitchFamily="34" charset="0"/>
            </a:endParaRPr>
          </a:p>
        </p:txBody>
      </p:sp>
      <p:sp>
        <p:nvSpPr>
          <p:cNvPr id="5" name="Rectangle 4"/>
          <p:cNvSpPr/>
          <p:nvPr/>
        </p:nvSpPr>
        <p:spPr>
          <a:xfrm>
            <a:off x="355600" y="936417"/>
            <a:ext cx="8326120" cy="4869025"/>
          </a:xfrm>
          <a:prstGeom prst="rect">
            <a:avLst/>
          </a:prstGeom>
        </p:spPr>
        <p:txBody>
          <a:bodyPr wrap="square">
            <a:spAutoFit/>
          </a:bodyPr>
          <a:lstStyle/>
          <a:p>
            <a:pPr marL="342900" lvl="0" indent="-342900">
              <a:spcBef>
                <a:spcPct val="20000"/>
              </a:spcBef>
              <a:buFont typeface="Arial" panose="020B0604020202020204" pitchFamily="34" charset="0"/>
              <a:buChar char="•"/>
            </a:pPr>
            <a:r>
              <a:rPr lang="en-CA" sz="2000" b="1" i="1" dirty="0">
                <a:solidFill>
                  <a:srgbClr val="188394">
                    <a:lumMod val="50000"/>
                  </a:srgbClr>
                </a:solidFill>
                <a:cs typeface="Calibri" panose="020F0502020204030204" pitchFamily="34" charset="0"/>
              </a:rPr>
              <a:t>Of the 4,242 </a:t>
            </a:r>
            <a:r>
              <a:rPr lang="en-US" sz="2000" b="1" i="1" dirty="0">
                <a:solidFill>
                  <a:srgbClr val="188394">
                    <a:lumMod val="50000"/>
                  </a:srgbClr>
                </a:solidFill>
                <a:cs typeface="Calibri" panose="020F0502020204030204" pitchFamily="34" charset="0"/>
              </a:rPr>
              <a:t>PWDs </a:t>
            </a:r>
            <a:r>
              <a:rPr lang="en-CA" sz="2000" b="1" i="1" dirty="0">
                <a:solidFill>
                  <a:srgbClr val="188394">
                    <a:lumMod val="50000"/>
                  </a:srgbClr>
                </a:solidFill>
                <a:cs typeface="Calibri" panose="020F0502020204030204" pitchFamily="34" charset="0"/>
              </a:rPr>
              <a:t>served in 2019-20:</a:t>
            </a:r>
          </a:p>
          <a:p>
            <a:pPr marL="742950" lvl="1" indent="-285750">
              <a:spcBef>
                <a:spcPct val="20000"/>
              </a:spcBef>
              <a:buFont typeface="Courier New" panose="02070309020205020404" pitchFamily="49" charset="0"/>
              <a:buChar char="o"/>
            </a:pPr>
            <a:r>
              <a:rPr lang="en-CA" sz="2000" dirty="0">
                <a:latin typeface="Arial"/>
                <a:cs typeface="Verdana"/>
              </a:rPr>
              <a:t>1,554 clients found employment</a:t>
            </a:r>
          </a:p>
          <a:p>
            <a:pPr marL="742950" lvl="1" indent="-285750">
              <a:spcBef>
                <a:spcPct val="20000"/>
              </a:spcBef>
              <a:buFont typeface="Courier New" panose="02070309020205020404" pitchFamily="49" charset="0"/>
              <a:buChar char="o"/>
            </a:pPr>
            <a:r>
              <a:rPr lang="en-CA" sz="2000" dirty="0">
                <a:latin typeface="Arial"/>
                <a:cs typeface="Verdana"/>
              </a:rPr>
              <a:t>294 clients returned to school</a:t>
            </a:r>
          </a:p>
          <a:p>
            <a:pPr marL="742950" lvl="1" indent="-285750">
              <a:spcBef>
                <a:spcPct val="20000"/>
              </a:spcBef>
              <a:buFont typeface="Courier New" panose="02070309020205020404" pitchFamily="49" charset="0"/>
              <a:buChar char="o"/>
            </a:pPr>
            <a:r>
              <a:rPr lang="en-CA" sz="2000" dirty="0">
                <a:latin typeface="Arial"/>
                <a:cs typeface="Verdana"/>
              </a:rPr>
              <a:t>2,804 clients enhanced their employability                                           </a:t>
            </a:r>
          </a:p>
          <a:p>
            <a:pPr marL="742950" lvl="1" indent="-285750">
              <a:spcBef>
                <a:spcPct val="20000"/>
              </a:spcBef>
              <a:buFont typeface="Courier New" panose="02070309020205020404" pitchFamily="49" charset="0"/>
              <a:buChar char="o"/>
            </a:pPr>
            <a:r>
              <a:rPr lang="en-CA" sz="2000" dirty="0">
                <a:latin typeface="Arial"/>
                <a:cs typeface="Verdana"/>
              </a:rPr>
              <a:t>Additional data will be released in the upcoming evaluation</a:t>
            </a:r>
          </a:p>
          <a:p>
            <a:pPr marL="285750" indent="-285750">
              <a:spcBef>
                <a:spcPct val="20000"/>
              </a:spcBef>
              <a:buFont typeface="Arial" panose="020B0604020202020204" pitchFamily="34" charset="0"/>
              <a:buChar char="•"/>
            </a:pPr>
            <a:endParaRPr lang="en-CA" sz="600" b="1" i="1" dirty="0" smtClean="0">
              <a:solidFill>
                <a:srgbClr val="188394">
                  <a:lumMod val="50000"/>
                </a:srgbClr>
              </a:solidFill>
              <a:cs typeface="Calibri" panose="020F0502020204030204" pitchFamily="34" charset="0"/>
            </a:endParaRPr>
          </a:p>
          <a:p>
            <a:pPr marL="285750" indent="-285750">
              <a:spcBef>
                <a:spcPct val="20000"/>
              </a:spcBef>
              <a:buFont typeface="Arial" panose="020B0604020202020204" pitchFamily="34" charset="0"/>
              <a:buChar char="•"/>
            </a:pPr>
            <a:endParaRPr lang="en-CA" sz="600" b="1" i="1" dirty="0" smtClean="0">
              <a:solidFill>
                <a:srgbClr val="188394">
                  <a:lumMod val="50000"/>
                </a:srgbClr>
              </a:solidFill>
              <a:cs typeface="Calibri" panose="020F0502020204030204" pitchFamily="34" charset="0"/>
            </a:endParaRPr>
          </a:p>
          <a:p>
            <a:pPr marL="285750" indent="-285750">
              <a:spcBef>
                <a:spcPct val="20000"/>
              </a:spcBef>
              <a:buFont typeface="Arial" panose="020B0604020202020204" pitchFamily="34" charset="0"/>
              <a:buChar char="•"/>
            </a:pPr>
            <a:r>
              <a:rPr lang="en-CA" sz="2000" b="1" i="1" dirty="0" smtClean="0">
                <a:solidFill>
                  <a:srgbClr val="188394">
                    <a:lumMod val="50000"/>
                  </a:srgbClr>
                </a:solidFill>
                <a:cs typeface="Calibri" panose="020F0502020204030204" pitchFamily="34" charset="0"/>
              </a:rPr>
              <a:t>Benefits </a:t>
            </a:r>
            <a:r>
              <a:rPr lang="en-CA" sz="2000" b="1" i="1" dirty="0">
                <a:solidFill>
                  <a:srgbClr val="188394">
                    <a:lumMod val="50000"/>
                  </a:srgbClr>
                </a:solidFill>
                <a:cs typeface="Calibri" panose="020F0502020204030204" pitchFamily="34" charset="0"/>
              </a:rPr>
              <a:t>from program participation:</a:t>
            </a:r>
          </a:p>
          <a:p>
            <a:pPr marL="742950" lvl="1" indent="-285750">
              <a:spcBef>
                <a:spcPct val="20000"/>
              </a:spcBef>
              <a:buFont typeface="Courier New" panose="02070309020205020404" pitchFamily="49" charset="0"/>
              <a:buChar char="o"/>
            </a:pPr>
            <a:r>
              <a:rPr lang="en-CA" sz="2000" dirty="0" smtClean="0">
                <a:latin typeface="Arial"/>
                <a:cs typeface="Verdana"/>
              </a:rPr>
              <a:t>Development </a:t>
            </a:r>
            <a:r>
              <a:rPr lang="en-CA" sz="2000" dirty="0">
                <a:latin typeface="Arial"/>
                <a:cs typeface="Verdana"/>
              </a:rPr>
              <a:t>of transferable workplace essential and soft skills </a:t>
            </a:r>
            <a:endParaRPr lang="en-CA" sz="2000" dirty="0" smtClean="0">
              <a:latin typeface="Arial"/>
              <a:cs typeface="Verdana"/>
            </a:endParaRPr>
          </a:p>
          <a:p>
            <a:pPr marL="742950" lvl="1" indent="-285750">
              <a:spcBef>
                <a:spcPct val="20000"/>
              </a:spcBef>
              <a:buFont typeface="Courier New" panose="02070309020205020404" pitchFamily="49" charset="0"/>
              <a:buChar char="o"/>
            </a:pPr>
            <a:r>
              <a:rPr lang="en-CA" sz="2000" dirty="0" smtClean="0">
                <a:latin typeface="Arial"/>
                <a:cs typeface="Verdana"/>
              </a:rPr>
              <a:t>Improvement </a:t>
            </a:r>
            <a:r>
              <a:rPr lang="en-CA" sz="2000" dirty="0">
                <a:latin typeface="Arial"/>
                <a:cs typeface="Verdana"/>
              </a:rPr>
              <a:t>of overall well-being, attitudes, behaviours and motivation</a:t>
            </a:r>
          </a:p>
          <a:p>
            <a:pPr marL="742950" lvl="1" indent="-285750">
              <a:spcBef>
                <a:spcPct val="20000"/>
              </a:spcBef>
              <a:buFont typeface="Courier New" panose="02070309020205020404" pitchFamily="49" charset="0"/>
              <a:buChar char="o"/>
            </a:pPr>
            <a:r>
              <a:rPr lang="en-CA" sz="2000" dirty="0" smtClean="0">
                <a:latin typeface="Arial"/>
                <a:cs typeface="Verdana"/>
              </a:rPr>
              <a:t>Increase </a:t>
            </a:r>
            <a:r>
              <a:rPr lang="en-CA" sz="2000" dirty="0">
                <a:latin typeface="Arial"/>
                <a:cs typeface="Verdana"/>
              </a:rPr>
              <a:t>in self-esteem, pride, self-confidence and sense of self-worth</a:t>
            </a:r>
          </a:p>
          <a:p>
            <a:pPr marL="742950" lvl="1" indent="-285750">
              <a:spcBef>
                <a:spcPct val="20000"/>
              </a:spcBef>
              <a:buFont typeface="Courier New" panose="02070309020205020404" pitchFamily="49" charset="0"/>
              <a:buChar char="o"/>
            </a:pPr>
            <a:r>
              <a:rPr lang="en-CA" sz="2000" dirty="0" smtClean="0">
                <a:latin typeface="Arial"/>
                <a:cs typeface="Verdana"/>
              </a:rPr>
              <a:t>Networking </a:t>
            </a:r>
            <a:r>
              <a:rPr lang="en-CA" sz="2000" dirty="0">
                <a:latin typeface="Arial"/>
                <a:cs typeface="Verdana"/>
              </a:rPr>
              <a:t>opportunities, decreased social isolation and stigmatization</a:t>
            </a:r>
          </a:p>
        </p:txBody>
      </p:sp>
    </p:spTree>
    <p:extLst>
      <p:ext uri="{BB962C8B-B14F-4D97-AF65-F5344CB8AC3E}">
        <p14:creationId xmlns:p14="http://schemas.microsoft.com/office/powerpoint/2010/main" val="754865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400802"/>
            <a:ext cx="8515350" cy="538162"/>
          </a:xfrm>
        </p:spPr>
        <p:txBody>
          <a:bodyPr vert="horz" lIns="91440" tIns="45720" rIns="91440" bIns="45720" rtlCol="0" anchor="ctr">
            <a:noAutofit/>
          </a:bodyPr>
          <a:lstStyle/>
          <a:p>
            <a:r>
              <a:rPr lang="en-CA" sz="2800" dirty="0" smtClean="0">
                <a:solidFill>
                  <a:srgbClr val="188394"/>
                </a:solidFill>
              </a:rPr>
              <a:t>Challenges and Opportunities for Strengthening  GBA</a:t>
            </a:r>
            <a:r>
              <a:rPr lang="en-CA" sz="2800" dirty="0">
                <a:solidFill>
                  <a:srgbClr val="188394"/>
                </a:solidFill>
              </a:rPr>
              <a:t>+ </a:t>
            </a:r>
            <a:r>
              <a:rPr lang="en-CA" sz="2800" dirty="0" smtClean="0">
                <a:solidFill>
                  <a:srgbClr val="188394"/>
                </a:solidFill>
              </a:rPr>
              <a:t>under the Opportunities Fund</a:t>
            </a:r>
            <a:endParaRPr lang="en-CA" sz="2800" dirty="0">
              <a:solidFill>
                <a:srgbClr val="188394"/>
              </a:solidFill>
            </a:endParaRPr>
          </a:p>
        </p:txBody>
      </p:sp>
      <p:sp>
        <p:nvSpPr>
          <p:cNvPr id="2" name="Rectangle 1"/>
          <p:cNvSpPr/>
          <p:nvPr/>
        </p:nvSpPr>
        <p:spPr>
          <a:xfrm>
            <a:off x="409736" y="1202845"/>
            <a:ext cx="3280137" cy="293769"/>
          </a:xfrm>
          <a:prstGeom prst="rect">
            <a:avLst/>
          </a:prstGeom>
          <a:solidFill>
            <a:schemeClr val="accent6"/>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solidFill>
                  <a:schemeClr val="tx1"/>
                </a:solidFill>
              </a:rPr>
              <a:t>Challenges</a:t>
            </a:r>
            <a:r>
              <a:rPr lang="en-CA" dirty="0" smtClean="0"/>
              <a:t> </a:t>
            </a:r>
            <a:endParaRPr lang="en-CA" dirty="0"/>
          </a:p>
        </p:txBody>
      </p:sp>
      <p:sp>
        <p:nvSpPr>
          <p:cNvPr id="10" name="Rectangle 9"/>
          <p:cNvSpPr/>
          <p:nvPr/>
        </p:nvSpPr>
        <p:spPr>
          <a:xfrm>
            <a:off x="5565782" y="1202844"/>
            <a:ext cx="3070771" cy="293769"/>
          </a:xfrm>
          <a:prstGeom prst="rect">
            <a:avLst/>
          </a:prstGeom>
          <a:ln>
            <a:solidFill>
              <a:schemeClr val="accent4"/>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b="1" dirty="0" smtClean="0">
                <a:solidFill>
                  <a:schemeClr val="tx1"/>
                </a:solidFill>
              </a:rPr>
              <a:t>Opportunities</a:t>
            </a:r>
            <a:endParaRPr lang="en-CA" dirty="0"/>
          </a:p>
        </p:txBody>
      </p:sp>
      <p:sp>
        <p:nvSpPr>
          <p:cNvPr id="16" name="Rectangle 15"/>
          <p:cNvSpPr/>
          <p:nvPr/>
        </p:nvSpPr>
        <p:spPr>
          <a:xfrm>
            <a:off x="5565782" y="1643499"/>
            <a:ext cx="3059760" cy="4515171"/>
          </a:xfrm>
          <a:prstGeom prst="rect">
            <a:avLst/>
          </a:prstGeom>
          <a:ln w="28575"/>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endParaRPr lang="en-CA" sz="2400" dirty="0" smtClean="0">
              <a:solidFill>
                <a:schemeClr val="tx1"/>
              </a:solidFill>
            </a:endParaRPr>
          </a:p>
          <a:p>
            <a:pPr marL="285750" indent="-285750">
              <a:buFont typeface="Arial" panose="020B0604020202020204" pitchFamily="34" charset="0"/>
              <a:buChar char="•"/>
            </a:pPr>
            <a:endParaRPr lang="en-CA" sz="2400" dirty="0">
              <a:solidFill>
                <a:schemeClr val="tx1"/>
              </a:solidFill>
            </a:endParaRPr>
          </a:p>
          <a:p>
            <a:pPr marL="285750" indent="-285750">
              <a:buFont typeface="Arial" panose="020B0604020202020204" pitchFamily="34" charset="0"/>
              <a:buChar char="•"/>
            </a:pPr>
            <a:endParaRPr lang="en-CA" sz="2400" dirty="0" smtClean="0">
              <a:solidFill>
                <a:schemeClr val="tx1"/>
              </a:solidFill>
            </a:endParaRPr>
          </a:p>
          <a:p>
            <a:pPr marL="285750" indent="-285750">
              <a:buFont typeface="Arial" panose="020B0604020202020204" pitchFamily="34" charset="0"/>
              <a:buChar char="•"/>
            </a:pPr>
            <a:endParaRPr lang="en-CA" sz="2400" dirty="0" smtClean="0">
              <a:solidFill>
                <a:schemeClr val="tx1"/>
              </a:solidFill>
            </a:endParaRPr>
          </a:p>
          <a:p>
            <a:pPr marL="285750" indent="-285750">
              <a:buFont typeface="Arial" panose="020B0604020202020204" pitchFamily="34" charset="0"/>
              <a:buChar char="•"/>
            </a:pPr>
            <a:endParaRPr lang="en-CA" sz="2400" dirty="0">
              <a:solidFill>
                <a:schemeClr val="tx1"/>
              </a:solidFill>
            </a:endParaRPr>
          </a:p>
          <a:p>
            <a:pPr marL="285750" indent="-285750">
              <a:buFont typeface="Arial" panose="020B0604020202020204" pitchFamily="34" charset="0"/>
              <a:buChar char="•"/>
            </a:pPr>
            <a:endParaRPr lang="en-CA" sz="2400" dirty="0" smtClean="0">
              <a:solidFill>
                <a:schemeClr val="tx1"/>
              </a:solidFill>
            </a:endParaRPr>
          </a:p>
          <a:p>
            <a:pPr marL="285750" indent="-285750">
              <a:buFont typeface="Arial" panose="020B0604020202020204" pitchFamily="34" charset="0"/>
              <a:buChar char="•"/>
            </a:pPr>
            <a:endParaRPr lang="en-CA" sz="2400" dirty="0">
              <a:solidFill>
                <a:schemeClr val="tx1"/>
              </a:solidFill>
            </a:endParaRPr>
          </a:p>
          <a:p>
            <a:pPr marL="285750" indent="-285750">
              <a:buFont typeface="Arial" panose="020B0604020202020204" pitchFamily="34" charset="0"/>
              <a:buChar char="•"/>
            </a:pPr>
            <a:endParaRPr lang="en-CA" sz="2400" dirty="0" smtClean="0">
              <a:solidFill>
                <a:schemeClr val="tx1"/>
              </a:solidFill>
            </a:endParaRPr>
          </a:p>
          <a:p>
            <a:pPr marL="285750" indent="-285750">
              <a:buFont typeface="Arial" panose="020B0604020202020204" pitchFamily="34" charset="0"/>
              <a:buChar char="•"/>
            </a:pPr>
            <a:endParaRPr lang="en-CA" sz="2400" dirty="0">
              <a:solidFill>
                <a:schemeClr val="tx1"/>
              </a:solidFill>
            </a:endParaRPr>
          </a:p>
          <a:p>
            <a:pPr marL="285750" indent="-285750">
              <a:buFont typeface="Arial" panose="020B0604020202020204" pitchFamily="34" charset="0"/>
              <a:buChar char="•"/>
            </a:pPr>
            <a:endParaRPr lang="en-CA" sz="2400" dirty="0" smtClean="0">
              <a:solidFill>
                <a:schemeClr val="tx1"/>
              </a:solidFill>
            </a:endParaRPr>
          </a:p>
          <a:p>
            <a:pPr marL="285750" indent="-285750">
              <a:buFont typeface="Arial" panose="020B0604020202020204" pitchFamily="34" charset="0"/>
              <a:buChar char="•"/>
            </a:pPr>
            <a:endParaRPr lang="en-CA" b="1" dirty="0" smtClean="0">
              <a:solidFill>
                <a:schemeClr val="tx1"/>
              </a:solidFill>
            </a:endParaRPr>
          </a:p>
          <a:p>
            <a:pPr marL="285750" indent="-285750">
              <a:buFont typeface="Arial" panose="020B0604020202020204" pitchFamily="34" charset="0"/>
              <a:buChar char="•"/>
            </a:pPr>
            <a:endParaRPr lang="en-CA" b="1" dirty="0" smtClean="0">
              <a:solidFill>
                <a:schemeClr val="tx1"/>
              </a:solidFill>
            </a:endParaRPr>
          </a:p>
          <a:p>
            <a:pPr marL="285750" indent="-285750">
              <a:buFont typeface="Arial" panose="020B0604020202020204" pitchFamily="34" charset="0"/>
              <a:buChar char="•"/>
            </a:pPr>
            <a:endParaRPr lang="en-CA" b="1" dirty="0">
              <a:solidFill>
                <a:schemeClr val="tx1"/>
              </a:solidFill>
            </a:endParaRPr>
          </a:p>
          <a:p>
            <a:pPr marL="285750" indent="-285750">
              <a:buFont typeface="Arial" panose="020B0604020202020204" pitchFamily="34" charset="0"/>
              <a:buChar char="•"/>
            </a:pPr>
            <a:endParaRPr lang="en-CA" b="1" dirty="0" smtClean="0">
              <a:solidFill>
                <a:schemeClr val="tx1"/>
              </a:solidFill>
            </a:endParaRPr>
          </a:p>
          <a:p>
            <a:pPr marL="285750" indent="-285750">
              <a:buFont typeface="Arial" panose="020B0604020202020204" pitchFamily="34" charset="0"/>
              <a:buChar char="•"/>
            </a:pPr>
            <a:endParaRPr lang="en-CA" b="1" dirty="0">
              <a:solidFill>
                <a:schemeClr val="tx1"/>
              </a:solidFill>
            </a:endParaRPr>
          </a:p>
          <a:p>
            <a:pPr marL="285750" indent="-285750">
              <a:buFont typeface="Arial" panose="020B0604020202020204" pitchFamily="34" charset="0"/>
              <a:buChar char="•"/>
            </a:pPr>
            <a:endParaRPr lang="en-CA" b="1" dirty="0" smtClean="0">
              <a:solidFill>
                <a:schemeClr val="tx1"/>
              </a:solidFill>
            </a:endParaRPr>
          </a:p>
          <a:p>
            <a:pPr marL="285750" indent="-285750">
              <a:buFont typeface="Arial" panose="020B0604020202020204" pitchFamily="34" charset="0"/>
              <a:buChar char="•"/>
            </a:pPr>
            <a:endParaRPr lang="en-CA" b="1" dirty="0" smtClean="0">
              <a:solidFill>
                <a:schemeClr val="tx1"/>
              </a:solidFill>
            </a:endParaRPr>
          </a:p>
          <a:p>
            <a:pPr marL="285750" indent="-285750">
              <a:buFont typeface="Arial" panose="020B0604020202020204" pitchFamily="34" charset="0"/>
              <a:buChar char="•"/>
            </a:pPr>
            <a:endParaRPr lang="en-CA" b="1" dirty="0">
              <a:solidFill>
                <a:schemeClr val="tx1"/>
              </a:solidFill>
            </a:endParaRPr>
          </a:p>
          <a:p>
            <a:pPr marL="285750" indent="-285750">
              <a:buFont typeface="Arial" panose="020B0604020202020204" pitchFamily="34" charset="0"/>
              <a:buChar char="•"/>
            </a:pPr>
            <a:endParaRPr lang="en-CA" b="1" dirty="0" smtClean="0">
              <a:solidFill>
                <a:schemeClr val="tx1"/>
              </a:solidFill>
            </a:endParaRPr>
          </a:p>
          <a:p>
            <a:endParaRPr lang="en-CA" b="1" dirty="0">
              <a:solidFill>
                <a:schemeClr val="tx1"/>
              </a:solidFill>
            </a:endParaRPr>
          </a:p>
          <a:p>
            <a:pPr marL="285750" indent="-285750">
              <a:buFont typeface="Arial" panose="020B0604020202020204" pitchFamily="34" charset="0"/>
              <a:buChar char="•"/>
            </a:pPr>
            <a:endParaRPr lang="en-CA" dirty="0" smtClean="0">
              <a:solidFill>
                <a:schemeClr val="tx1"/>
              </a:solidFill>
            </a:endParaRPr>
          </a:p>
          <a:p>
            <a:pPr marL="285750" indent="-285750">
              <a:buFont typeface="Arial" panose="020B0604020202020204" pitchFamily="34" charset="0"/>
              <a:buChar char="•"/>
            </a:pPr>
            <a:endParaRPr lang="en-CA" dirty="0">
              <a:solidFill>
                <a:schemeClr val="tx1"/>
              </a:solidFill>
            </a:endParaRPr>
          </a:p>
          <a:p>
            <a:pPr marL="285750" indent="-285750">
              <a:buFont typeface="Arial" panose="020B0604020202020204" pitchFamily="34" charset="0"/>
              <a:buChar char="•"/>
            </a:pPr>
            <a:endParaRPr lang="en-CA" dirty="0" smtClean="0">
              <a:solidFill>
                <a:schemeClr val="tx1"/>
              </a:solidFill>
            </a:endParaRPr>
          </a:p>
          <a:p>
            <a:pPr marL="285750" indent="-285750">
              <a:buFont typeface="Arial" panose="020B0604020202020204" pitchFamily="34" charset="0"/>
              <a:buChar char="•"/>
            </a:pPr>
            <a:r>
              <a:rPr lang="en-CA" dirty="0" smtClean="0">
                <a:solidFill>
                  <a:schemeClr val="tx1"/>
                </a:solidFill>
              </a:rPr>
              <a:t>Provides opportunity to capture the work done by organizations to have impact on </a:t>
            </a:r>
            <a:r>
              <a:rPr lang="en-CA" dirty="0">
                <a:solidFill>
                  <a:schemeClr val="tx1"/>
                </a:solidFill>
              </a:rPr>
              <a:t>underrepresented </a:t>
            </a:r>
            <a:r>
              <a:rPr lang="en-CA" dirty="0" smtClean="0">
                <a:solidFill>
                  <a:schemeClr val="tx1"/>
                </a:solidFill>
              </a:rPr>
              <a:t>groups</a:t>
            </a:r>
          </a:p>
          <a:p>
            <a:endParaRPr lang="en-CA" sz="1000" dirty="0">
              <a:solidFill>
                <a:schemeClr val="tx1"/>
              </a:solidFill>
            </a:endParaRPr>
          </a:p>
          <a:p>
            <a:pPr marL="285750" indent="-285750">
              <a:buFont typeface="Arial" panose="020B0604020202020204" pitchFamily="34" charset="0"/>
              <a:buChar char="•"/>
            </a:pPr>
            <a:r>
              <a:rPr lang="en-CA" dirty="0" smtClean="0">
                <a:solidFill>
                  <a:schemeClr val="tx1"/>
                </a:solidFill>
              </a:rPr>
              <a:t>Work with partners to take a deeper dive at better understanding issues of intersectionality</a:t>
            </a:r>
          </a:p>
          <a:p>
            <a:pPr marL="285750" indent="-285750">
              <a:buFont typeface="Arial" panose="020B0604020202020204" pitchFamily="34" charset="0"/>
              <a:buChar char="•"/>
            </a:pPr>
            <a:endParaRPr lang="en-CA" sz="1000" dirty="0">
              <a:solidFill>
                <a:schemeClr val="tx1"/>
              </a:solidFill>
            </a:endParaRPr>
          </a:p>
          <a:p>
            <a:pPr marL="285750" indent="-285750">
              <a:buFont typeface="Arial" panose="020B0604020202020204" pitchFamily="34" charset="0"/>
              <a:buChar char="•"/>
            </a:pPr>
            <a:r>
              <a:rPr lang="en-CA" dirty="0" smtClean="0">
                <a:solidFill>
                  <a:schemeClr val="tx1"/>
                </a:solidFill>
              </a:rPr>
              <a:t>Raise awareness of the importance of GBA+ and improve capacity to measure, monitor and respond (e.g. broaden categories for reporting)</a:t>
            </a:r>
          </a:p>
          <a:p>
            <a:r>
              <a:rPr lang="en-CA" dirty="0" smtClean="0">
                <a:solidFill>
                  <a:schemeClr val="tx1"/>
                </a:solidFill>
              </a:rPr>
              <a:t> </a:t>
            </a:r>
          </a:p>
          <a:p>
            <a:pPr marL="285750" indent="-285750">
              <a:buFont typeface="Arial" panose="020B0604020202020204" pitchFamily="34" charset="0"/>
              <a:buChar char="•"/>
            </a:pPr>
            <a:endParaRPr lang="en-CA" b="1" dirty="0" smtClean="0">
              <a:solidFill>
                <a:schemeClr val="tx1"/>
              </a:solidFill>
            </a:endParaRPr>
          </a:p>
          <a:p>
            <a:pPr algn="ctr"/>
            <a:endParaRPr lang="en-CA" sz="2400" dirty="0" smtClean="0">
              <a:solidFill>
                <a:schemeClr val="tx1"/>
              </a:solidFill>
            </a:endParaRPr>
          </a:p>
          <a:p>
            <a:pPr algn="ctr"/>
            <a:endParaRPr lang="en-CA" sz="2400" dirty="0">
              <a:solidFill>
                <a:schemeClr val="tx1"/>
              </a:solidFill>
            </a:endParaRPr>
          </a:p>
          <a:p>
            <a:pPr algn="ctr"/>
            <a:endParaRPr lang="en-CA" sz="2400" dirty="0" smtClean="0">
              <a:solidFill>
                <a:schemeClr val="tx1"/>
              </a:solidFill>
            </a:endParaRPr>
          </a:p>
          <a:p>
            <a:pPr algn="ctr"/>
            <a:endParaRPr lang="en-CA" sz="2400" dirty="0">
              <a:solidFill>
                <a:schemeClr val="tx1"/>
              </a:solidFill>
            </a:endParaRPr>
          </a:p>
          <a:p>
            <a:pPr algn="ctr"/>
            <a:endParaRPr lang="en-CA" sz="2400" dirty="0" smtClean="0">
              <a:solidFill>
                <a:schemeClr val="tx1"/>
              </a:solidFill>
            </a:endParaRPr>
          </a:p>
          <a:p>
            <a:pPr algn="ctr"/>
            <a:endParaRPr lang="en-CA" sz="2400" dirty="0">
              <a:solidFill>
                <a:schemeClr val="tx1"/>
              </a:solidFill>
            </a:endParaRPr>
          </a:p>
          <a:p>
            <a:pPr algn="ctr"/>
            <a:endParaRPr lang="en-CA" sz="2400" dirty="0" smtClean="0">
              <a:solidFill>
                <a:schemeClr val="tx1"/>
              </a:solidFill>
            </a:endParaRPr>
          </a:p>
          <a:p>
            <a:pPr algn="ctr"/>
            <a:endParaRPr lang="en-CA" sz="2400" dirty="0">
              <a:solidFill>
                <a:schemeClr val="tx1"/>
              </a:solidFill>
            </a:endParaRPr>
          </a:p>
          <a:p>
            <a:pPr algn="ctr"/>
            <a:endParaRPr lang="en-CA" sz="2400" dirty="0" smtClean="0">
              <a:solidFill>
                <a:schemeClr val="tx1"/>
              </a:solidFill>
            </a:endParaRPr>
          </a:p>
          <a:p>
            <a:pPr algn="ctr"/>
            <a:endParaRPr lang="en-CA" sz="2400" dirty="0" smtClean="0">
              <a:solidFill>
                <a:schemeClr val="tx1"/>
              </a:solidFill>
            </a:endParaRPr>
          </a:p>
          <a:p>
            <a:pPr algn="ctr"/>
            <a:endParaRPr lang="en-CA" sz="2400" dirty="0">
              <a:solidFill>
                <a:schemeClr val="tx1"/>
              </a:solidFill>
            </a:endParaRPr>
          </a:p>
          <a:p>
            <a:pPr algn="ctr"/>
            <a:endParaRPr lang="en-CA" sz="2400" dirty="0" smtClean="0">
              <a:solidFill>
                <a:schemeClr val="tx1"/>
              </a:solidFill>
            </a:endParaRPr>
          </a:p>
          <a:p>
            <a:pPr algn="ctr"/>
            <a:endParaRPr lang="en-CA" sz="2400" dirty="0">
              <a:solidFill>
                <a:schemeClr val="tx1"/>
              </a:solidFill>
            </a:endParaRPr>
          </a:p>
          <a:p>
            <a:pPr algn="ctr"/>
            <a:endParaRPr lang="en-CA" sz="2400" dirty="0" smtClean="0">
              <a:solidFill>
                <a:schemeClr val="tx1"/>
              </a:solidFill>
            </a:endParaRPr>
          </a:p>
          <a:p>
            <a:pPr algn="ctr"/>
            <a:endParaRPr lang="en-CA" sz="2400" dirty="0">
              <a:solidFill>
                <a:schemeClr val="tx1"/>
              </a:solidFill>
            </a:endParaRPr>
          </a:p>
          <a:p>
            <a:pPr algn="ctr"/>
            <a:endParaRPr lang="en-CA" sz="2400" dirty="0" smtClean="0">
              <a:solidFill>
                <a:schemeClr val="tx1"/>
              </a:solidFill>
            </a:endParaRPr>
          </a:p>
          <a:p>
            <a:pPr algn="ctr"/>
            <a:endParaRPr lang="en-CA" sz="2400" dirty="0">
              <a:solidFill>
                <a:schemeClr val="tx1"/>
              </a:solidFill>
            </a:endParaRPr>
          </a:p>
          <a:p>
            <a:pPr algn="ctr"/>
            <a:endParaRPr lang="en-CA" sz="2400" dirty="0">
              <a:solidFill>
                <a:schemeClr val="tx1"/>
              </a:solidFill>
            </a:endParaRPr>
          </a:p>
        </p:txBody>
      </p:sp>
      <p:sp>
        <p:nvSpPr>
          <p:cNvPr id="4" name="Down Arrow Callout 3"/>
          <p:cNvSpPr/>
          <p:nvPr/>
        </p:nvSpPr>
        <p:spPr>
          <a:xfrm rot="16200000">
            <a:off x="686179" y="1396987"/>
            <a:ext cx="4499925" cy="4992946"/>
          </a:xfrm>
          <a:prstGeom prst="downArrowCallout">
            <a:avLst/>
          </a:prstGeom>
          <a:ln w="19050"/>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CA" dirty="0"/>
          </a:p>
        </p:txBody>
      </p:sp>
      <p:sp>
        <p:nvSpPr>
          <p:cNvPr id="5" name="Rectangle 4"/>
          <p:cNvSpPr/>
          <p:nvPr/>
        </p:nvSpPr>
        <p:spPr>
          <a:xfrm>
            <a:off x="439668" y="1643499"/>
            <a:ext cx="3024294" cy="4431983"/>
          </a:xfrm>
          <a:prstGeom prst="rect">
            <a:avLst/>
          </a:prstGeom>
        </p:spPr>
        <p:txBody>
          <a:bodyPr wrap="square">
            <a:spAutoFit/>
          </a:bodyPr>
          <a:lstStyle/>
          <a:p>
            <a:pPr marL="285750" lvl="0" indent="-285750">
              <a:buFont typeface="Arial" panose="020B0604020202020204" pitchFamily="34" charset="0"/>
              <a:buChar char="•"/>
            </a:pPr>
            <a:r>
              <a:rPr lang="en-CA" dirty="0" smtClean="0">
                <a:solidFill>
                  <a:srgbClr val="000000"/>
                </a:solidFill>
              </a:rPr>
              <a:t>High </a:t>
            </a:r>
            <a:r>
              <a:rPr lang="en-CA" dirty="0">
                <a:solidFill>
                  <a:srgbClr val="000000"/>
                </a:solidFill>
              </a:rPr>
              <a:t>percentage (up to 40%) of non-responses  of demographic information </a:t>
            </a:r>
          </a:p>
          <a:p>
            <a:pPr marL="285750" lvl="0" indent="-285750">
              <a:buFont typeface="Arial" panose="020B0604020202020204" pitchFamily="34" charset="0"/>
              <a:buChar char="•"/>
            </a:pPr>
            <a:endParaRPr lang="en-CA" sz="1000" dirty="0">
              <a:solidFill>
                <a:srgbClr val="000000"/>
              </a:solidFill>
            </a:endParaRPr>
          </a:p>
          <a:p>
            <a:pPr marL="285750" lvl="0" indent="-285750">
              <a:buFont typeface="Arial" panose="020B0604020202020204" pitchFamily="34" charset="0"/>
              <a:buChar char="•"/>
            </a:pPr>
            <a:r>
              <a:rPr lang="en-CA" dirty="0">
                <a:solidFill>
                  <a:srgbClr val="000000"/>
                </a:solidFill>
              </a:rPr>
              <a:t>Analysis of demographic information is skewed to those who respond</a:t>
            </a:r>
          </a:p>
          <a:p>
            <a:pPr marL="285750" lvl="0" indent="-285750">
              <a:buFont typeface="Arial" panose="020B0604020202020204" pitchFamily="34" charset="0"/>
              <a:buChar char="•"/>
            </a:pPr>
            <a:endParaRPr lang="en-CA" sz="1000" dirty="0">
              <a:solidFill>
                <a:srgbClr val="000000"/>
              </a:solidFill>
            </a:endParaRPr>
          </a:p>
          <a:p>
            <a:pPr marL="285750" lvl="0" indent="-285750">
              <a:buFont typeface="Arial" panose="020B0604020202020204" pitchFamily="34" charset="0"/>
              <a:buChar char="•"/>
            </a:pPr>
            <a:r>
              <a:rPr lang="en-CA" dirty="0">
                <a:solidFill>
                  <a:srgbClr val="000000"/>
                </a:solidFill>
              </a:rPr>
              <a:t>Consideration to reduce reporting burden on organizations</a:t>
            </a:r>
          </a:p>
          <a:p>
            <a:pPr marL="285750" lvl="0" indent="-285750">
              <a:buFont typeface="Arial" panose="020B0604020202020204" pitchFamily="34" charset="0"/>
              <a:buChar char="•"/>
            </a:pPr>
            <a:endParaRPr lang="en-CA" sz="1000" dirty="0">
              <a:solidFill>
                <a:srgbClr val="000000"/>
              </a:solidFill>
            </a:endParaRPr>
          </a:p>
          <a:p>
            <a:pPr marL="285750" lvl="0" indent="-285750">
              <a:buFont typeface="Arial" panose="020B0604020202020204" pitchFamily="34" charset="0"/>
              <a:buChar char="•"/>
            </a:pPr>
            <a:r>
              <a:rPr lang="en-CA" dirty="0">
                <a:solidFill>
                  <a:srgbClr val="000000"/>
                </a:solidFill>
              </a:rPr>
              <a:t>May have long-term impacts on data </a:t>
            </a:r>
            <a:r>
              <a:rPr lang="en-CA" dirty="0" smtClean="0">
                <a:solidFill>
                  <a:srgbClr val="000000"/>
                </a:solidFill>
              </a:rPr>
              <a:t>interpretation</a:t>
            </a:r>
          </a:p>
          <a:p>
            <a:pPr marL="285750" lvl="0" indent="-285750">
              <a:buFont typeface="Arial" panose="020B0604020202020204" pitchFamily="34" charset="0"/>
              <a:buChar char="•"/>
            </a:pPr>
            <a:endParaRPr lang="en-CA" dirty="0">
              <a:solidFill>
                <a:srgbClr val="000000"/>
              </a:solidFill>
            </a:endParaRPr>
          </a:p>
        </p:txBody>
      </p:sp>
    </p:spTree>
    <p:extLst>
      <p:ext uri="{BB962C8B-B14F-4D97-AF65-F5344CB8AC3E}">
        <p14:creationId xmlns:p14="http://schemas.microsoft.com/office/powerpoint/2010/main" val="3466276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89704" y="398190"/>
            <a:ext cx="4604272" cy="4558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endParaRPr lang="en-CA" sz="2800" dirty="0">
              <a:solidFill>
                <a:srgbClr val="188394"/>
              </a:solidFill>
            </a:endParaRPr>
          </a:p>
        </p:txBody>
      </p:sp>
      <p:sp>
        <p:nvSpPr>
          <p:cNvPr id="7" name="AutoShape 2" descr="Moving Forward in 2020 - Western Development Museum"/>
          <p:cNvSpPr>
            <a:spLocks noChangeAspect="1" noChangeArrowheads="1"/>
          </p:cNvSpPr>
          <p:nvPr/>
        </p:nvSpPr>
        <p:spPr bwMode="auto">
          <a:xfrm>
            <a:off x="4762500" y="3209925"/>
            <a:ext cx="2847975"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Rectangle 3"/>
          <p:cNvSpPr/>
          <p:nvPr/>
        </p:nvSpPr>
        <p:spPr>
          <a:xfrm>
            <a:off x="296900" y="133779"/>
            <a:ext cx="8718008" cy="2699200"/>
          </a:xfrm>
          <a:prstGeom prst="rect">
            <a:avLst/>
          </a:prstGeom>
        </p:spPr>
        <p:txBody>
          <a:bodyPr wrap="square">
            <a:spAutoFit/>
          </a:bodyPr>
          <a:lstStyle/>
          <a:p>
            <a:pPr lvl="0">
              <a:lnSpc>
                <a:spcPct val="105000"/>
              </a:lnSpc>
              <a:spcBef>
                <a:spcPct val="20000"/>
              </a:spcBef>
              <a:spcAft>
                <a:spcPts val="800"/>
              </a:spcAft>
              <a:buClr>
                <a:srgbClr val="000000"/>
              </a:buClr>
            </a:pPr>
            <a:r>
              <a:rPr lang="en-CA" sz="2400" b="1" dirty="0" smtClean="0">
                <a:solidFill>
                  <a:srgbClr val="188394"/>
                </a:solidFill>
                <a:ea typeface="+mj-ea"/>
              </a:rPr>
              <a:t>Moving Forward Together </a:t>
            </a:r>
          </a:p>
          <a:p>
            <a:pPr marL="342900" lvl="0" indent="-342900">
              <a:lnSpc>
                <a:spcPct val="105000"/>
              </a:lnSpc>
              <a:spcBef>
                <a:spcPct val="20000"/>
              </a:spcBef>
              <a:spcAft>
                <a:spcPts val="800"/>
              </a:spcAft>
              <a:buClr>
                <a:srgbClr val="000000"/>
              </a:buClr>
              <a:buFont typeface="Arial" panose="020B0604020202020204" pitchFamily="34" charset="0"/>
              <a:buChar char="•"/>
            </a:pPr>
            <a:r>
              <a:rPr lang="en-CA" dirty="0" smtClean="0">
                <a:solidFill>
                  <a:srgbClr val="000000"/>
                </a:solidFill>
                <a:latin typeface="Arial" panose="020B0604020202020204" pitchFamily="34" charset="0"/>
                <a:ea typeface="Calibri" panose="020F0502020204030204" pitchFamily="34" charset="0"/>
              </a:rPr>
              <a:t>Engaging </a:t>
            </a:r>
            <a:r>
              <a:rPr lang="en-CA" dirty="0">
                <a:solidFill>
                  <a:srgbClr val="000000"/>
                </a:solidFill>
                <a:latin typeface="Arial" panose="020B0604020202020204" pitchFamily="34" charset="0"/>
                <a:ea typeface="Calibri" panose="020F0502020204030204" pitchFamily="34" charset="0"/>
              </a:rPr>
              <a:t>with </a:t>
            </a:r>
            <a:r>
              <a:rPr lang="en-CA" dirty="0" smtClean="0">
                <a:solidFill>
                  <a:srgbClr val="000000"/>
                </a:solidFill>
                <a:latin typeface="Arial" panose="020B0604020202020204" pitchFamily="34" charset="0"/>
                <a:ea typeface="Calibri" panose="020F0502020204030204" pitchFamily="34" charset="0"/>
              </a:rPr>
              <a:t>to </a:t>
            </a:r>
            <a:r>
              <a:rPr lang="en-CA" dirty="0">
                <a:solidFill>
                  <a:srgbClr val="000000"/>
                </a:solidFill>
                <a:latin typeface="Arial" panose="020B0604020202020204" pitchFamily="34" charset="0"/>
                <a:ea typeface="Calibri" panose="020F0502020204030204" pitchFamily="34" charset="0"/>
              </a:rPr>
              <a:t>gain feedback on how to increase responses to the participant forms</a:t>
            </a:r>
          </a:p>
          <a:p>
            <a:pPr marL="342900" lvl="0" indent="-342900">
              <a:lnSpc>
                <a:spcPct val="105000"/>
              </a:lnSpc>
              <a:spcBef>
                <a:spcPct val="20000"/>
              </a:spcBef>
              <a:spcAft>
                <a:spcPts val="800"/>
              </a:spcAft>
              <a:buClr>
                <a:srgbClr val="000000"/>
              </a:buClr>
              <a:buFont typeface="Arial" panose="020B0604020202020204" pitchFamily="34" charset="0"/>
              <a:buChar char="•"/>
            </a:pPr>
            <a:r>
              <a:rPr lang="en-CA" dirty="0">
                <a:solidFill>
                  <a:srgbClr val="000000"/>
                </a:solidFill>
                <a:latin typeface="Arial" panose="020B0604020202020204" pitchFamily="34" charset="0"/>
                <a:ea typeface="Calibri" panose="020F0502020204030204" pitchFamily="34" charset="0"/>
              </a:rPr>
              <a:t>ESDC will work with you to make reporting more meaningful and responsive for your and government’s needs</a:t>
            </a:r>
          </a:p>
          <a:p>
            <a:pPr marL="342900" lvl="0" indent="-342900">
              <a:lnSpc>
                <a:spcPct val="105000"/>
              </a:lnSpc>
              <a:spcBef>
                <a:spcPct val="20000"/>
              </a:spcBef>
              <a:spcAft>
                <a:spcPts val="800"/>
              </a:spcAft>
              <a:buClr>
                <a:srgbClr val="000000"/>
              </a:buClr>
              <a:buFont typeface="Arial" panose="020B0604020202020204" pitchFamily="34" charset="0"/>
              <a:buChar char="•"/>
            </a:pPr>
            <a:r>
              <a:rPr lang="en-CA" dirty="0">
                <a:solidFill>
                  <a:srgbClr val="000000"/>
                </a:solidFill>
                <a:latin typeface="Arial" panose="020B0604020202020204" pitchFamily="34" charset="0"/>
                <a:ea typeface="Calibri" panose="020F0502020204030204" pitchFamily="34" charset="0"/>
              </a:rPr>
              <a:t>Seek feedback from you on how to increase participation of women and those with intersecting identities in the program and reduce any barriers to participation </a:t>
            </a:r>
          </a:p>
        </p:txBody>
      </p:sp>
      <p:sp>
        <p:nvSpPr>
          <p:cNvPr id="6" name="Rectangle 5"/>
          <p:cNvSpPr/>
          <p:nvPr/>
        </p:nvSpPr>
        <p:spPr>
          <a:xfrm>
            <a:off x="501041" y="2832979"/>
            <a:ext cx="8166970" cy="330090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CA" sz="2400" b="1" dirty="0">
                <a:solidFill>
                  <a:srgbClr val="188394"/>
                </a:solidFill>
                <a:ea typeface="+mj-ea"/>
              </a:rPr>
              <a:t>Discussion </a:t>
            </a:r>
            <a:r>
              <a:rPr lang="en-CA" sz="2400" b="1" dirty="0" smtClean="0">
                <a:solidFill>
                  <a:srgbClr val="188394"/>
                </a:solidFill>
                <a:ea typeface="+mj-ea"/>
              </a:rPr>
              <a:t>Questions</a:t>
            </a:r>
          </a:p>
          <a:p>
            <a:pPr marL="342900" indent="-342900">
              <a:buFont typeface="Arial" panose="020B0604020202020204" pitchFamily="34" charset="0"/>
              <a:buChar char="•"/>
            </a:pPr>
            <a:endParaRPr lang="en-CA" sz="1000" i="1" dirty="0" smtClean="0">
              <a:solidFill>
                <a:srgbClr val="000000"/>
              </a:solidFill>
              <a:ea typeface="Calibri" panose="020F0502020204030204" pitchFamily="34" charset="0"/>
            </a:endParaRPr>
          </a:p>
          <a:p>
            <a:pPr marL="342900" indent="-342900">
              <a:buFont typeface="Arial" panose="020B0604020202020204" pitchFamily="34" charset="0"/>
              <a:buChar char="•"/>
            </a:pPr>
            <a:r>
              <a:rPr lang="en-CA" i="1" dirty="0" smtClean="0">
                <a:solidFill>
                  <a:srgbClr val="000000"/>
                </a:solidFill>
                <a:ea typeface="Calibri" panose="020F0502020204030204" pitchFamily="34" charset="0"/>
              </a:rPr>
              <a:t>From </a:t>
            </a:r>
            <a:r>
              <a:rPr lang="en-CA" i="1" dirty="0">
                <a:solidFill>
                  <a:srgbClr val="000000"/>
                </a:solidFill>
                <a:ea typeface="Calibri" panose="020F0502020204030204" pitchFamily="34" charset="0"/>
              </a:rPr>
              <a:t>your experience, what are some of the key barriers faced by PWD’s in accessing labour market </a:t>
            </a:r>
            <a:r>
              <a:rPr lang="en-CA" i="1" dirty="0" smtClean="0">
                <a:solidFill>
                  <a:srgbClr val="000000"/>
                </a:solidFill>
                <a:ea typeface="Calibri" panose="020F0502020204030204" pitchFamily="34" charset="0"/>
              </a:rPr>
              <a:t>programming</a:t>
            </a:r>
            <a:r>
              <a:rPr lang="en-CA" i="1" dirty="0">
                <a:solidFill>
                  <a:srgbClr val="000000"/>
                </a:solidFill>
                <a:ea typeface="Calibri" panose="020F0502020204030204" pitchFamily="34" charset="0"/>
              </a:rPr>
              <a:t>? How could they be overcome to encourage </a:t>
            </a:r>
            <a:r>
              <a:rPr lang="en-CA" i="1" dirty="0" smtClean="0">
                <a:solidFill>
                  <a:srgbClr val="000000"/>
                </a:solidFill>
                <a:ea typeface="Calibri" panose="020F0502020204030204" pitchFamily="34" charset="0"/>
              </a:rPr>
              <a:t>greater participation?</a:t>
            </a:r>
          </a:p>
          <a:p>
            <a:pPr marL="342900" indent="-342900">
              <a:buFont typeface="Arial" panose="020B0604020202020204" pitchFamily="34" charset="0"/>
              <a:buChar char="•"/>
            </a:pPr>
            <a:endParaRPr lang="en-CA" sz="1000" i="1" dirty="0" smtClean="0">
              <a:solidFill>
                <a:srgbClr val="000000"/>
              </a:solidFill>
              <a:ea typeface="Calibri" panose="020F0502020204030204" pitchFamily="34" charset="0"/>
            </a:endParaRPr>
          </a:p>
          <a:p>
            <a:pPr marL="342900" indent="-342900">
              <a:buFont typeface="Arial" panose="020B0604020202020204" pitchFamily="34" charset="0"/>
              <a:buChar char="•"/>
            </a:pPr>
            <a:r>
              <a:rPr lang="en-CA" i="1" dirty="0" smtClean="0">
                <a:solidFill>
                  <a:srgbClr val="000000"/>
                </a:solidFill>
                <a:ea typeface="Calibri" panose="020F0502020204030204" pitchFamily="34" charset="0"/>
              </a:rPr>
              <a:t>How </a:t>
            </a:r>
            <a:r>
              <a:rPr lang="en-CA" i="1" dirty="0">
                <a:solidFill>
                  <a:srgbClr val="000000"/>
                </a:solidFill>
                <a:ea typeface="Calibri" panose="020F0502020204030204" pitchFamily="34" charset="0"/>
              </a:rPr>
              <a:t>can we work better together to address these </a:t>
            </a:r>
            <a:r>
              <a:rPr lang="en-CA" i="1" dirty="0" smtClean="0">
                <a:solidFill>
                  <a:srgbClr val="000000"/>
                </a:solidFill>
                <a:ea typeface="Calibri" panose="020F0502020204030204" pitchFamily="34" charset="0"/>
              </a:rPr>
              <a:t>challenges?</a:t>
            </a:r>
          </a:p>
          <a:p>
            <a:pPr marL="342900" indent="-342900">
              <a:buFont typeface="Arial" panose="020B0604020202020204" pitchFamily="34" charset="0"/>
              <a:buChar char="•"/>
            </a:pPr>
            <a:endParaRPr lang="en-CA" sz="1050" i="1" dirty="0">
              <a:solidFill>
                <a:srgbClr val="000000"/>
              </a:solidFill>
              <a:ea typeface="Calibri" panose="020F0502020204030204" pitchFamily="34" charset="0"/>
            </a:endParaRPr>
          </a:p>
          <a:p>
            <a:pPr marL="342900" indent="-342900">
              <a:buFont typeface="Arial" panose="020B0604020202020204" pitchFamily="34" charset="0"/>
              <a:buChar char="•"/>
            </a:pPr>
            <a:r>
              <a:rPr lang="en-CA" i="1" dirty="0" smtClean="0">
                <a:solidFill>
                  <a:srgbClr val="000000"/>
                </a:solidFill>
                <a:ea typeface="Calibri" panose="020F0502020204030204" pitchFamily="34" charset="0"/>
              </a:rPr>
              <a:t>How </a:t>
            </a:r>
            <a:r>
              <a:rPr lang="en-CA" i="1" dirty="0">
                <a:solidFill>
                  <a:srgbClr val="000000"/>
                </a:solidFill>
                <a:ea typeface="Calibri" panose="020F0502020204030204" pitchFamily="34" charset="0"/>
              </a:rPr>
              <a:t>can information reporting be improved so that it is a more meaningful for program users</a:t>
            </a:r>
            <a:r>
              <a:rPr lang="en-CA" dirty="0">
                <a:solidFill>
                  <a:srgbClr val="000000"/>
                </a:solidFill>
                <a:ea typeface="Calibri" panose="020F0502020204030204" pitchFamily="34" charset="0"/>
              </a:rPr>
              <a:t>? </a:t>
            </a:r>
            <a:endParaRPr lang="en-CA" dirty="0" smtClean="0">
              <a:solidFill>
                <a:srgbClr val="000000"/>
              </a:solidFill>
              <a:ea typeface="Calibri" panose="020F0502020204030204" pitchFamily="34" charset="0"/>
            </a:endParaRPr>
          </a:p>
          <a:p>
            <a:pPr marL="342900" indent="-342900">
              <a:buFont typeface="Arial" panose="020B0604020202020204" pitchFamily="34" charset="0"/>
              <a:buChar char="•"/>
            </a:pPr>
            <a:endParaRPr lang="en-CA" sz="1000" dirty="0">
              <a:solidFill>
                <a:srgbClr val="000000"/>
              </a:solidFill>
            </a:endParaRPr>
          </a:p>
          <a:p>
            <a:pPr marL="342900" indent="-342900">
              <a:buFont typeface="Arial" panose="020B0604020202020204" pitchFamily="34" charset="0"/>
              <a:buChar char="•"/>
            </a:pPr>
            <a:r>
              <a:rPr lang="en-CA" i="1" dirty="0" smtClean="0">
                <a:solidFill>
                  <a:srgbClr val="000000"/>
                </a:solidFill>
                <a:ea typeface="Calibri" panose="020F0502020204030204" pitchFamily="34" charset="0"/>
              </a:rPr>
              <a:t>In your opinion, what </a:t>
            </a:r>
            <a:r>
              <a:rPr lang="en-CA" i="1" dirty="0">
                <a:solidFill>
                  <a:srgbClr val="000000"/>
                </a:solidFill>
                <a:ea typeface="Calibri" panose="020F0502020204030204" pitchFamily="34" charset="0"/>
              </a:rPr>
              <a:t>is driving the difference for men and women in uptake and </a:t>
            </a:r>
            <a:r>
              <a:rPr lang="en-CA" i="1" dirty="0" smtClean="0">
                <a:solidFill>
                  <a:srgbClr val="000000"/>
                </a:solidFill>
                <a:ea typeface="Calibri" panose="020F0502020204030204" pitchFamily="34" charset="0"/>
              </a:rPr>
              <a:t>outcomes?</a:t>
            </a:r>
            <a:endParaRPr lang="en-CA" i="1" dirty="0">
              <a:solidFill>
                <a:srgbClr val="000000"/>
              </a:solidFill>
              <a:ea typeface="Calibri" panose="020F0502020204030204" pitchFamily="34" charset="0"/>
            </a:endParaRPr>
          </a:p>
        </p:txBody>
      </p:sp>
    </p:spTree>
    <p:extLst>
      <p:ext uri="{BB962C8B-B14F-4D97-AF65-F5344CB8AC3E}">
        <p14:creationId xmlns:p14="http://schemas.microsoft.com/office/powerpoint/2010/main" val="2269878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32"/>
            <a:ext cx="8229600" cy="853440"/>
          </a:xfrm>
        </p:spPr>
        <p:txBody>
          <a:bodyPr>
            <a:noAutofit/>
          </a:bodyPr>
          <a:lstStyle/>
          <a:p>
            <a:pPr lvl="0" defTabSz="914400">
              <a:spcBef>
                <a:spcPts val="0"/>
              </a:spcBef>
            </a:pPr>
            <a:r>
              <a:rPr lang="en-CA" sz="2800" dirty="0">
                <a:solidFill>
                  <a:srgbClr val="188394"/>
                </a:solidFill>
              </a:rPr>
              <a:t>Where t</a:t>
            </a:r>
            <a:r>
              <a:rPr lang="en-CA" sz="2800" dirty="0" smtClean="0">
                <a:solidFill>
                  <a:srgbClr val="188394"/>
                </a:solidFill>
              </a:rPr>
              <a:t>o go </a:t>
            </a:r>
            <a:r>
              <a:rPr lang="en-CA" sz="2800" dirty="0">
                <a:solidFill>
                  <a:srgbClr val="188394"/>
                </a:solidFill>
              </a:rPr>
              <a:t>for </a:t>
            </a:r>
            <a:r>
              <a:rPr lang="en-CA" sz="2800" dirty="0" smtClean="0">
                <a:solidFill>
                  <a:srgbClr val="188394"/>
                </a:solidFill>
              </a:rPr>
              <a:t>more </a:t>
            </a:r>
            <a:r>
              <a:rPr lang="en-CA" sz="2800" dirty="0">
                <a:solidFill>
                  <a:srgbClr val="188394"/>
                </a:solidFill>
              </a:rPr>
              <a:t>i</a:t>
            </a:r>
            <a:r>
              <a:rPr lang="en-CA" sz="2800" dirty="0" smtClean="0">
                <a:solidFill>
                  <a:srgbClr val="188394"/>
                </a:solidFill>
              </a:rPr>
              <a:t>nformation</a:t>
            </a:r>
            <a:r>
              <a:rPr lang="en-CA" sz="2800" b="0" dirty="0">
                <a:solidFill>
                  <a:srgbClr val="000000"/>
                </a:solidFill>
                <a:ea typeface="+mn-ea"/>
                <a:cs typeface="+mn-cs"/>
              </a:rPr>
              <a:t/>
            </a:r>
            <a:br>
              <a:rPr lang="en-CA" sz="2800" b="0" dirty="0">
                <a:solidFill>
                  <a:srgbClr val="000000"/>
                </a:solidFill>
                <a:ea typeface="+mn-ea"/>
                <a:cs typeface="+mn-cs"/>
              </a:rPr>
            </a:br>
            <a:endParaRPr lang="en-CA" sz="2800" dirty="0"/>
          </a:p>
        </p:txBody>
      </p:sp>
      <p:sp>
        <p:nvSpPr>
          <p:cNvPr id="3" name="Content Placeholder 2"/>
          <p:cNvSpPr>
            <a:spLocks noGrp="1"/>
          </p:cNvSpPr>
          <p:nvPr>
            <p:ph idx="1"/>
          </p:nvPr>
        </p:nvSpPr>
        <p:spPr>
          <a:xfrm>
            <a:off x="457200" y="1008888"/>
            <a:ext cx="8425543" cy="4525963"/>
          </a:xfrm>
        </p:spPr>
        <p:txBody>
          <a:bodyPr/>
          <a:lstStyle/>
          <a:p>
            <a:pPr lvl="0" defTabSz="914400">
              <a:spcBef>
                <a:spcPts val="0"/>
              </a:spcBef>
              <a:buClr>
                <a:schemeClr val="tx1"/>
              </a:buClr>
              <a:buFont typeface="Arial" panose="020B0604020202020204" pitchFamily="34" charset="0"/>
              <a:buChar char="•"/>
            </a:pPr>
            <a:r>
              <a:rPr lang="en-CA" sz="2000" kern="0" dirty="0">
                <a:solidFill>
                  <a:srgbClr val="000000"/>
                </a:solidFill>
                <a:cs typeface="+mn-cs"/>
              </a:rPr>
              <a:t>For more information on the </a:t>
            </a:r>
            <a:r>
              <a:rPr lang="en-CA" sz="2000" kern="0" dirty="0" smtClean="0">
                <a:solidFill>
                  <a:srgbClr val="000000"/>
                </a:solidFill>
                <a:cs typeface="+mn-cs"/>
              </a:rPr>
              <a:t>Opportunities Fund program, </a:t>
            </a:r>
            <a:r>
              <a:rPr lang="en-CA" sz="2000" kern="0" dirty="0">
                <a:solidFill>
                  <a:srgbClr val="000000"/>
                </a:solidFill>
                <a:cs typeface="+mn-cs"/>
              </a:rPr>
              <a:t>please visit Employment and Social Development Canada’s website at</a:t>
            </a:r>
            <a:r>
              <a:rPr lang="en-CA" sz="2000" kern="0" dirty="0" smtClean="0">
                <a:solidFill>
                  <a:srgbClr val="000000"/>
                </a:solidFill>
                <a:cs typeface="+mn-cs"/>
              </a:rPr>
              <a:t>: </a:t>
            </a:r>
            <a:r>
              <a:rPr lang="en-CA" sz="2000" kern="0" dirty="0" smtClean="0">
                <a:solidFill>
                  <a:srgbClr val="000000"/>
                </a:solidFill>
                <a:cs typeface="+mn-cs"/>
                <a:hlinkClick r:id="rId2"/>
              </a:rPr>
              <a:t>www.canada.ca/en/employment-social-development/programs/opportunity-fund-disability.html</a:t>
            </a:r>
            <a:endParaRPr lang="en-CA" sz="2000" kern="0" dirty="0" smtClean="0">
              <a:solidFill>
                <a:srgbClr val="000000"/>
              </a:solidFill>
              <a:cs typeface="+mn-cs"/>
            </a:endParaRPr>
          </a:p>
          <a:p>
            <a:pPr lvl="0" defTabSz="914400">
              <a:spcBef>
                <a:spcPts val="0"/>
              </a:spcBef>
              <a:buClr>
                <a:schemeClr val="tx1"/>
              </a:buClr>
              <a:buFont typeface="Arial" panose="020B0604020202020204" pitchFamily="34" charset="0"/>
              <a:buChar char="•"/>
            </a:pPr>
            <a:endParaRPr lang="en-CA" sz="2000" kern="0" dirty="0" smtClean="0">
              <a:solidFill>
                <a:srgbClr val="000000"/>
              </a:solidFill>
              <a:cs typeface="+mn-cs"/>
            </a:endParaRPr>
          </a:p>
          <a:p>
            <a:pPr lvl="0" defTabSz="914400">
              <a:spcBef>
                <a:spcPts val="0"/>
              </a:spcBef>
              <a:buClr>
                <a:schemeClr val="tx1"/>
              </a:buClr>
              <a:buFont typeface="Arial" panose="020B0604020202020204" pitchFamily="34" charset="0"/>
              <a:buChar char="•"/>
            </a:pPr>
            <a:r>
              <a:rPr lang="en-CA" sz="2000" kern="0" dirty="0">
                <a:solidFill>
                  <a:srgbClr val="000000"/>
                </a:solidFill>
                <a:cs typeface="+mn-cs"/>
              </a:rPr>
              <a:t>For more </a:t>
            </a:r>
            <a:r>
              <a:rPr lang="en-CA" sz="2000" kern="0" dirty="0" smtClean="0">
                <a:solidFill>
                  <a:srgbClr val="000000"/>
                </a:solidFill>
                <a:cs typeface="+mn-cs"/>
              </a:rPr>
              <a:t>information </a:t>
            </a:r>
            <a:r>
              <a:rPr lang="en-CA" sz="2000" kern="0" dirty="0">
                <a:solidFill>
                  <a:srgbClr val="000000"/>
                </a:solidFill>
                <a:cs typeface="+mn-cs"/>
              </a:rPr>
              <a:t>on </a:t>
            </a:r>
            <a:r>
              <a:rPr lang="en-CA" sz="2000" kern="0" dirty="0" smtClean="0">
                <a:solidFill>
                  <a:srgbClr val="000000"/>
                </a:solidFill>
                <a:cs typeface="+mn-cs"/>
              </a:rPr>
              <a:t>GBA+ and the Government of Canada's GBA+ action plan, please visit: </a:t>
            </a:r>
            <a:r>
              <a:rPr lang="en-CA" sz="2000" kern="0" dirty="0" smtClean="0">
                <a:solidFill>
                  <a:srgbClr val="000000"/>
                </a:solidFill>
                <a:cs typeface="+mn-cs"/>
                <a:hlinkClick r:id="rId3"/>
              </a:rPr>
              <a:t>https</a:t>
            </a:r>
            <a:r>
              <a:rPr lang="en-CA" sz="2000" kern="0" dirty="0">
                <a:solidFill>
                  <a:srgbClr val="000000"/>
                </a:solidFill>
                <a:cs typeface="+mn-cs"/>
                <a:hlinkClick r:id="rId3"/>
              </a:rPr>
              <a:t>://</a:t>
            </a:r>
            <a:r>
              <a:rPr lang="en-CA" sz="2000" kern="0" dirty="0" smtClean="0">
                <a:solidFill>
                  <a:srgbClr val="000000"/>
                </a:solidFill>
                <a:cs typeface="+mn-cs"/>
                <a:hlinkClick r:id="rId3"/>
              </a:rPr>
              <a:t>cfc-swc.gc.ca/gba-acs/index-en.html</a:t>
            </a:r>
            <a:endParaRPr lang="en-CA" sz="2000" kern="0" dirty="0" smtClean="0">
              <a:solidFill>
                <a:srgbClr val="000000"/>
              </a:solidFill>
              <a:cs typeface="+mn-cs"/>
            </a:endParaRPr>
          </a:p>
          <a:p>
            <a:pPr lvl="0" defTabSz="914400">
              <a:spcBef>
                <a:spcPts val="0"/>
              </a:spcBef>
              <a:buFont typeface="Wingdings" panose="05000000000000000000" pitchFamily="2" charset="2"/>
              <a:buChar char="v"/>
            </a:pPr>
            <a:endParaRPr lang="en-CA" sz="2000" kern="0" dirty="0" smtClean="0">
              <a:solidFill>
                <a:srgbClr val="000000"/>
              </a:solidFill>
              <a:cs typeface="+mn-cs"/>
            </a:endParaRPr>
          </a:p>
          <a:p>
            <a:pPr marL="0" lvl="0" indent="0" defTabSz="914400">
              <a:spcBef>
                <a:spcPts val="0"/>
              </a:spcBef>
              <a:buNone/>
            </a:pPr>
            <a:endParaRPr lang="en-CA" sz="2000" kern="0" dirty="0">
              <a:solidFill>
                <a:srgbClr val="000000"/>
              </a:solidFill>
              <a:cs typeface="+mn-cs"/>
            </a:endParaRPr>
          </a:p>
        </p:txBody>
      </p:sp>
    </p:spTree>
    <p:extLst>
      <p:ext uri="{BB962C8B-B14F-4D97-AF65-F5344CB8AC3E}">
        <p14:creationId xmlns:p14="http://schemas.microsoft.com/office/powerpoint/2010/main" val="3544772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28"/>
          </a:xfrm>
        </p:spPr>
        <p:txBody>
          <a:bodyPr>
            <a:normAutofit/>
          </a:bodyPr>
          <a:lstStyle/>
          <a:p>
            <a:r>
              <a:rPr lang="en-US" sz="3200" dirty="0">
                <a:solidFill>
                  <a:srgbClr val="188394"/>
                </a:solidFill>
                <a:latin typeface="+mn-lt"/>
              </a:rPr>
              <a:t>What is GBA+?</a:t>
            </a:r>
            <a:endParaRPr lang="en-CA" sz="3200" dirty="0">
              <a:solidFill>
                <a:srgbClr val="188394"/>
              </a:solidFill>
              <a:latin typeface="+mn-lt"/>
            </a:endParaRPr>
          </a:p>
        </p:txBody>
      </p:sp>
      <p:sp>
        <p:nvSpPr>
          <p:cNvPr id="3" name="Content Placeholder 2"/>
          <p:cNvSpPr>
            <a:spLocks noGrp="1"/>
          </p:cNvSpPr>
          <p:nvPr>
            <p:ph sz="half" idx="1"/>
          </p:nvPr>
        </p:nvSpPr>
        <p:spPr>
          <a:xfrm>
            <a:off x="457199" y="1149532"/>
            <a:ext cx="4550229" cy="4751080"/>
          </a:xfrm>
        </p:spPr>
        <p:txBody>
          <a:bodyPr>
            <a:normAutofit lnSpcReduction="10000"/>
          </a:bodyPr>
          <a:lstStyle/>
          <a:p>
            <a:pPr>
              <a:buClr>
                <a:schemeClr val="tx1"/>
              </a:buClr>
              <a:buFont typeface="Arial" panose="020B0604020202020204" pitchFamily="34" charset="0"/>
              <a:buChar char="•"/>
            </a:pPr>
            <a:r>
              <a:rPr lang="en-CA" sz="2000" dirty="0">
                <a:cs typeface="Arial" panose="020B0604020202020204" pitchFamily="34" charset="0"/>
              </a:rPr>
              <a:t>GBA+ is an analytical process to assess the potential impacts of policies, programs, services, and other initiatives on diverse groups of </a:t>
            </a:r>
            <a:r>
              <a:rPr lang="en-CA" sz="2000" dirty="0" smtClean="0">
                <a:cs typeface="Arial" panose="020B0604020202020204" pitchFamily="34" charset="0"/>
              </a:rPr>
              <a:t>individuals.</a:t>
            </a:r>
            <a:endParaRPr lang="en-CA" sz="2000" dirty="0">
              <a:cs typeface="Arial" panose="020B0604020202020204" pitchFamily="34" charset="0"/>
            </a:endParaRPr>
          </a:p>
          <a:p>
            <a:pPr>
              <a:buClr>
                <a:schemeClr val="tx1"/>
              </a:buClr>
              <a:buFont typeface="Arial" panose="020B0604020202020204" pitchFamily="34" charset="0"/>
              <a:buChar char="•"/>
            </a:pPr>
            <a:endParaRPr lang="en-CA" sz="2000" dirty="0">
              <a:cs typeface="Arial" panose="020B0604020202020204" pitchFamily="34" charset="0"/>
            </a:endParaRPr>
          </a:p>
          <a:p>
            <a:pPr>
              <a:buClr>
                <a:schemeClr val="tx1"/>
              </a:buClr>
              <a:buFont typeface="Arial" panose="020B0604020202020204" pitchFamily="34" charset="0"/>
              <a:buChar char="•"/>
            </a:pPr>
            <a:r>
              <a:rPr lang="fr-CA" sz="2000" dirty="0" smtClean="0">
                <a:ea typeface="+mn-lt"/>
                <a:cs typeface="+mn-lt"/>
              </a:rPr>
              <a:t>The </a:t>
            </a:r>
            <a:r>
              <a:rPr lang="en-CA" sz="2000" dirty="0" smtClean="0">
                <a:ea typeface="+mn-lt"/>
                <a:cs typeface="+mn-lt"/>
              </a:rPr>
              <a:t>“plus” of </a:t>
            </a:r>
            <a:r>
              <a:rPr lang="fr-CA" sz="2000" dirty="0" smtClean="0">
                <a:ea typeface="+mn-lt"/>
                <a:cs typeface="+mn-lt"/>
              </a:rPr>
              <a:t>GBA</a:t>
            </a:r>
            <a:r>
              <a:rPr lang="fr-CA" sz="2000" dirty="0">
                <a:ea typeface="+mn-lt"/>
                <a:cs typeface="+mn-lt"/>
              </a:rPr>
              <a:t>+ </a:t>
            </a:r>
            <a:r>
              <a:rPr lang="fr-CA" sz="2000" dirty="0" err="1">
                <a:ea typeface="+mn-lt"/>
                <a:cs typeface="+mn-lt"/>
              </a:rPr>
              <a:t>is</a:t>
            </a:r>
            <a:r>
              <a:rPr lang="fr-CA" sz="2000" dirty="0">
                <a:ea typeface="+mn-lt"/>
                <a:cs typeface="+mn-lt"/>
              </a:rPr>
              <a:t> </a:t>
            </a:r>
            <a:r>
              <a:rPr lang="en-CA" sz="2000" dirty="0">
                <a:ea typeface="+mn-lt"/>
                <a:cs typeface="+mn-lt"/>
              </a:rPr>
              <a:t>rooted</a:t>
            </a:r>
            <a:r>
              <a:rPr lang="fr-CA" sz="2000" dirty="0">
                <a:ea typeface="+mn-lt"/>
                <a:cs typeface="+mn-lt"/>
              </a:rPr>
              <a:t> on the recognition </a:t>
            </a:r>
            <a:r>
              <a:rPr lang="fr-CA" sz="2000" dirty="0" err="1">
                <a:ea typeface="+mn-lt"/>
                <a:cs typeface="+mn-lt"/>
              </a:rPr>
              <a:t>that</a:t>
            </a:r>
            <a:r>
              <a:rPr lang="fr-CA" sz="2000" dirty="0">
                <a:ea typeface="+mn-lt"/>
                <a:cs typeface="+mn-lt"/>
              </a:rPr>
              <a:t> </a:t>
            </a:r>
            <a:r>
              <a:rPr lang="fr-CA" sz="2000" dirty="0" err="1">
                <a:ea typeface="+mn-lt"/>
                <a:cs typeface="+mn-lt"/>
              </a:rPr>
              <a:t>Canadians</a:t>
            </a:r>
            <a:r>
              <a:rPr lang="fr-CA" sz="2000" dirty="0">
                <a:ea typeface="+mn-lt"/>
                <a:cs typeface="+mn-lt"/>
              </a:rPr>
              <a:t> have a multitude </a:t>
            </a:r>
            <a:r>
              <a:rPr lang="fr-CA" sz="2000" dirty="0" smtClean="0">
                <a:ea typeface="+mn-lt"/>
                <a:cs typeface="+mn-lt"/>
              </a:rPr>
              <a:t>of </a:t>
            </a:r>
            <a:r>
              <a:rPr lang="fr-CA" sz="2000" dirty="0" err="1" smtClean="0">
                <a:ea typeface="+mn-lt"/>
                <a:cs typeface="+mn-lt"/>
              </a:rPr>
              <a:t>intersecting</a:t>
            </a:r>
            <a:r>
              <a:rPr lang="fr-CA" sz="2000" dirty="0" smtClean="0">
                <a:ea typeface="+mn-lt"/>
                <a:cs typeface="+mn-lt"/>
              </a:rPr>
              <a:t> identities</a:t>
            </a:r>
            <a:r>
              <a:rPr lang="fr-CA" sz="2000" dirty="0">
                <a:ea typeface="+mn-lt"/>
                <a:cs typeface="+mn-lt"/>
              </a:rPr>
              <a:t> </a:t>
            </a:r>
            <a:r>
              <a:rPr lang="fr-CA" sz="2000" dirty="0" err="1" smtClean="0">
                <a:ea typeface="+mn-lt"/>
                <a:cs typeface="+mn-lt"/>
              </a:rPr>
              <a:t>that</a:t>
            </a:r>
            <a:r>
              <a:rPr lang="fr-CA" sz="2000" dirty="0" smtClean="0">
                <a:ea typeface="+mn-lt"/>
                <a:cs typeface="+mn-lt"/>
              </a:rPr>
              <a:t> go </a:t>
            </a:r>
            <a:r>
              <a:rPr lang="fr-CA" sz="2000" dirty="0" err="1" smtClean="0">
                <a:ea typeface="+mn-lt"/>
                <a:cs typeface="+mn-lt"/>
              </a:rPr>
              <a:t>beyond</a:t>
            </a:r>
            <a:r>
              <a:rPr lang="fr-CA" sz="2000" dirty="0" smtClean="0">
                <a:ea typeface="+mn-lt"/>
                <a:cs typeface="+mn-lt"/>
              </a:rPr>
              <a:t> </a:t>
            </a:r>
            <a:r>
              <a:rPr lang="fr-CA" sz="2000" dirty="0" err="1" smtClean="0">
                <a:ea typeface="+mn-lt"/>
                <a:cs typeface="+mn-lt"/>
              </a:rPr>
              <a:t>sex</a:t>
            </a:r>
            <a:r>
              <a:rPr lang="fr-CA" sz="2000" dirty="0" smtClean="0">
                <a:ea typeface="+mn-lt"/>
                <a:cs typeface="+mn-lt"/>
              </a:rPr>
              <a:t> and </a:t>
            </a:r>
            <a:r>
              <a:rPr lang="fr-CA" sz="2000" dirty="0" err="1" smtClean="0">
                <a:ea typeface="+mn-lt"/>
                <a:cs typeface="+mn-lt"/>
              </a:rPr>
              <a:t>gender</a:t>
            </a:r>
            <a:endParaRPr lang="fr-CA" sz="2000" dirty="0" smtClean="0">
              <a:ea typeface="+mn-lt"/>
              <a:cs typeface="+mn-lt"/>
            </a:endParaRPr>
          </a:p>
          <a:p>
            <a:pPr>
              <a:buClr>
                <a:schemeClr val="tx1"/>
              </a:buClr>
              <a:buFont typeface="Arial" panose="020B0604020202020204" pitchFamily="34" charset="0"/>
              <a:buChar char="•"/>
            </a:pPr>
            <a:endParaRPr lang="fr-CA" sz="2000" dirty="0" smtClean="0">
              <a:ea typeface="+mn-lt"/>
              <a:cs typeface="+mn-lt"/>
            </a:endParaRPr>
          </a:p>
          <a:p>
            <a:pPr>
              <a:buClr>
                <a:schemeClr val="tx1"/>
              </a:buClr>
              <a:buFont typeface="Arial" panose="020B0604020202020204" pitchFamily="34" charset="0"/>
              <a:buChar char="•"/>
            </a:pPr>
            <a:r>
              <a:rPr lang="en-CA" sz="2000" dirty="0" smtClean="0">
                <a:ea typeface="+mn-lt"/>
                <a:cs typeface="+mn-lt"/>
              </a:rPr>
              <a:t>The </a:t>
            </a:r>
            <a:r>
              <a:rPr lang="en-CA" sz="2000" dirty="0">
                <a:ea typeface="+mn-lt"/>
                <a:cs typeface="+mn-lt"/>
              </a:rPr>
              <a:t>intersection of these identities inform an individual’s perception of, and experience accessing and using Government programming. </a:t>
            </a:r>
          </a:p>
          <a:p>
            <a:pPr>
              <a:buClr>
                <a:schemeClr val="tx2">
                  <a:lumMod val="50000"/>
                </a:schemeClr>
              </a:buClr>
              <a:buFont typeface="Wingdings" panose="05000000000000000000" pitchFamily="2" charset="2"/>
              <a:buChar char="v"/>
            </a:pPr>
            <a:endParaRPr lang="en-CA" sz="2000"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149532"/>
            <a:ext cx="3907109" cy="401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41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48" y="285496"/>
            <a:ext cx="8229600" cy="694218"/>
          </a:xfrm>
        </p:spPr>
        <p:txBody>
          <a:bodyPr>
            <a:normAutofit/>
          </a:bodyPr>
          <a:lstStyle/>
          <a:p>
            <a:r>
              <a:rPr lang="en-CA" sz="3200" dirty="0">
                <a:solidFill>
                  <a:srgbClr val="188394"/>
                </a:solidFill>
                <a:latin typeface="+mn-lt"/>
              </a:rPr>
              <a:t>Why is GBA+ important? </a:t>
            </a:r>
          </a:p>
        </p:txBody>
      </p:sp>
      <p:graphicFrame>
        <p:nvGraphicFramePr>
          <p:cNvPr id="9" name="Diagram 8"/>
          <p:cNvGraphicFramePr/>
          <p:nvPr>
            <p:extLst>
              <p:ext uri="{D42A27DB-BD31-4B8C-83A1-F6EECF244321}">
                <p14:modId xmlns:p14="http://schemas.microsoft.com/office/powerpoint/2010/main" val="4075090442"/>
              </p:ext>
            </p:extLst>
          </p:nvPr>
        </p:nvGraphicFramePr>
        <p:xfrm>
          <a:off x="195072" y="1194816"/>
          <a:ext cx="8741664" cy="4657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4338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8" y="297449"/>
            <a:ext cx="8229600" cy="954555"/>
          </a:xfrm>
        </p:spPr>
        <p:txBody>
          <a:bodyPr>
            <a:noAutofit/>
          </a:bodyPr>
          <a:lstStyle/>
          <a:p>
            <a:r>
              <a:rPr lang="en-CA" sz="3200" dirty="0" smtClean="0">
                <a:solidFill>
                  <a:srgbClr val="188394"/>
                </a:solidFill>
                <a:latin typeface="+mn-lt"/>
              </a:rPr>
              <a:t>GBA+ A Government of Canada Priority </a:t>
            </a:r>
            <a:endParaRPr lang="en-CA" sz="3200" dirty="0">
              <a:solidFill>
                <a:srgbClr val="188394"/>
              </a:solidFill>
              <a:latin typeface="+mn-lt"/>
            </a:endParaRPr>
          </a:p>
        </p:txBody>
      </p:sp>
      <p:graphicFrame>
        <p:nvGraphicFramePr>
          <p:cNvPr id="6" name="Diagram 5"/>
          <p:cNvGraphicFramePr/>
          <p:nvPr>
            <p:extLst>
              <p:ext uri="{D42A27DB-BD31-4B8C-83A1-F6EECF244321}">
                <p14:modId xmlns:p14="http://schemas.microsoft.com/office/powerpoint/2010/main" val="277682452"/>
              </p:ext>
            </p:extLst>
          </p:nvPr>
        </p:nvGraphicFramePr>
        <p:xfrm>
          <a:off x="353568" y="832411"/>
          <a:ext cx="8790432" cy="4374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4247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8723" y="1496291"/>
            <a:ext cx="2577604" cy="1972409"/>
          </a:xfrm>
          <a:prstGeom prst="rect">
            <a:avLst/>
          </a:prstGeom>
          <a:solidFill>
            <a:srgbClr val="7A7AD8"/>
          </a:solidFill>
        </p:spPr>
        <p:txBody>
          <a:bodyPr vert="horz" wrap="square" lIns="0" tIns="2613" rIns="0" bIns="0" rtlCol="0">
            <a:spAutoFit/>
          </a:bodyPr>
          <a:lstStyle/>
          <a:p>
            <a:pPr marL="0" marR="327234" lvl="0" indent="0" algn="ctr" defTabSz="470276" rtl="0" eaLnBrk="1" fontAlgn="auto" latinLnBrk="0" hangingPunct="1">
              <a:lnSpc>
                <a:spcPct val="100000"/>
              </a:lnSpc>
              <a:spcBef>
                <a:spcPts val="0"/>
              </a:spcBef>
              <a:spcAft>
                <a:spcPts val="0"/>
              </a:spcAft>
              <a:buClrTx/>
              <a:buSzTx/>
              <a:buFontTx/>
              <a:buNone/>
              <a:tabLst/>
              <a:defRPr/>
            </a:pPr>
            <a:r>
              <a:rPr kumimoji="0" sz="1600" b="1" i="0" u="none" strike="noStrike" kern="1200" cap="none" spc="-23" normalizeH="0" baseline="0" noProof="0" dirty="0" smtClean="0">
                <a:ln>
                  <a:noFill/>
                </a:ln>
                <a:solidFill>
                  <a:prstClr val="white"/>
                </a:solidFill>
                <a:effectLst/>
                <a:uLnTx/>
                <a:uFillTx/>
                <a:latin typeface="Arial"/>
                <a:ea typeface="+mn-ea"/>
                <a:cs typeface="Lucida Sans"/>
              </a:rPr>
              <a:t>EDUCATION </a:t>
            </a:r>
            <a:r>
              <a:rPr kumimoji="0" sz="1600" b="1" i="0" u="none" strike="noStrike" kern="1200" cap="none" spc="-3" normalizeH="0" baseline="0" noProof="0" dirty="0">
                <a:ln>
                  <a:noFill/>
                </a:ln>
                <a:solidFill>
                  <a:prstClr val="white"/>
                </a:solidFill>
                <a:effectLst/>
                <a:uLnTx/>
                <a:uFillTx/>
                <a:latin typeface="Arial"/>
                <a:ea typeface="+mn-ea"/>
                <a:cs typeface="Lucida Sans"/>
              </a:rPr>
              <a:t>AND</a:t>
            </a:r>
            <a:r>
              <a:rPr kumimoji="0" sz="1600" b="1" i="0" u="none" strike="noStrike" kern="1200" cap="none" spc="-193" normalizeH="0" baseline="0" noProof="0" dirty="0">
                <a:ln>
                  <a:noFill/>
                </a:ln>
                <a:solidFill>
                  <a:prstClr val="white"/>
                </a:solidFill>
                <a:effectLst/>
                <a:uLnTx/>
                <a:uFillTx/>
                <a:latin typeface="Arial"/>
                <a:ea typeface="+mn-ea"/>
                <a:cs typeface="Lucida Sans"/>
              </a:rPr>
              <a:t> </a:t>
            </a:r>
            <a:r>
              <a:rPr kumimoji="0" sz="1600" b="1" i="0" u="none" strike="noStrike" kern="1200" cap="none" spc="-18" normalizeH="0" baseline="0" noProof="0" dirty="0">
                <a:ln>
                  <a:noFill/>
                </a:ln>
                <a:solidFill>
                  <a:prstClr val="white"/>
                </a:solidFill>
                <a:effectLst/>
                <a:uLnTx/>
                <a:uFillTx/>
                <a:latin typeface="Arial"/>
                <a:ea typeface="+mn-ea"/>
                <a:cs typeface="Lucida Sans"/>
              </a:rPr>
              <a:t>SKILLS </a:t>
            </a:r>
            <a:r>
              <a:rPr kumimoji="0" lang="en-CA" sz="1600" b="1" i="0" u="none" strike="noStrike" kern="1200" cap="none" spc="-18" normalizeH="0" baseline="0" noProof="0" dirty="0" smtClean="0">
                <a:ln>
                  <a:noFill/>
                </a:ln>
                <a:solidFill>
                  <a:prstClr val="white"/>
                </a:solidFill>
                <a:effectLst/>
                <a:uLnTx/>
                <a:uFillTx/>
                <a:latin typeface="Arial"/>
                <a:ea typeface="+mn-ea"/>
                <a:cs typeface="Lucida Sans"/>
              </a:rPr>
              <a:t> </a:t>
            </a:r>
            <a:r>
              <a:rPr kumimoji="0" sz="1600" b="1" i="0" u="none" strike="noStrike" kern="1200" cap="none" spc="-10" normalizeH="0" baseline="0" noProof="0" dirty="0" smtClean="0">
                <a:ln>
                  <a:noFill/>
                </a:ln>
                <a:solidFill>
                  <a:prstClr val="white"/>
                </a:solidFill>
                <a:effectLst/>
                <a:uLnTx/>
                <a:uFillTx/>
                <a:latin typeface="Arial"/>
                <a:ea typeface="+mn-ea"/>
                <a:cs typeface="Lucida Sans"/>
              </a:rPr>
              <a:t>DEVELOPMENT</a:t>
            </a:r>
            <a:endParaRPr kumimoji="0" lang="en-CA" sz="1600" b="1" i="0" u="none" strike="noStrike" kern="1200" cap="none" spc="-10" normalizeH="0" baseline="0" noProof="0" dirty="0" smtClean="0">
              <a:ln>
                <a:noFill/>
              </a:ln>
              <a:solidFill>
                <a:prstClr val="white"/>
              </a:solidFill>
              <a:effectLst/>
              <a:uLnTx/>
              <a:uFillTx/>
              <a:latin typeface="Arial"/>
              <a:ea typeface="+mn-ea"/>
              <a:cs typeface="Lucida Sans"/>
            </a:endParaRPr>
          </a:p>
          <a:p>
            <a:pPr marL="0" marR="327234" lvl="0" indent="0" algn="ctr" defTabSz="470276"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10" normalizeH="0" baseline="0" noProof="0" dirty="0" smtClean="0">
                <a:ln>
                  <a:noFill/>
                </a:ln>
                <a:solidFill>
                  <a:prstClr val="white"/>
                </a:solidFill>
                <a:effectLst/>
                <a:uLnTx/>
                <a:uFillTx/>
                <a:latin typeface="Arial"/>
                <a:ea typeface="+mn-ea"/>
                <a:cs typeface="Lucida Sans"/>
              </a:rPr>
              <a:t>  </a:t>
            </a:r>
          </a:p>
          <a:p>
            <a:pPr marL="0" marR="327234" lvl="0" indent="0" algn="ctr" defTabSz="470276"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prstClr val="white"/>
                </a:solidFill>
                <a:effectLst/>
                <a:uLnTx/>
                <a:uFillTx/>
                <a:latin typeface="Arial"/>
                <a:ea typeface="+mn-ea"/>
                <a:cs typeface="+mn-cs"/>
              </a:rPr>
              <a:t>Equal </a:t>
            </a:r>
            <a:r>
              <a:rPr kumimoji="0" lang="en-CA" sz="1600" b="0" i="0" u="none" strike="noStrike" kern="1200" cap="none" spc="0" normalizeH="0" baseline="0" noProof="0" dirty="0">
                <a:ln>
                  <a:noFill/>
                </a:ln>
                <a:solidFill>
                  <a:prstClr val="white"/>
                </a:solidFill>
                <a:effectLst/>
                <a:uLnTx/>
                <a:uFillTx/>
                <a:latin typeface="Arial"/>
                <a:ea typeface="+mn-ea"/>
                <a:cs typeface="+mn-cs"/>
              </a:rPr>
              <a:t>opportunities and diversified paths in education and skills development</a:t>
            </a:r>
            <a:r>
              <a:rPr kumimoji="0" lang="en-CA" sz="1600" b="0" i="0" u="none" strike="noStrike" kern="1200" cap="none" spc="0" normalizeH="0" baseline="0" noProof="0" dirty="0" smtClean="0">
                <a:ln>
                  <a:noFill/>
                </a:ln>
                <a:solidFill>
                  <a:prstClr val="white"/>
                </a:solidFill>
                <a:effectLst/>
                <a:uLnTx/>
                <a:uFillTx/>
                <a:latin typeface="Arial"/>
                <a:ea typeface="+mn-ea"/>
                <a:cs typeface="+mn-cs"/>
              </a:rPr>
              <a:t>.</a:t>
            </a:r>
            <a:endParaRPr kumimoji="0" sz="1600" b="0" i="0" u="none" strike="noStrike" kern="1200" cap="none" spc="0" normalizeH="0" baseline="0" noProof="0" dirty="0">
              <a:ln>
                <a:noFill/>
              </a:ln>
              <a:solidFill>
                <a:prstClr val="white"/>
              </a:solidFill>
              <a:effectLst/>
              <a:uLnTx/>
              <a:uFillTx/>
              <a:latin typeface="Arial"/>
              <a:ea typeface="+mn-ea"/>
              <a:cs typeface="Lucida Sans"/>
            </a:endParaRPr>
          </a:p>
        </p:txBody>
      </p:sp>
      <p:sp>
        <p:nvSpPr>
          <p:cNvPr id="16" name="object 10"/>
          <p:cNvSpPr txBox="1"/>
          <p:nvPr/>
        </p:nvSpPr>
        <p:spPr>
          <a:xfrm>
            <a:off x="3199741" y="3683241"/>
            <a:ext cx="2577604" cy="2340000"/>
          </a:xfrm>
          <a:prstGeom prst="rect">
            <a:avLst/>
          </a:prstGeom>
          <a:solidFill>
            <a:srgbClr val="7030A0"/>
          </a:solidFill>
        </p:spPr>
        <p:txBody>
          <a:bodyPr vert="horz" wrap="square" lIns="0" tIns="1633" rIns="0" bIns="0" rtlCol="0">
            <a:spAutoFit/>
          </a:bodyPr>
          <a:lstStyle/>
          <a:p>
            <a:pPr marL="0" marR="202153" lvl="0" indent="0" algn="ctr" defTabSz="470276" rtl="0" eaLnBrk="1" fontAlgn="auto" latinLnBrk="0" hangingPunct="1">
              <a:lnSpc>
                <a:spcPct val="100000"/>
              </a:lnSpc>
              <a:spcBef>
                <a:spcPts val="0"/>
              </a:spcBef>
              <a:spcAft>
                <a:spcPts val="0"/>
              </a:spcAft>
              <a:buClrTx/>
              <a:buSzTx/>
              <a:buFontTx/>
              <a:buNone/>
              <a:tabLst/>
              <a:defRPr/>
            </a:pPr>
            <a:r>
              <a:rPr kumimoji="0" sz="1600" b="1" i="0" u="none" strike="noStrike" kern="1200" cap="none" spc="3" normalizeH="0" baseline="0" noProof="0" dirty="0" smtClean="0">
                <a:ln>
                  <a:noFill/>
                </a:ln>
                <a:solidFill>
                  <a:prstClr val="white"/>
                </a:solidFill>
                <a:effectLst/>
                <a:uLnTx/>
                <a:uFillTx/>
                <a:latin typeface="Arial"/>
                <a:ea typeface="+mn-ea"/>
                <a:cs typeface="Lucida Sans"/>
              </a:rPr>
              <a:t>GENDER-BASED</a:t>
            </a:r>
            <a:r>
              <a:rPr kumimoji="0" sz="1600" b="1" i="0" u="none" strike="noStrike" kern="1200" cap="none" spc="-118" normalizeH="0" baseline="0" noProof="0" dirty="0" smtClean="0">
                <a:ln>
                  <a:noFill/>
                </a:ln>
                <a:solidFill>
                  <a:prstClr val="white"/>
                </a:solidFill>
                <a:effectLst/>
                <a:uLnTx/>
                <a:uFillTx/>
                <a:latin typeface="Arial"/>
                <a:ea typeface="+mn-ea"/>
                <a:cs typeface="Lucida Sans"/>
              </a:rPr>
              <a:t> </a:t>
            </a:r>
            <a:r>
              <a:rPr kumimoji="0" sz="1600" b="1" i="0" u="none" strike="noStrike" kern="1200" cap="none" spc="-8" normalizeH="0" baseline="0" noProof="0" dirty="0" smtClean="0">
                <a:ln>
                  <a:noFill/>
                </a:ln>
                <a:solidFill>
                  <a:prstClr val="white"/>
                </a:solidFill>
                <a:effectLst/>
                <a:uLnTx/>
                <a:uFillTx/>
                <a:latin typeface="Arial"/>
                <a:ea typeface="+mn-ea"/>
                <a:cs typeface="Lucida Sans"/>
              </a:rPr>
              <a:t>VIOLENCE  </a:t>
            </a:r>
            <a:r>
              <a:rPr kumimoji="0" sz="1600" b="1" i="0" u="none" strike="noStrike" kern="1200" cap="none" spc="-3" normalizeH="0" baseline="0" noProof="0" dirty="0">
                <a:ln>
                  <a:noFill/>
                </a:ln>
                <a:solidFill>
                  <a:prstClr val="white"/>
                </a:solidFill>
                <a:effectLst/>
                <a:uLnTx/>
                <a:uFillTx/>
                <a:latin typeface="Arial"/>
                <a:ea typeface="+mn-ea"/>
                <a:cs typeface="Lucida Sans"/>
              </a:rPr>
              <a:t>AND </a:t>
            </a:r>
            <a:r>
              <a:rPr kumimoji="0" sz="1600" b="1" i="0" u="none" strike="noStrike" kern="1200" cap="none" spc="-5" normalizeH="0" baseline="0" noProof="0" dirty="0">
                <a:ln>
                  <a:noFill/>
                </a:ln>
                <a:solidFill>
                  <a:prstClr val="white"/>
                </a:solidFill>
                <a:effectLst/>
                <a:uLnTx/>
                <a:uFillTx/>
                <a:latin typeface="Arial"/>
                <a:ea typeface="+mn-ea"/>
                <a:cs typeface="Lucida Sans"/>
              </a:rPr>
              <a:t>ACCESS</a:t>
            </a:r>
            <a:r>
              <a:rPr kumimoji="0" sz="1600" b="1" i="0" u="none" strike="noStrike" kern="1200" cap="none" spc="-262" normalizeH="0" baseline="0" noProof="0" dirty="0">
                <a:ln>
                  <a:noFill/>
                </a:ln>
                <a:solidFill>
                  <a:prstClr val="white"/>
                </a:solidFill>
                <a:effectLst/>
                <a:uLnTx/>
                <a:uFillTx/>
                <a:latin typeface="Arial"/>
                <a:ea typeface="+mn-ea"/>
                <a:cs typeface="Lucida Sans"/>
              </a:rPr>
              <a:t> </a:t>
            </a:r>
            <a:r>
              <a:rPr kumimoji="0" sz="1600" b="1" i="0" u="none" strike="noStrike" kern="1200" cap="none" spc="-64" normalizeH="0" baseline="0" noProof="0" dirty="0">
                <a:ln>
                  <a:noFill/>
                </a:ln>
                <a:solidFill>
                  <a:prstClr val="white"/>
                </a:solidFill>
                <a:effectLst/>
                <a:uLnTx/>
                <a:uFillTx/>
                <a:latin typeface="Arial"/>
                <a:ea typeface="+mn-ea"/>
                <a:cs typeface="Lucida Sans"/>
              </a:rPr>
              <a:t>TO </a:t>
            </a:r>
            <a:r>
              <a:rPr kumimoji="0" sz="1600" b="1" i="0" u="none" strike="noStrike" kern="1200" cap="none" spc="-3" normalizeH="0" baseline="0" noProof="0" dirty="0" smtClean="0">
                <a:ln>
                  <a:noFill/>
                </a:ln>
                <a:solidFill>
                  <a:prstClr val="white"/>
                </a:solidFill>
                <a:effectLst/>
                <a:uLnTx/>
                <a:uFillTx/>
                <a:latin typeface="Arial"/>
                <a:ea typeface="+mn-ea"/>
                <a:cs typeface="Lucida Sans"/>
              </a:rPr>
              <a:t>JUSTICE</a:t>
            </a:r>
            <a:endParaRPr kumimoji="0" lang="en-CA" sz="1600" b="1" i="0" u="none" strike="noStrike" kern="1200" cap="none" spc="-3" normalizeH="0" baseline="0" noProof="0" dirty="0" smtClean="0">
              <a:ln>
                <a:noFill/>
              </a:ln>
              <a:solidFill>
                <a:prstClr val="white"/>
              </a:solidFill>
              <a:effectLst/>
              <a:uLnTx/>
              <a:uFillTx/>
              <a:latin typeface="Arial"/>
              <a:ea typeface="+mn-ea"/>
              <a:cs typeface="Lucida Sans"/>
            </a:endParaRPr>
          </a:p>
          <a:p>
            <a:pPr marL="0" marR="202153" lvl="0" indent="0" algn="ctr" defTabSz="470276"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3" normalizeH="0" baseline="0" noProof="0" dirty="0" smtClean="0">
              <a:ln>
                <a:noFill/>
              </a:ln>
              <a:solidFill>
                <a:prstClr val="white"/>
              </a:solidFill>
              <a:effectLst/>
              <a:uLnTx/>
              <a:uFillTx/>
              <a:latin typeface="Arial"/>
              <a:ea typeface="+mn-ea"/>
              <a:cs typeface="Lucida Sans"/>
            </a:endParaRPr>
          </a:p>
          <a:p>
            <a:pPr marL="0" marR="202153" lvl="0" indent="0" algn="ctr" defTabSz="470276"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3" normalizeH="0" baseline="0" noProof="0" dirty="0" smtClean="0">
                <a:ln>
                  <a:noFill/>
                </a:ln>
                <a:solidFill>
                  <a:prstClr val="white"/>
                </a:solidFill>
                <a:effectLst/>
                <a:uLnTx/>
                <a:uFillTx/>
                <a:latin typeface="Arial"/>
                <a:ea typeface="+mn-ea"/>
                <a:cs typeface="Lucida Sans"/>
              </a:rPr>
              <a:t>Eliminating </a:t>
            </a:r>
            <a:r>
              <a:rPr kumimoji="0" lang="en-CA" sz="1600" b="0" i="0" u="none" strike="noStrike" kern="1200" cap="none" spc="-3" normalizeH="0" baseline="0" noProof="0" dirty="0">
                <a:ln>
                  <a:noFill/>
                </a:ln>
                <a:solidFill>
                  <a:prstClr val="white"/>
                </a:solidFill>
                <a:effectLst/>
                <a:uLnTx/>
                <a:uFillTx/>
                <a:latin typeface="Arial"/>
                <a:ea typeface="+mn-ea"/>
                <a:cs typeface="Lucida Sans"/>
              </a:rPr>
              <a:t>gender-based violence and harassment, and promoting security of the person and access to justice.</a:t>
            </a:r>
          </a:p>
          <a:p>
            <a:pPr marL="267796" marR="202153" lvl="0" indent="-65643" algn="l" defTabSz="470276" rtl="0" eaLnBrk="1" fontAlgn="auto" latinLnBrk="0" hangingPunct="1">
              <a:lnSpc>
                <a:spcPct val="113700"/>
              </a:lnSpc>
              <a:spcBef>
                <a:spcPts val="0"/>
              </a:spcBef>
              <a:spcAft>
                <a:spcPts val="0"/>
              </a:spcAft>
              <a:buClrTx/>
              <a:buSzTx/>
              <a:buFontTx/>
              <a:buNone/>
              <a:tabLst/>
              <a:defRPr/>
            </a:pPr>
            <a:endParaRPr kumimoji="0" sz="1131" b="0" i="0" u="none" strike="noStrike" kern="1200" cap="none" spc="0" normalizeH="0" baseline="0" noProof="0" dirty="0">
              <a:ln>
                <a:noFill/>
              </a:ln>
              <a:solidFill>
                <a:prstClr val="black"/>
              </a:solidFill>
              <a:effectLst/>
              <a:uLnTx/>
              <a:uFillTx/>
              <a:latin typeface="Lucida Sans"/>
              <a:ea typeface="+mn-ea"/>
              <a:cs typeface="Lucida Sans"/>
            </a:endParaRPr>
          </a:p>
        </p:txBody>
      </p:sp>
      <p:sp>
        <p:nvSpPr>
          <p:cNvPr id="17" name="object 2"/>
          <p:cNvSpPr txBox="1"/>
          <p:nvPr/>
        </p:nvSpPr>
        <p:spPr>
          <a:xfrm>
            <a:off x="6146904" y="3683241"/>
            <a:ext cx="2609169" cy="2340000"/>
          </a:xfrm>
          <a:prstGeom prst="rect">
            <a:avLst/>
          </a:prstGeom>
          <a:solidFill>
            <a:srgbClr val="BC581A"/>
          </a:solidFill>
        </p:spPr>
        <p:txBody>
          <a:bodyPr vert="horz" wrap="square" lIns="0" tIns="980" rIns="0" bIns="0" rtlCol="0">
            <a:spAutoFit/>
          </a:bodyPr>
          <a:lstStyle/>
          <a:p>
            <a:pPr marL="0" marR="149574" lvl="0" indent="0" algn="ctr" defTabSz="470276" rtl="0" eaLnBrk="1" fontAlgn="auto" latinLnBrk="0" hangingPunct="1">
              <a:lnSpc>
                <a:spcPct val="100000"/>
              </a:lnSpc>
              <a:spcBef>
                <a:spcPts val="0"/>
              </a:spcBef>
              <a:spcAft>
                <a:spcPts val="0"/>
              </a:spcAft>
              <a:buClrTx/>
              <a:buSzTx/>
              <a:buFontTx/>
              <a:buNone/>
              <a:tabLst/>
              <a:defRPr/>
            </a:pPr>
            <a:r>
              <a:rPr kumimoji="0" sz="1600" b="1" i="0" u="none" strike="noStrike" kern="1200" cap="none" spc="-26" normalizeH="0" baseline="0" noProof="0" dirty="0" smtClean="0">
                <a:ln>
                  <a:noFill/>
                </a:ln>
                <a:solidFill>
                  <a:prstClr val="white"/>
                </a:solidFill>
                <a:effectLst/>
                <a:uLnTx/>
                <a:uFillTx/>
                <a:latin typeface="Arial"/>
                <a:ea typeface="+mn-ea"/>
                <a:cs typeface="Lucida Sans"/>
              </a:rPr>
              <a:t>POVERTY </a:t>
            </a:r>
            <a:r>
              <a:rPr kumimoji="0" sz="1600" b="1" i="0" u="none" strike="noStrike" kern="1200" cap="none" spc="-10" normalizeH="0" baseline="0" noProof="0" dirty="0">
                <a:ln>
                  <a:noFill/>
                </a:ln>
                <a:solidFill>
                  <a:prstClr val="white"/>
                </a:solidFill>
                <a:effectLst/>
                <a:uLnTx/>
                <a:uFillTx/>
                <a:latin typeface="Arial"/>
                <a:ea typeface="+mn-ea"/>
                <a:cs typeface="Lucida Sans"/>
              </a:rPr>
              <a:t>REDUCTION,</a:t>
            </a:r>
            <a:r>
              <a:rPr kumimoji="0" sz="1600" b="1" i="0" u="none" strike="noStrike" kern="1200" cap="none" spc="-216" normalizeH="0" baseline="0" noProof="0" dirty="0">
                <a:ln>
                  <a:noFill/>
                </a:ln>
                <a:solidFill>
                  <a:prstClr val="white"/>
                </a:solidFill>
                <a:effectLst/>
                <a:uLnTx/>
                <a:uFillTx/>
                <a:latin typeface="Arial"/>
                <a:ea typeface="+mn-ea"/>
                <a:cs typeface="Lucida Sans"/>
              </a:rPr>
              <a:t> </a:t>
            </a:r>
            <a:r>
              <a:rPr kumimoji="0" sz="1600" b="1" i="0" u="none" strike="noStrike" kern="1200" cap="none" spc="-54" normalizeH="0" baseline="0" noProof="0" dirty="0">
                <a:ln>
                  <a:noFill/>
                </a:ln>
                <a:solidFill>
                  <a:prstClr val="white"/>
                </a:solidFill>
                <a:effectLst/>
                <a:uLnTx/>
                <a:uFillTx/>
                <a:latin typeface="Arial"/>
                <a:ea typeface="+mn-ea"/>
                <a:cs typeface="Lucida Sans"/>
              </a:rPr>
              <a:t>HEALTH  </a:t>
            </a:r>
            <a:r>
              <a:rPr kumimoji="0" sz="1600" b="1" i="0" u="none" strike="noStrike" kern="1200" cap="none" spc="-3" normalizeH="0" baseline="0" noProof="0" dirty="0">
                <a:ln>
                  <a:noFill/>
                </a:ln>
                <a:solidFill>
                  <a:prstClr val="white"/>
                </a:solidFill>
                <a:effectLst/>
                <a:uLnTx/>
                <a:uFillTx/>
                <a:latin typeface="Arial"/>
                <a:ea typeface="+mn-ea"/>
                <a:cs typeface="Lucida Sans"/>
              </a:rPr>
              <a:t>AND</a:t>
            </a:r>
            <a:r>
              <a:rPr kumimoji="0" sz="1600" b="1" i="0" u="none" strike="noStrike" kern="1200" cap="none" spc="-95" normalizeH="0" baseline="0" noProof="0" dirty="0">
                <a:ln>
                  <a:noFill/>
                </a:ln>
                <a:solidFill>
                  <a:prstClr val="white"/>
                </a:solidFill>
                <a:effectLst/>
                <a:uLnTx/>
                <a:uFillTx/>
                <a:latin typeface="Arial"/>
                <a:ea typeface="+mn-ea"/>
                <a:cs typeface="Lucida Sans"/>
              </a:rPr>
              <a:t> </a:t>
            </a:r>
            <a:r>
              <a:rPr kumimoji="0" sz="1600" b="1" i="0" u="none" strike="noStrike" kern="1200" cap="none" spc="5" normalizeH="0" baseline="0" noProof="0" dirty="0" smtClean="0">
                <a:ln>
                  <a:noFill/>
                </a:ln>
                <a:solidFill>
                  <a:prstClr val="white"/>
                </a:solidFill>
                <a:effectLst/>
                <a:uLnTx/>
                <a:uFillTx/>
                <a:latin typeface="Arial"/>
                <a:ea typeface="+mn-ea"/>
                <a:cs typeface="Lucida Sans"/>
              </a:rPr>
              <a:t>WELL-BEING</a:t>
            </a:r>
            <a:endParaRPr kumimoji="0" lang="en-CA" sz="1600" b="1" i="0" u="none" strike="noStrike" kern="1200" cap="none" spc="5" normalizeH="0" baseline="0" noProof="0" dirty="0" smtClean="0">
              <a:ln>
                <a:noFill/>
              </a:ln>
              <a:solidFill>
                <a:prstClr val="white"/>
              </a:solidFill>
              <a:effectLst/>
              <a:uLnTx/>
              <a:uFillTx/>
              <a:latin typeface="Arial"/>
              <a:ea typeface="+mn-ea"/>
              <a:cs typeface="Lucida Sans"/>
            </a:endParaRPr>
          </a:p>
          <a:p>
            <a:pPr marL="0" marR="149574" lvl="0" indent="0" algn="ctr" defTabSz="470276"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5" normalizeH="0" baseline="0" noProof="0" dirty="0">
              <a:ln>
                <a:noFill/>
              </a:ln>
              <a:solidFill>
                <a:prstClr val="white"/>
              </a:solidFill>
              <a:effectLst/>
              <a:uLnTx/>
              <a:uFillTx/>
              <a:latin typeface="Arial"/>
              <a:ea typeface="+mn-ea"/>
              <a:cs typeface="Lucida Sans"/>
            </a:endParaRPr>
          </a:p>
          <a:p>
            <a:pPr marL="0" marR="149574" lvl="0" indent="0" algn="ctr" defTabSz="470276"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prstClr val="white"/>
                </a:solidFill>
                <a:effectLst/>
                <a:uLnTx/>
                <a:uFillTx/>
                <a:latin typeface="Arial"/>
                <a:ea typeface="+mn-ea"/>
                <a:cs typeface="+mn-cs"/>
              </a:rPr>
              <a:t>Reduced </a:t>
            </a:r>
            <a:r>
              <a:rPr kumimoji="0" lang="en-CA" sz="1600" b="0" i="0" u="none" strike="noStrike" kern="1200" cap="none" spc="0" normalizeH="0" baseline="0" noProof="0" dirty="0">
                <a:ln>
                  <a:noFill/>
                </a:ln>
                <a:solidFill>
                  <a:prstClr val="white"/>
                </a:solidFill>
                <a:effectLst/>
                <a:uLnTx/>
                <a:uFillTx/>
                <a:latin typeface="Arial"/>
                <a:ea typeface="+mn-ea"/>
                <a:cs typeface="+mn-cs"/>
              </a:rPr>
              <a:t>poverty and improved health </a:t>
            </a:r>
            <a:r>
              <a:rPr kumimoji="0" lang="en-CA" sz="1600" b="0" i="0" u="none" strike="noStrike" kern="1200" cap="none" spc="0" normalizeH="0" baseline="0" noProof="0" dirty="0" smtClean="0">
                <a:ln>
                  <a:noFill/>
                </a:ln>
                <a:solidFill>
                  <a:prstClr val="white"/>
                </a:solidFill>
                <a:effectLst/>
                <a:uLnTx/>
                <a:uFillTx/>
                <a:latin typeface="Arial"/>
                <a:ea typeface="+mn-ea"/>
                <a:cs typeface="+mn-cs"/>
              </a:rPr>
              <a:t>outcomes</a:t>
            </a:r>
          </a:p>
          <a:p>
            <a:pPr marL="0" marR="149574" lvl="0" indent="0" algn="ctr" defTabSz="470276"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a:ea typeface="+mn-ea"/>
              <a:cs typeface="+mn-cs"/>
            </a:endParaRPr>
          </a:p>
          <a:p>
            <a:pPr marL="0" marR="149574" lvl="0" indent="0" algn="ctr" defTabSz="470276"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smtClean="0">
              <a:ln>
                <a:noFill/>
              </a:ln>
              <a:solidFill>
                <a:srgbClr val="000000"/>
              </a:solidFill>
              <a:effectLst/>
              <a:uLnTx/>
              <a:uFillTx/>
              <a:latin typeface="Arial"/>
              <a:ea typeface="+mn-ea"/>
              <a:cs typeface="+mn-cs"/>
            </a:endParaRPr>
          </a:p>
          <a:p>
            <a:pPr marL="0" marR="149574" lvl="0" indent="0" algn="ctr" defTabSz="470276"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rgbClr val="000000"/>
                </a:solidFill>
                <a:effectLst/>
                <a:uLnTx/>
                <a:uFillTx/>
                <a:latin typeface="Arial"/>
                <a:ea typeface="+mn-ea"/>
                <a:cs typeface="+mn-cs"/>
              </a:rPr>
              <a:t>.</a:t>
            </a:r>
            <a:endParaRPr kumimoji="0" sz="1600" b="0" i="0" u="none" strike="noStrike" kern="1200" cap="none" spc="0" normalizeH="0" baseline="0" noProof="0" dirty="0">
              <a:ln>
                <a:noFill/>
              </a:ln>
              <a:solidFill>
                <a:srgbClr val="000000"/>
              </a:solidFill>
              <a:effectLst/>
              <a:uLnTx/>
              <a:uFillTx/>
              <a:latin typeface="Arial"/>
              <a:ea typeface="+mn-ea"/>
              <a:cs typeface="Lucida Sans"/>
            </a:endParaRPr>
          </a:p>
        </p:txBody>
      </p:sp>
      <p:sp>
        <p:nvSpPr>
          <p:cNvPr id="19" name="object 5"/>
          <p:cNvSpPr txBox="1"/>
          <p:nvPr/>
        </p:nvSpPr>
        <p:spPr>
          <a:xfrm>
            <a:off x="248723" y="3669387"/>
            <a:ext cx="2581458" cy="2340000"/>
          </a:xfrm>
          <a:prstGeom prst="rect">
            <a:avLst/>
          </a:prstGeom>
          <a:solidFill>
            <a:schemeClr val="accent3"/>
          </a:solidFill>
        </p:spPr>
        <p:txBody>
          <a:bodyPr vert="horz" wrap="square" lIns="0" tIns="3592" rIns="0" bIns="0" rtlCol="0">
            <a:spAutoFit/>
          </a:bodyPr>
          <a:lstStyle/>
          <a:p>
            <a:pPr marL="0" marR="172761" lvl="0" indent="0" algn="ctr" defTabSz="470276"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dirty="0" smtClean="0">
                <a:ln>
                  <a:noFill/>
                </a:ln>
                <a:solidFill>
                  <a:prstClr val="white"/>
                </a:solidFill>
                <a:effectLst/>
                <a:uLnTx/>
                <a:uFillTx/>
                <a:latin typeface="Arial"/>
                <a:ea typeface="+mn-ea"/>
                <a:cs typeface="Lucida Sans"/>
              </a:rPr>
              <a:t>GENDER</a:t>
            </a:r>
            <a:r>
              <a:rPr kumimoji="0" sz="1600" b="1" i="0" u="none" strike="noStrike" kern="1200" cap="none" spc="-85" normalizeH="0" baseline="0" noProof="0" dirty="0" smtClean="0">
                <a:ln>
                  <a:noFill/>
                </a:ln>
                <a:solidFill>
                  <a:prstClr val="white"/>
                </a:solidFill>
                <a:effectLst/>
                <a:uLnTx/>
                <a:uFillTx/>
                <a:latin typeface="Arial"/>
                <a:ea typeface="+mn-ea"/>
                <a:cs typeface="Lucida Sans"/>
              </a:rPr>
              <a:t> </a:t>
            </a:r>
            <a:r>
              <a:rPr kumimoji="0" sz="1600" b="1" i="0" u="none" strike="noStrike" kern="1200" cap="none" spc="-28" normalizeH="0" baseline="0" noProof="0" dirty="0">
                <a:ln>
                  <a:noFill/>
                </a:ln>
                <a:solidFill>
                  <a:prstClr val="white"/>
                </a:solidFill>
                <a:effectLst/>
                <a:uLnTx/>
                <a:uFillTx/>
                <a:latin typeface="Arial"/>
                <a:ea typeface="+mn-ea"/>
                <a:cs typeface="Lucida Sans"/>
              </a:rPr>
              <a:t>EQUALITY</a:t>
            </a:r>
            <a:r>
              <a:rPr kumimoji="0" sz="1600" b="1" i="0" u="none" strike="noStrike" kern="1200" cap="none" spc="-131" normalizeH="0" baseline="0" noProof="0" dirty="0">
                <a:ln>
                  <a:noFill/>
                </a:ln>
                <a:solidFill>
                  <a:prstClr val="white"/>
                </a:solidFill>
                <a:effectLst/>
                <a:uLnTx/>
                <a:uFillTx/>
                <a:latin typeface="Arial"/>
                <a:ea typeface="+mn-ea"/>
                <a:cs typeface="Lucida Sans"/>
              </a:rPr>
              <a:t> </a:t>
            </a:r>
            <a:r>
              <a:rPr kumimoji="0" sz="1600" b="1" i="0" u="none" strike="noStrike" kern="1200" cap="none" spc="-3" normalizeH="0" baseline="0" noProof="0" dirty="0">
                <a:ln>
                  <a:noFill/>
                </a:ln>
                <a:solidFill>
                  <a:prstClr val="white"/>
                </a:solidFill>
                <a:effectLst/>
                <a:uLnTx/>
                <a:uFillTx/>
                <a:latin typeface="Arial"/>
                <a:ea typeface="+mn-ea"/>
                <a:cs typeface="Lucida Sans"/>
              </a:rPr>
              <a:t>AROUND</a:t>
            </a:r>
            <a:r>
              <a:rPr kumimoji="0" sz="1600" b="1" i="0" u="none" strike="noStrike" kern="1200" cap="none" spc="-113" normalizeH="0" baseline="0" noProof="0" dirty="0">
                <a:ln>
                  <a:noFill/>
                </a:ln>
                <a:solidFill>
                  <a:prstClr val="white"/>
                </a:solidFill>
                <a:effectLst/>
                <a:uLnTx/>
                <a:uFillTx/>
                <a:latin typeface="Arial"/>
                <a:ea typeface="+mn-ea"/>
                <a:cs typeface="Lucida Sans"/>
              </a:rPr>
              <a:t> </a:t>
            </a:r>
            <a:r>
              <a:rPr kumimoji="0" sz="1600" b="1" i="0" u="none" strike="noStrike" kern="1200" cap="none" spc="-46" normalizeH="0" baseline="0" noProof="0" dirty="0">
                <a:ln>
                  <a:noFill/>
                </a:ln>
                <a:solidFill>
                  <a:prstClr val="white"/>
                </a:solidFill>
                <a:effectLst/>
                <a:uLnTx/>
                <a:uFillTx/>
                <a:latin typeface="Arial"/>
                <a:ea typeface="+mn-ea"/>
                <a:cs typeface="Lucida Sans"/>
              </a:rPr>
              <a:t>THE  </a:t>
            </a:r>
            <a:r>
              <a:rPr kumimoji="0" sz="1600" b="1" i="0" u="none" strike="noStrike" kern="1200" cap="none" spc="3" normalizeH="0" baseline="0" noProof="0" dirty="0" smtClean="0">
                <a:ln>
                  <a:noFill/>
                </a:ln>
                <a:solidFill>
                  <a:prstClr val="white"/>
                </a:solidFill>
                <a:effectLst/>
                <a:uLnTx/>
                <a:uFillTx/>
                <a:latin typeface="Arial"/>
                <a:ea typeface="+mn-ea"/>
                <a:cs typeface="Lucida Sans"/>
              </a:rPr>
              <a:t>WORLD</a:t>
            </a:r>
            <a:endParaRPr kumimoji="0" lang="en-CA" sz="1600" b="1" i="0" u="none" strike="noStrike" kern="1200" cap="none" spc="3" normalizeH="0" baseline="0" noProof="0" dirty="0" smtClean="0">
              <a:ln>
                <a:noFill/>
              </a:ln>
              <a:solidFill>
                <a:prstClr val="white"/>
              </a:solidFill>
              <a:effectLst/>
              <a:uLnTx/>
              <a:uFillTx/>
              <a:latin typeface="Arial"/>
              <a:ea typeface="+mn-ea"/>
              <a:cs typeface="Lucida Sans"/>
            </a:endParaRPr>
          </a:p>
          <a:p>
            <a:pPr marL="0" marR="172761" lvl="0" indent="0" algn="ctr" defTabSz="470276"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3" normalizeH="0" baseline="0" noProof="0" dirty="0">
              <a:ln>
                <a:noFill/>
              </a:ln>
              <a:solidFill>
                <a:prstClr val="white"/>
              </a:solidFill>
              <a:effectLst/>
              <a:uLnTx/>
              <a:uFillTx/>
              <a:latin typeface="Arial"/>
              <a:ea typeface="+mn-ea"/>
              <a:cs typeface="Lucida Sans"/>
            </a:endParaRPr>
          </a:p>
          <a:p>
            <a:pPr marL="0" marR="172761" lvl="0" indent="0" algn="ctr" defTabSz="470276"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prstClr val="white"/>
                </a:solidFill>
                <a:effectLst/>
                <a:uLnTx/>
                <a:uFillTx/>
                <a:latin typeface="Arial"/>
                <a:ea typeface="+mn-ea"/>
                <a:cs typeface="+mn-cs"/>
              </a:rPr>
              <a:t>Promoting </a:t>
            </a:r>
            <a:r>
              <a:rPr kumimoji="0" lang="en-CA" sz="1600" b="0" i="0" u="none" strike="noStrike" kern="1200" cap="none" spc="0" normalizeH="0" baseline="0" noProof="0" dirty="0">
                <a:ln>
                  <a:noFill/>
                </a:ln>
                <a:solidFill>
                  <a:prstClr val="white"/>
                </a:solidFill>
                <a:effectLst/>
                <a:uLnTx/>
                <a:uFillTx/>
                <a:latin typeface="Arial"/>
                <a:ea typeface="+mn-ea"/>
                <a:cs typeface="+mn-cs"/>
              </a:rPr>
              <a:t>gender equality to build a more peaceful, inclusive, rules-based and prosperous </a:t>
            </a:r>
            <a:r>
              <a:rPr kumimoji="0" lang="en-CA" sz="1600" b="0" i="0" u="none" strike="noStrike" kern="1200" cap="none" spc="0" normalizeH="0" baseline="0" noProof="0" dirty="0" smtClean="0">
                <a:ln>
                  <a:noFill/>
                </a:ln>
                <a:solidFill>
                  <a:prstClr val="white"/>
                </a:solidFill>
                <a:effectLst/>
                <a:uLnTx/>
                <a:uFillTx/>
                <a:latin typeface="Arial"/>
                <a:ea typeface="+mn-ea"/>
                <a:cs typeface="+mn-cs"/>
              </a:rPr>
              <a:t>world.</a:t>
            </a:r>
          </a:p>
          <a:p>
            <a:pPr marL="1076083" marR="172761" lvl="0" indent="-901689" algn="l" defTabSz="470276" rtl="0" eaLnBrk="1" fontAlgn="auto" latinLnBrk="0" hangingPunct="1">
              <a:lnSpc>
                <a:spcPct val="113700"/>
              </a:lnSpc>
              <a:spcBef>
                <a:spcPts val="0"/>
              </a:spcBef>
              <a:spcAft>
                <a:spcPts val="0"/>
              </a:spcAft>
              <a:buClrTx/>
              <a:buSzTx/>
              <a:buFontTx/>
              <a:buNone/>
              <a:tabLst/>
              <a:defRPr/>
            </a:pPr>
            <a:endParaRPr kumimoji="0" lang="en-CA" sz="1400" b="1" i="0" u="none" strike="noStrike" kern="1200" cap="none" spc="3" normalizeH="0" baseline="0" noProof="0" dirty="0" smtClean="0">
              <a:ln>
                <a:noFill/>
              </a:ln>
              <a:solidFill>
                <a:srgbClr val="FFFFFF"/>
              </a:solidFill>
              <a:effectLst/>
              <a:uLnTx/>
              <a:uFillTx/>
              <a:latin typeface="Arial"/>
              <a:ea typeface="+mn-ea"/>
              <a:cs typeface="Lucida Sans"/>
            </a:endParaRPr>
          </a:p>
          <a:p>
            <a:pPr marL="1076083" marR="172761" lvl="0" indent="-901689" algn="l" defTabSz="470276" rtl="0" eaLnBrk="1" fontAlgn="auto" latinLnBrk="0" hangingPunct="1">
              <a:lnSpc>
                <a:spcPct val="113700"/>
              </a:lnSpc>
              <a:spcBef>
                <a:spcPts val="0"/>
              </a:spcBef>
              <a:spcAft>
                <a:spcPts val="0"/>
              </a:spcAft>
              <a:buClrTx/>
              <a:buSzTx/>
              <a:buFontTx/>
              <a:buNone/>
              <a:tabLst/>
              <a:defRPr/>
            </a:pPr>
            <a:endParaRPr kumimoji="0" lang="en-CA" sz="1131" b="0" i="0" u="none" strike="noStrike" kern="1200" cap="none" spc="0" normalizeH="0" baseline="0" noProof="0" dirty="0" smtClean="0">
              <a:ln>
                <a:noFill/>
              </a:ln>
              <a:solidFill>
                <a:prstClr val="black"/>
              </a:solidFill>
              <a:effectLst/>
              <a:uLnTx/>
              <a:uFillTx/>
              <a:latin typeface="Lucida Sans"/>
              <a:ea typeface="+mn-ea"/>
              <a:cs typeface="Lucida Sans"/>
            </a:endParaRPr>
          </a:p>
          <a:p>
            <a:pPr marL="1076083" marR="172761" lvl="0" indent="-901689" algn="l" defTabSz="470276" rtl="0" eaLnBrk="1" fontAlgn="auto" latinLnBrk="0" hangingPunct="1">
              <a:lnSpc>
                <a:spcPct val="113700"/>
              </a:lnSpc>
              <a:spcBef>
                <a:spcPts val="0"/>
              </a:spcBef>
              <a:spcAft>
                <a:spcPts val="0"/>
              </a:spcAft>
              <a:buClrTx/>
              <a:buSzTx/>
              <a:buFontTx/>
              <a:buNone/>
              <a:tabLst/>
              <a:defRPr/>
            </a:pPr>
            <a:endParaRPr kumimoji="0" sz="1131" b="0" i="0" u="none" strike="noStrike" kern="1200" cap="none" spc="0" normalizeH="0" baseline="0" noProof="0" dirty="0">
              <a:ln>
                <a:noFill/>
              </a:ln>
              <a:solidFill>
                <a:prstClr val="black"/>
              </a:solidFill>
              <a:effectLst/>
              <a:uLnTx/>
              <a:uFillTx/>
              <a:latin typeface="Lucida Sans"/>
              <a:ea typeface="+mn-ea"/>
              <a:cs typeface="Lucida Sans"/>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 y="130653"/>
            <a:ext cx="8244113" cy="1268656"/>
          </a:xfrm>
          <a:prstGeom prst="rect">
            <a:avLst/>
          </a:prstGeom>
        </p:spPr>
      </p:pic>
      <p:sp>
        <p:nvSpPr>
          <p:cNvPr id="9" name="object 3"/>
          <p:cNvSpPr txBox="1"/>
          <p:nvPr/>
        </p:nvSpPr>
        <p:spPr>
          <a:xfrm>
            <a:off x="3195886" y="1496292"/>
            <a:ext cx="2581459" cy="1972409"/>
          </a:xfrm>
          <a:prstGeom prst="rect">
            <a:avLst/>
          </a:prstGeom>
          <a:solidFill>
            <a:srgbClr val="298B35"/>
          </a:solidFill>
        </p:spPr>
        <p:txBody>
          <a:bodyPr vert="horz" wrap="square" lIns="0" tIns="2613" rIns="0" bIns="0" rtlCol="0">
            <a:spAutoFit/>
          </a:bodyPr>
          <a:lstStyle/>
          <a:p>
            <a:pPr marL="0" marR="327234" lvl="0" indent="0" algn="ctr" defTabSz="470276" rtl="0" eaLnBrk="1" fontAlgn="auto" latinLnBrk="0" hangingPunct="1">
              <a:lnSpc>
                <a:spcPct val="100000"/>
              </a:lnSpc>
              <a:spcBef>
                <a:spcPts val="0"/>
              </a:spcBef>
              <a:spcAft>
                <a:spcPts val="0"/>
              </a:spcAft>
              <a:buClrTx/>
              <a:buSzTx/>
              <a:buFontTx/>
              <a:buNone/>
              <a:tabLst/>
              <a:defRPr/>
            </a:pPr>
            <a:r>
              <a:rPr kumimoji="0" sz="1600" b="1" i="0" u="none" strike="noStrike" kern="1200" cap="none" spc="-23" normalizeH="0" baseline="0" noProof="0" dirty="0" smtClean="0">
                <a:ln>
                  <a:noFill/>
                </a:ln>
                <a:solidFill>
                  <a:prstClr val="white"/>
                </a:solidFill>
                <a:effectLst/>
                <a:uLnTx/>
                <a:uFillTx/>
                <a:latin typeface="Arial"/>
                <a:ea typeface="+mn-ea"/>
                <a:cs typeface="Lucida Sans"/>
              </a:rPr>
              <a:t>E</a:t>
            </a:r>
            <a:r>
              <a:rPr kumimoji="0" lang="en-CA" sz="1600" b="1" i="0" u="none" strike="noStrike" kern="1200" cap="none" spc="-23" normalizeH="0" baseline="0" noProof="0" dirty="0" smtClean="0">
                <a:ln>
                  <a:noFill/>
                </a:ln>
                <a:solidFill>
                  <a:prstClr val="white"/>
                </a:solidFill>
                <a:effectLst/>
                <a:uLnTx/>
                <a:uFillTx/>
                <a:latin typeface="Arial"/>
                <a:ea typeface="+mn-ea"/>
                <a:cs typeface="Lucida Sans"/>
              </a:rPr>
              <a:t>CONOMIC PARTICIPATION AND PROSPARITY</a:t>
            </a:r>
          </a:p>
          <a:p>
            <a:pPr marL="0" marR="327234" lvl="0" indent="0" algn="ctr" defTabSz="470276"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10" normalizeH="0" baseline="0" noProof="0" dirty="0" smtClean="0">
              <a:ln>
                <a:noFill/>
              </a:ln>
              <a:solidFill>
                <a:prstClr val="white"/>
              </a:solidFill>
              <a:effectLst/>
              <a:uLnTx/>
              <a:uFillTx/>
              <a:latin typeface="Arial"/>
              <a:ea typeface="+mn-ea"/>
              <a:cs typeface="Lucida Sans"/>
            </a:endParaRPr>
          </a:p>
          <a:p>
            <a:pPr marL="0" marR="327234" lvl="0" indent="0" algn="ctr" defTabSz="470276"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prstClr val="white"/>
                </a:solidFill>
                <a:effectLst/>
                <a:uLnTx/>
                <a:uFillTx/>
                <a:latin typeface="Arial"/>
                <a:ea typeface="+mn-ea"/>
                <a:cs typeface="+mn-cs"/>
              </a:rPr>
              <a:t>Equal and full participation in the economy </a:t>
            </a:r>
          </a:p>
          <a:p>
            <a:pPr marL="0" marR="327234" lvl="0" indent="0" algn="ctr" defTabSz="47027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0000"/>
              </a:solidFill>
              <a:effectLst/>
              <a:uLnTx/>
              <a:uFillTx/>
              <a:latin typeface="Arial"/>
              <a:ea typeface="+mn-ea"/>
              <a:cs typeface="Lucida Sans"/>
            </a:endParaRPr>
          </a:p>
        </p:txBody>
      </p:sp>
      <p:sp>
        <p:nvSpPr>
          <p:cNvPr id="13" name="object 3"/>
          <p:cNvSpPr txBox="1"/>
          <p:nvPr/>
        </p:nvSpPr>
        <p:spPr>
          <a:xfrm>
            <a:off x="6146904" y="1496292"/>
            <a:ext cx="2609169" cy="1972409"/>
          </a:xfrm>
          <a:prstGeom prst="rect">
            <a:avLst/>
          </a:prstGeom>
          <a:solidFill>
            <a:srgbClr val="C00000">
              <a:alpha val="69000"/>
            </a:srgbClr>
          </a:solidFill>
        </p:spPr>
        <p:txBody>
          <a:bodyPr vert="horz" wrap="square" lIns="0" tIns="2613" rIns="0" bIns="0" rtlCol="0">
            <a:spAutoFit/>
          </a:bodyPr>
          <a:lstStyle/>
          <a:p>
            <a:pPr marL="0" marR="327234" lvl="0" indent="0" algn="ctr" defTabSz="470276"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23" normalizeH="0" baseline="0" noProof="0" dirty="0" smtClean="0">
                <a:ln>
                  <a:noFill/>
                </a:ln>
                <a:solidFill>
                  <a:prstClr val="white"/>
                </a:solidFill>
                <a:effectLst/>
                <a:uLnTx/>
                <a:uFillTx/>
                <a:latin typeface="Arial"/>
                <a:ea typeface="+mn-ea"/>
                <a:cs typeface="Lucida Sans"/>
              </a:rPr>
              <a:t>LEADERSHIP AND DEMOCRATIC PARTICIPATION </a:t>
            </a:r>
          </a:p>
          <a:p>
            <a:pPr marL="0" marR="327234" lvl="0" indent="0" algn="ctr" defTabSz="470276"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10" normalizeH="0" baseline="0" noProof="0" dirty="0" smtClean="0">
              <a:ln>
                <a:noFill/>
              </a:ln>
              <a:solidFill>
                <a:prstClr val="white"/>
              </a:solidFill>
              <a:effectLst/>
              <a:uLnTx/>
              <a:uFillTx/>
              <a:latin typeface="Arial"/>
              <a:ea typeface="+mn-ea"/>
              <a:cs typeface="Lucida Sans"/>
            </a:endParaRPr>
          </a:p>
          <a:p>
            <a:pPr marL="0" marR="327234" lvl="0" indent="0" algn="ctr" defTabSz="470276"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prstClr val="white"/>
                </a:solidFill>
                <a:effectLst/>
                <a:uLnTx/>
                <a:uFillTx/>
                <a:latin typeface="Arial"/>
                <a:ea typeface="+mn-ea"/>
                <a:cs typeface="+mn-cs"/>
              </a:rPr>
              <a:t>Gender equality in leadership roles and at all levels of decision-making</a:t>
            </a:r>
            <a:r>
              <a:rPr kumimoji="0" lang="en-CA" sz="1600" b="0" i="0" u="none" strike="noStrike" kern="1200" cap="none" spc="0" normalizeH="0" baseline="0" noProof="0" dirty="0" smtClean="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2509797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E2B6B-7FFE-FA46-BED3-31567387080B}"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Title 1"/>
          <p:cNvSpPr>
            <a:spLocks noGrp="1"/>
          </p:cNvSpPr>
          <p:nvPr>
            <p:ph type="title" idx="4294967295"/>
            <p:custDataLst>
              <p:tags r:id="rId2"/>
            </p:custDataLst>
          </p:nvPr>
        </p:nvSpPr>
        <p:spPr>
          <a:xfrm>
            <a:off x="457199" y="317242"/>
            <a:ext cx="8434873" cy="952858"/>
          </a:xfrm>
          <a:noFill/>
        </p:spPr>
        <p:txBody>
          <a:bodyPr tIns="421200" anchor="ctr" anchorCtr="0">
            <a:noAutofit/>
          </a:bodyPr>
          <a:lstStyle/>
          <a:p>
            <a:r>
              <a:rPr lang="en-CA" sz="3200" dirty="0">
                <a:solidFill>
                  <a:srgbClr val="188394"/>
                </a:solidFill>
                <a:latin typeface="+mn-lt"/>
              </a:rPr>
              <a:t>Working Together with Canadians: At the heart of GBA+</a:t>
            </a:r>
            <a:r>
              <a:rPr lang="en-US" sz="3200" dirty="0">
                <a:solidFill>
                  <a:srgbClr val="188394"/>
                </a:solidFill>
                <a:latin typeface="+mn-lt"/>
              </a:rPr>
              <a:t/>
            </a:r>
            <a:br>
              <a:rPr lang="en-US" sz="3200" dirty="0">
                <a:solidFill>
                  <a:srgbClr val="188394"/>
                </a:solidFill>
                <a:latin typeface="+mn-lt"/>
              </a:rPr>
            </a:br>
            <a:endParaRPr lang="en-US" sz="3200" dirty="0">
              <a:solidFill>
                <a:srgbClr val="188394"/>
              </a:solidFill>
              <a:latin typeface="+mn-lt"/>
            </a:endParaRPr>
          </a:p>
        </p:txBody>
      </p:sp>
      <p:graphicFrame>
        <p:nvGraphicFramePr>
          <p:cNvPr id="9" name="Diagram 8"/>
          <p:cNvGraphicFramePr/>
          <p:nvPr>
            <p:extLst>
              <p:ext uri="{D42A27DB-BD31-4B8C-83A1-F6EECF244321}">
                <p14:modId xmlns:p14="http://schemas.microsoft.com/office/powerpoint/2010/main" val="217021923"/>
              </p:ext>
            </p:extLst>
          </p:nvPr>
        </p:nvGraphicFramePr>
        <p:xfrm>
          <a:off x="457200" y="914400"/>
          <a:ext cx="8052318" cy="4982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37125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079318" y="3682093"/>
            <a:ext cx="8155033" cy="52209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endParaRPr lang="en-CA" sz="1800" dirty="0">
              <a:latin typeface="+mn-lt"/>
              <a:cs typeface="Calibri" panose="020F0502020204030204" pitchFamily="34" charset="0"/>
            </a:endParaRPr>
          </a:p>
        </p:txBody>
      </p:sp>
      <p:sp>
        <p:nvSpPr>
          <p:cNvPr id="8" name="Rectangle 7"/>
          <p:cNvSpPr/>
          <p:nvPr/>
        </p:nvSpPr>
        <p:spPr>
          <a:xfrm>
            <a:off x="375503" y="1466027"/>
            <a:ext cx="4112623" cy="459557"/>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1600" b="1" i="1" dirty="0" smtClean="0">
                <a:solidFill>
                  <a:schemeClr val="tx2">
                    <a:lumMod val="50000"/>
                  </a:schemeClr>
                </a:solidFill>
                <a:cs typeface="Calibri" panose="020F0502020204030204" pitchFamily="34" charset="0"/>
              </a:rPr>
              <a:t>Stream 1</a:t>
            </a:r>
            <a:r>
              <a:rPr lang="en-CA" sz="1600" b="1" i="1" dirty="0">
                <a:solidFill>
                  <a:schemeClr val="tx2">
                    <a:lumMod val="50000"/>
                  </a:schemeClr>
                </a:solidFill>
                <a:cs typeface="Calibri" panose="020F0502020204030204" pitchFamily="34" charset="0"/>
              </a:rPr>
              <a:t>: </a:t>
            </a:r>
            <a:r>
              <a:rPr lang="en-CA" sz="1600" b="1" i="1" dirty="0" smtClean="0">
                <a:solidFill>
                  <a:schemeClr val="tx2">
                    <a:lumMod val="50000"/>
                  </a:schemeClr>
                </a:solidFill>
                <a:cs typeface="Calibri" panose="020F0502020204030204" pitchFamily="34" charset="0"/>
              </a:rPr>
              <a:t>Working with Participants</a:t>
            </a:r>
            <a:endParaRPr lang="en-CA" sz="1600" dirty="0"/>
          </a:p>
        </p:txBody>
      </p:sp>
      <p:sp>
        <p:nvSpPr>
          <p:cNvPr id="11" name="Rectangle 10"/>
          <p:cNvSpPr/>
          <p:nvPr/>
        </p:nvSpPr>
        <p:spPr>
          <a:xfrm>
            <a:off x="4598263" y="1476085"/>
            <a:ext cx="4103914" cy="459557"/>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lvl="1" defTabSz="685800">
              <a:lnSpc>
                <a:spcPct val="117000"/>
              </a:lnSpc>
              <a:spcBef>
                <a:spcPct val="20000"/>
              </a:spcBef>
              <a:tabLst>
                <a:tab pos="171450" algn="l"/>
              </a:tabLst>
              <a:defRPr/>
            </a:pPr>
            <a:r>
              <a:rPr lang="en-CA" sz="1600" b="1" i="1" dirty="0">
                <a:solidFill>
                  <a:srgbClr val="1F497D">
                    <a:lumMod val="50000"/>
                  </a:srgbClr>
                </a:solidFill>
                <a:cs typeface="Calibri" panose="020F0502020204030204" pitchFamily="34" charset="0"/>
              </a:rPr>
              <a:t>Stream 2: Working with </a:t>
            </a:r>
            <a:r>
              <a:rPr lang="en-CA" sz="1600" b="1" i="1" dirty="0" smtClean="0">
                <a:solidFill>
                  <a:srgbClr val="1F497D">
                    <a:lumMod val="50000"/>
                  </a:srgbClr>
                </a:solidFill>
                <a:cs typeface="Calibri" panose="020F0502020204030204" pitchFamily="34" charset="0"/>
              </a:rPr>
              <a:t>Employers</a:t>
            </a:r>
            <a:endParaRPr lang="en-CA" sz="1600" b="1" i="1" dirty="0">
              <a:solidFill>
                <a:srgbClr val="1F497D">
                  <a:lumMod val="50000"/>
                </a:srgbClr>
              </a:solidFill>
              <a:cs typeface="Calibri" panose="020F0502020204030204" pitchFamily="34" charset="0"/>
            </a:endParaRPr>
          </a:p>
        </p:txBody>
      </p:sp>
      <p:sp>
        <p:nvSpPr>
          <p:cNvPr id="12" name="Rectangle 11"/>
          <p:cNvSpPr/>
          <p:nvPr/>
        </p:nvSpPr>
        <p:spPr>
          <a:xfrm>
            <a:off x="384810" y="2100662"/>
            <a:ext cx="4126775" cy="3985706"/>
          </a:xfrm>
          <a:prstGeom prst="rect">
            <a:avLst/>
          </a:prstGeom>
          <a:ln w="19050">
            <a:solidFill>
              <a:schemeClr val="tx1"/>
            </a:solidFill>
            <a:prstDash val="solid"/>
          </a:ln>
          <a:effectLst/>
        </p:spPr>
        <p:txBody>
          <a:bodyPr wrap="square">
            <a:spAutoFit/>
          </a:bodyPr>
          <a:lstStyle/>
          <a:p>
            <a:pPr marL="285750" lvl="1" indent="-285750">
              <a:lnSpc>
                <a:spcPct val="120000"/>
              </a:lnSpc>
              <a:spcBef>
                <a:spcPct val="20000"/>
              </a:spcBef>
              <a:buFont typeface="Arial" panose="020B0604020202020204" pitchFamily="34" charset="0"/>
              <a:buChar char="•"/>
            </a:pPr>
            <a:r>
              <a:rPr lang="en-CA" sz="1600" dirty="0">
                <a:solidFill>
                  <a:srgbClr val="000000"/>
                </a:solidFill>
                <a:cs typeface="Calibri" panose="020F0502020204030204" pitchFamily="34" charset="0"/>
              </a:rPr>
              <a:t>Skills for employment – training up to 6 months; basic to advanced </a:t>
            </a:r>
            <a:r>
              <a:rPr lang="en-CA" sz="1600" dirty="0" smtClean="0">
                <a:solidFill>
                  <a:srgbClr val="000000"/>
                </a:solidFill>
                <a:cs typeface="Calibri" panose="020F0502020204030204" pitchFamily="34" charset="0"/>
              </a:rPr>
              <a:t>skills</a:t>
            </a:r>
          </a:p>
          <a:p>
            <a:pPr marL="285750" lvl="1" indent="-285750">
              <a:lnSpc>
                <a:spcPct val="120000"/>
              </a:lnSpc>
              <a:spcBef>
                <a:spcPct val="20000"/>
              </a:spcBef>
              <a:buFont typeface="Arial" panose="020B0604020202020204" pitchFamily="34" charset="0"/>
              <a:buChar char="•"/>
            </a:pPr>
            <a:r>
              <a:rPr lang="en-CA" sz="1600" dirty="0" smtClean="0">
                <a:solidFill>
                  <a:srgbClr val="000000"/>
                </a:solidFill>
                <a:cs typeface="Calibri" panose="020F0502020204030204" pitchFamily="34" charset="0"/>
              </a:rPr>
              <a:t>Work </a:t>
            </a:r>
            <a:r>
              <a:rPr lang="en-CA" sz="1600" dirty="0">
                <a:solidFill>
                  <a:srgbClr val="000000"/>
                </a:solidFill>
                <a:cs typeface="Calibri" panose="020F0502020204030204" pitchFamily="34" charset="0"/>
              </a:rPr>
              <a:t>experience placements with employers – may be </a:t>
            </a:r>
            <a:r>
              <a:rPr lang="en-CA" sz="1600" dirty="0" smtClean="0">
                <a:solidFill>
                  <a:srgbClr val="000000"/>
                </a:solidFill>
                <a:cs typeface="Calibri" panose="020F0502020204030204" pitchFamily="34" charset="0"/>
              </a:rPr>
              <a:t>subsidized</a:t>
            </a:r>
          </a:p>
          <a:p>
            <a:pPr marL="285750" lvl="1" indent="-285750">
              <a:lnSpc>
                <a:spcPct val="120000"/>
              </a:lnSpc>
              <a:spcBef>
                <a:spcPct val="20000"/>
              </a:spcBef>
              <a:buFont typeface="Arial" panose="020B0604020202020204" pitchFamily="34" charset="0"/>
              <a:buChar char="•"/>
            </a:pPr>
            <a:r>
              <a:rPr lang="en-CA" sz="1600" dirty="0" smtClean="0">
                <a:solidFill>
                  <a:srgbClr val="000000"/>
                </a:solidFill>
                <a:cs typeface="Calibri" panose="020F0502020204030204" pitchFamily="34" charset="0"/>
              </a:rPr>
              <a:t>Self-employment </a:t>
            </a:r>
            <a:r>
              <a:rPr lang="en-CA" sz="1600" dirty="0">
                <a:solidFill>
                  <a:srgbClr val="000000"/>
                </a:solidFill>
                <a:cs typeface="Calibri" panose="020F0502020204030204" pitchFamily="34" charset="0"/>
              </a:rPr>
              <a:t>– supporting economic independence of </a:t>
            </a:r>
            <a:r>
              <a:rPr lang="en-CA" sz="1600" dirty="0" smtClean="0">
                <a:solidFill>
                  <a:srgbClr val="000000"/>
                </a:solidFill>
                <a:cs typeface="Calibri" panose="020F0502020204030204" pitchFamily="34" charset="0"/>
              </a:rPr>
              <a:t>PWDs</a:t>
            </a:r>
          </a:p>
          <a:p>
            <a:pPr marL="285750" lvl="1" indent="-285750">
              <a:lnSpc>
                <a:spcPct val="120000"/>
              </a:lnSpc>
              <a:spcBef>
                <a:spcPct val="20000"/>
              </a:spcBef>
              <a:buFont typeface="Arial" panose="020B0604020202020204" pitchFamily="34" charset="0"/>
              <a:buChar char="•"/>
            </a:pPr>
            <a:r>
              <a:rPr lang="en-CA" sz="1600" dirty="0" smtClean="0">
                <a:solidFill>
                  <a:srgbClr val="000000"/>
                </a:solidFill>
                <a:cs typeface="Calibri" panose="020F0502020204030204" pitchFamily="34" charset="0"/>
              </a:rPr>
              <a:t>Enhanced </a:t>
            </a:r>
            <a:r>
              <a:rPr lang="en-CA" sz="1600" dirty="0">
                <a:solidFill>
                  <a:srgbClr val="000000"/>
                </a:solidFill>
                <a:cs typeface="Calibri" panose="020F0502020204030204" pitchFamily="34" charset="0"/>
              </a:rPr>
              <a:t>employment assistance – e.g. counselling, job search, </a:t>
            </a:r>
            <a:r>
              <a:rPr lang="en-CA" sz="1600" dirty="0" smtClean="0">
                <a:solidFill>
                  <a:srgbClr val="000000"/>
                </a:solidFill>
                <a:cs typeface="Calibri" panose="020F0502020204030204" pitchFamily="34" charset="0"/>
              </a:rPr>
              <a:t>resumes</a:t>
            </a:r>
          </a:p>
          <a:p>
            <a:pPr marL="285750" lvl="1" indent="-285750">
              <a:lnSpc>
                <a:spcPct val="120000"/>
              </a:lnSpc>
              <a:spcBef>
                <a:spcPct val="20000"/>
              </a:spcBef>
              <a:buFont typeface="Arial" panose="020B0604020202020204" pitchFamily="34" charset="0"/>
              <a:buChar char="•"/>
            </a:pPr>
            <a:r>
              <a:rPr lang="en-CA" sz="1600" dirty="0" smtClean="0">
                <a:solidFill>
                  <a:srgbClr val="000000"/>
                </a:solidFill>
                <a:cs typeface="Calibri" panose="020F0502020204030204" pitchFamily="34" charset="0"/>
              </a:rPr>
              <a:t>Enhanced </a:t>
            </a:r>
            <a:r>
              <a:rPr lang="en-CA" sz="1600" dirty="0">
                <a:solidFill>
                  <a:srgbClr val="000000"/>
                </a:solidFill>
                <a:cs typeface="Calibri" panose="020F0502020204030204" pitchFamily="34" charset="0"/>
              </a:rPr>
              <a:t>employer support – helping employers hire and retain </a:t>
            </a:r>
            <a:r>
              <a:rPr lang="en-CA" sz="1600" dirty="0" smtClean="0">
                <a:solidFill>
                  <a:srgbClr val="000000"/>
                </a:solidFill>
                <a:cs typeface="Calibri" panose="020F0502020204030204" pitchFamily="34" charset="0"/>
              </a:rPr>
              <a:t>PWDs</a:t>
            </a:r>
          </a:p>
          <a:p>
            <a:pPr marL="285750" lvl="1" indent="-285750">
              <a:lnSpc>
                <a:spcPct val="120000"/>
              </a:lnSpc>
              <a:spcBef>
                <a:spcPct val="20000"/>
              </a:spcBef>
              <a:buFont typeface="Arial" panose="020B0604020202020204" pitchFamily="34" charset="0"/>
              <a:buChar char="•"/>
            </a:pPr>
            <a:r>
              <a:rPr lang="en-CA" sz="1600" dirty="0" smtClean="0">
                <a:solidFill>
                  <a:srgbClr val="000000"/>
                </a:solidFill>
                <a:cs typeface="Calibri" panose="020F0502020204030204" pitchFamily="34" charset="0"/>
              </a:rPr>
              <a:t>Supporting </a:t>
            </a:r>
            <a:r>
              <a:rPr lang="en-CA" sz="1600" dirty="0">
                <a:solidFill>
                  <a:srgbClr val="000000"/>
                </a:solidFill>
                <a:cs typeface="Calibri" panose="020F0502020204030204" pitchFamily="34" charset="0"/>
              </a:rPr>
              <a:t>employers in creating successful work placements</a:t>
            </a:r>
          </a:p>
          <a:p>
            <a:pPr marL="534988" lvl="1">
              <a:lnSpc>
                <a:spcPct val="120000"/>
              </a:lnSpc>
              <a:spcBef>
                <a:spcPct val="20000"/>
              </a:spcBef>
              <a:spcAft>
                <a:spcPts val="1000"/>
              </a:spcAft>
            </a:pPr>
            <a:endParaRPr lang="en-CA" sz="100" dirty="0">
              <a:solidFill>
                <a:srgbClr val="000000"/>
              </a:solidFill>
              <a:cs typeface="Calibri" panose="020F0502020204030204" pitchFamily="34" charset="0"/>
            </a:endParaRPr>
          </a:p>
        </p:txBody>
      </p:sp>
      <p:sp>
        <p:nvSpPr>
          <p:cNvPr id="14" name="Rectangle 13"/>
          <p:cNvSpPr/>
          <p:nvPr/>
        </p:nvSpPr>
        <p:spPr>
          <a:xfrm>
            <a:off x="4638812" y="2078658"/>
            <a:ext cx="4063365" cy="4004173"/>
          </a:xfrm>
          <a:prstGeom prst="rect">
            <a:avLst/>
          </a:prstGeom>
          <a:ln w="19050">
            <a:solidFill>
              <a:schemeClr val="tx1"/>
            </a:solidFill>
            <a:prstDash val="solid"/>
          </a:ln>
          <a:effectLst/>
        </p:spPr>
        <p:txBody>
          <a:bodyPr wrap="square">
            <a:spAutoFit/>
          </a:bodyPr>
          <a:lstStyle/>
          <a:p>
            <a:pPr marL="285750" lvl="1" indent="-285750">
              <a:lnSpc>
                <a:spcPct val="120000"/>
              </a:lnSpc>
              <a:spcBef>
                <a:spcPct val="20000"/>
              </a:spcBef>
              <a:buFont typeface="Arial" panose="020B0604020202020204" pitchFamily="34" charset="0"/>
              <a:buChar char="•"/>
            </a:pPr>
            <a:r>
              <a:rPr lang="en-CA" sz="1600" dirty="0" smtClean="0">
                <a:solidFill>
                  <a:srgbClr val="000000"/>
                </a:solidFill>
                <a:cs typeface="Calibri" panose="020F0502020204030204" pitchFamily="34" charset="0"/>
              </a:rPr>
              <a:t>Employer awareness – changing perceptions and dispelling myths</a:t>
            </a:r>
          </a:p>
          <a:p>
            <a:pPr marL="285750" lvl="1" indent="-285750">
              <a:lnSpc>
                <a:spcPct val="120000"/>
              </a:lnSpc>
              <a:spcBef>
                <a:spcPct val="20000"/>
              </a:spcBef>
              <a:buFont typeface="Arial" panose="020B0604020202020204" pitchFamily="34" charset="0"/>
              <a:buChar char="•"/>
            </a:pPr>
            <a:r>
              <a:rPr lang="en-CA" sz="1600" dirty="0" smtClean="0">
                <a:solidFill>
                  <a:srgbClr val="000000"/>
                </a:solidFill>
                <a:cs typeface="Calibri" panose="020F0502020204030204" pitchFamily="34" charset="0"/>
              </a:rPr>
              <a:t>Enhanced employer support – direct support to employers (e.g. improve human resources capacity; connecting employers and PWDs)</a:t>
            </a:r>
          </a:p>
          <a:p>
            <a:pPr marL="0" lvl="1">
              <a:lnSpc>
                <a:spcPct val="120000"/>
              </a:lnSpc>
              <a:spcBef>
                <a:spcPct val="20000"/>
              </a:spcBef>
            </a:pPr>
            <a:endParaRPr lang="en-CA" sz="1600" dirty="0">
              <a:solidFill>
                <a:srgbClr val="000000"/>
              </a:solidFill>
              <a:cs typeface="Calibri" panose="020F0502020204030204" pitchFamily="34" charset="0"/>
            </a:endParaRPr>
          </a:p>
          <a:p>
            <a:pPr marL="171450" lvl="1" indent="-171450">
              <a:lnSpc>
                <a:spcPct val="120000"/>
              </a:lnSpc>
              <a:spcBef>
                <a:spcPct val="20000"/>
              </a:spcBef>
              <a:buFont typeface="Wingdings" panose="05000000000000000000" pitchFamily="2" charset="2"/>
              <a:buChar char="v"/>
            </a:pPr>
            <a:endParaRPr lang="en-CA" sz="1600" dirty="0" smtClean="0">
              <a:solidFill>
                <a:srgbClr val="000000"/>
              </a:solidFill>
              <a:cs typeface="Calibri" panose="020F0502020204030204" pitchFamily="34" charset="0"/>
            </a:endParaRPr>
          </a:p>
          <a:p>
            <a:pPr marL="171450" lvl="1" indent="-171450">
              <a:lnSpc>
                <a:spcPct val="120000"/>
              </a:lnSpc>
              <a:spcBef>
                <a:spcPct val="20000"/>
              </a:spcBef>
              <a:buFont typeface="Wingdings" panose="05000000000000000000" pitchFamily="2" charset="2"/>
              <a:buChar char="v"/>
            </a:pPr>
            <a:endParaRPr lang="en-CA" sz="1600" dirty="0">
              <a:solidFill>
                <a:srgbClr val="000000"/>
              </a:solidFill>
              <a:cs typeface="Calibri" panose="020F0502020204030204" pitchFamily="34" charset="0"/>
            </a:endParaRPr>
          </a:p>
          <a:p>
            <a:pPr marL="171450" lvl="1" indent="-171450">
              <a:lnSpc>
                <a:spcPct val="120000"/>
              </a:lnSpc>
              <a:spcBef>
                <a:spcPct val="20000"/>
              </a:spcBef>
              <a:buFont typeface="Wingdings" panose="05000000000000000000" pitchFamily="2" charset="2"/>
              <a:buChar char="v"/>
            </a:pPr>
            <a:endParaRPr lang="en-CA" sz="1600" dirty="0" smtClean="0">
              <a:solidFill>
                <a:srgbClr val="000000"/>
              </a:solidFill>
              <a:cs typeface="Calibri" panose="020F0502020204030204" pitchFamily="34" charset="0"/>
            </a:endParaRPr>
          </a:p>
          <a:p>
            <a:pPr marL="171450" lvl="1" indent="-171450">
              <a:lnSpc>
                <a:spcPct val="120000"/>
              </a:lnSpc>
              <a:spcBef>
                <a:spcPct val="20000"/>
              </a:spcBef>
              <a:buFont typeface="Wingdings" panose="05000000000000000000" pitchFamily="2" charset="2"/>
              <a:buChar char="v"/>
            </a:pPr>
            <a:endParaRPr lang="en-CA" sz="1600" dirty="0">
              <a:solidFill>
                <a:srgbClr val="000000"/>
              </a:solidFill>
              <a:cs typeface="Calibri" panose="020F0502020204030204" pitchFamily="34" charset="0"/>
            </a:endParaRPr>
          </a:p>
          <a:p>
            <a:pPr marL="171450" lvl="1" indent="-171450">
              <a:lnSpc>
                <a:spcPct val="120000"/>
              </a:lnSpc>
              <a:spcBef>
                <a:spcPct val="20000"/>
              </a:spcBef>
              <a:buFont typeface="Wingdings" panose="05000000000000000000" pitchFamily="2" charset="2"/>
              <a:buChar char="v"/>
            </a:pPr>
            <a:endParaRPr lang="en-CA" sz="1600" dirty="0">
              <a:solidFill>
                <a:srgbClr val="000000"/>
              </a:solidFill>
              <a:cs typeface="Calibri" panose="020F0502020204030204" pitchFamily="34" charset="0"/>
            </a:endParaRPr>
          </a:p>
          <a:p>
            <a:pPr marL="171450" lvl="1" indent="-171450">
              <a:lnSpc>
                <a:spcPct val="120000"/>
              </a:lnSpc>
              <a:spcBef>
                <a:spcPct val="20000"/>
              </a:spcBef>
              <a:buFont typeface="Wingdings" panose="05000000000000000000" pitchFamily="2" charset="2"/>
              <a:buChar char="v"/>
            </a:pPr>
            <a:endParaRPr lang="en-CA" sz="100" dirty="0">
              <a:solidFill>
                <a:srgbClr val="000000"/>
              </a:solidFill>
              <a:cs typeface="Calibri" panose="020F0502020204030204" pitchFamily="34" charset="0"/>
            </a:endParaRPr>
          </a:p>
        </p:txBody>
      </p:sp>
      <p:sp>
        <p:nvSpPr>
          <p:cNvPr id="15" name="Rectangle 14"/>
          <p:cNvSpPr/>
          <p:nvPr/>
        </p:nvSpPr>
        <p:spPr>
          <a:xfrm>
            <a:off x="309727" y="686739"/>
            <a:ext cx="8965475" cy="646331"/>
          </a:xfrm>
          <a:prstGeom prst="rect">
            <a:avLst/>
          </a:prstGeom>
        </p:spPr>
        <p:txBody>
          <a:bodyPr wrap="square">
            <a:spAutoFit/>
          </a:bodyPr>
          <a:lstStyle/>
          <a:p>
            <a:pPr marR="0" lvl="0" defTabSz="914400" eaLnBrk="1" fontAlgn="base" latinLnBrk="0" hangingPunct="1">
              <a:lnSpc>
                <a:spcPct val="100000"/>
              </a:lnSpc>
              <a:spcBef>
                <a:spcPct val="20000"/>
              </a:spcBef>
              <a:spcAft>
                <a:spcPct val="0"/>
              </a:spcAft>
              <a:buClr>
                <a:srgbClr val="003478"/>
              </a:buClr>
              <a:buSzTx/>
              <a:tabLst/>
              <a:defRPr/>
            </a:pPr>
            <a:r>
              <a:rPr kumimoji="0" lang="en-CA" b="1" i="1" u="none" strike="noStrike" kern="0" cap="none" spc="0" normalizeH="0" baseline="0" noProof="0" dirty="0" smtClean="0">
                <a:ln>
                  <a:noFill/>
                </a:ln>
                <a:solidFill>
                  <a:schemeClr val="accent3">
                    <a:lumMod val="50000"/>
                  </a:schemeClr>
                </a:solidFill>
                <a:effectLst/>
                <a:uLnTx/>
                <a:uFillTx/>
              </a:rPr>
              <a:t>$40 million per year federal employment program to assist </a:t>
            </a:r>
            <a:r>
              <a:rPr kumimoji="0" lang="en-US" b="1" i="1" u="none" strike="noStrike" kern="0" cap="none" spc="0" normalizeH="0" baseline="0" noProof="0" dirty="0" smtClean="0">
                <a:ln>
                  <a:noFill/>
                </a:ln>
                <a:solidFill>
                  <a:schemeClr val="accent3">
                    <a:lumMod val="50000"/>
                  </a:schemeClr>
                </a:solidFill>
                <a:effectLst/>
                <a:uLnTx/>
                <a:uFillTx/>
              </a:rPr>
              <a:t>PWDs</a:t>
            </a:r>
            <a:r>
              <a:rPr kumimoji="0" lang="en-CA" b="1" i="1" u="none" strike="noStrike" kern="0" cap="none" spc="0" normalizeH="0" baseline="0" noProof="0" dirty="0" smtClean="0">
                <a:ln>
                  <a:noFill/>
                </a:ln>
                <a:solidFill>
                  <a:schemeClr val="accent3">
                    <a:lumMod val="50000"/>
                  </a:schemeClr>
                </a:solidFill>
                <a:effectLst/>
                <a:uLnTx/>
                <a:uFillTx/>
              </a:rPr>
              <a:t> prepare for, obtain and maintain employment, focused on investment in two streams:</a:t>
            </a:r>
            <a:endParaRPr kumimoji="0" lang="en-CA" b="1" i="1" u="none" strike="noStrike" kern="0" cap="none" spc="0" normalizeH="0" baseline="0" noProof="0" dirty="0">
              <a:ln>
                <a:noFill/>
              </a:ln>
              <a:solidFill>
                <a:schemeClr val="accent3">
                  <a:lumMod val="50000"/>
                </a:schemeClr>
              </a:solidFill>
              <a:effectLst/>
              <a:uLnTx/>
              <a:uFillTx/>
            </a:endParaRPr>
          </a:p>
        </p:txBody>
      </p:sp>
      <p:sp>
        <p:nvSpPr>
          <p:cNvPr id="16" name="Title 15"/>
          <p:cNvSpPr>
            <a:spLocks noGrp="1"/>
          </p:cNvSpPr>
          <p:nvPr>
            <p:ph type="title"/>
          </p:nvPr>
        </p:nvSpPr>
        <p:spPr>
          <a:xfrm>
            <a:off x="309727" y="297870"/>
            <a:ext cx="8577072" cy="498551"/>
          </a:xfrm>
        </p:spPr>
        <p:txBody>
          <a:bodyPr>
            <a:noAutofit/>
          </a:bodyPr>
          <a:lstStyle/>
          <a:p>
            <a:pPr lvl="0">
              <a:spcBef>
                <a:spcPct val="20000"/>
              </a:spcBef>
            </a:pPr>
            <a:r>
              <a:rPr lang="en-CA" sz="2800" dirty="0">
                <a:solidFill>
                  <a:srgbClr val="188394"/>
                </a:solidFill>
                <a:ea typeface="+mn-ea"/>
              </a:rPr>
              <a:t>Opportunities Fund for Persons with Disabilities</a:t>
            </a:r>
            <a:r>
              <a:rPr lang="en-CA" sz="2800" b="0" dirty="0">
                <a:solidFill>
                  <a:srgbClr val="000000"/>
                </a:solidFill>
                <a:ea typeface="+mn-ea"/>
              </a:rPr>
              <a:t/>
            </a:r>
            <a:br>
              <a:rPr lang="en-CA" sz="2800" b="0" dirty="0">
                <a:solidFill>
                  <a:srgbClr val="000000"/>
                </a:solidFill>
                <a:ea typeface="+mn-ea"/>
              </a:rPr>
            </a:br>
            <a:endParaRPr lang="en-CA" sz="2800" dirty="0"/>
          </a:p>
        </p:txBody>
      </p:sp>
    </p:spTree>
    <p:extLst>
      <p:ext uri="{BB962C8B-B14F-4D97-AF65-F5344CB8AC3E}">
        <p14:creationId xmlns:p14="http://schemas.microsoft.com/office/powerpoint/2010/main" val="2177050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60338"/>
            <a:ext cx="8674100" cy="658812"/>
          </a:xfrm>
        </p:spPr>
        <p:txBody>
          <a:bodyPr vert="horz" lIns="91440" tIns="45720" rIns="91440" bIns="45720" rtlCol="0" anchor="ctr">
            <a:noAutofit/>
          </a:bodyPr>
          <a:lstStyle/>
          <a:p>
            <a:r>
              <a:rPr lang="en-CA" sz="2800" dirty="0">
                <a:solidFill>
                  <a:srgbClr val="188394"/>
                </a:solidFill>
                <a:latin typeface="+mn-lt"/>
              </a:rPr>
              <a:t/>
            </a:r>
            <a:br>
              <a:rPr lang="en-CA" sz="2800" dirty="0">
                <a:solidFill>
                  <a:srgbClr val="188394"/>
                </a:solidFill>
                <a:latin typeface="+mn-lt"/>
              </a:rPr>
            </a:br>
            <a:r>
              <a:rPr lang="en-CA" sz="2800" dirty="0">
                <a:solidFill>
                  <a:srgbClr val="188394"/>
                </a:solidFill>
                <a:latin typeface="+mn-lt"/>
              </a:rPr>
              <a:t>Opportunities Fund: GBA+ </a:t>
            </a:r>
            <a:r>
              <a:rPr lang="en-CA" sz="2800" dirty="0" smtClean="0">
                <a:solidFill>
                  <a:srgbClr val="188394"/>
                </a:solidFill>
                <a:latin typeface="+mn-lt"/>
              </a:rPr>
              <a:t>integration</a:t>
            </a:r>
            <a:r>
              <a:rPr lang="en-CA" sz="2800" dirty="0">
                <a:solidFill>
                  <a:srgbClr val="188394"/>
                </a:solidFill>
                <a:latin typeface="+mn-lt"/>
              </a:rPr>
              <a:t/>
            </a:r>
            <a:br>
              <a:rPr lang="en-CA" sz="2800" dirty="0">
                <a:solidFill>
                  <a:srgbClr val="188394"/>
                </a:solidFill>
                <a:latin typeface="+mn-lt"/>
              </a:rPr>
            </a:br>
            <a:endParaRPr lang="en-CA" sz="2800" dirty="0">
              <a:solidFill>
                <a:srgbClr val="188394"/>
              </a:solidFill>
              <a:latin typeface="+mn-lt"/>
            </a:endParaRPr>
          </a:p>
        </p:txBody>
      </p:sp>
      <p:sp>
        <p:nvSpPr>
          <p:cNvPr id="3" name="Content Placeholder 2"/>
          <p:cNvSpPr>
            <a:spLocks noGrp="1"/>
          </p:cNvSpPr>
          <p:nvPr>
            <p:ph idx="1"/>
          </p:nvPr>
        </p:nvSpPr>
        <p:spPr>
          <a:xfrm>
            <a:off x="1984170" y="4453544"/>
            <a:ext cx="6669741" cy="1338320"/>
          </a:xfrm>
        </p:spPr>
        <p:txBody>
          <a:bodyPr>
            <a:noAutofit/>
          </a:bodyPr>
          <a:lstStyle/>
          <a:p>
            <a:pPr marL="0" indent="0">
              <a:lnSpc>
                <a:spcPct val="117000"/>
              </a:lnSpc>
              <a:buClr>
                <a:schemeClr val="tx2">
                  <a:lumMod val="50000"/>
                </a:schemeClr>
              </a:buClr>
              <a:buNone/>
              <a:tabLst>
                <a:tab pos="171450" algn="l"/>
              </a:tabLst>
              <a:defRPr/>
            </a:pPr>
            <a:r>
              <a:rPr lang="en-CA" sz="2200" dirty="0" smtClean="0">
                <a:latin typeface="+mn-lt"/>
                <a:ea typeface="Calibri" panose="020F0502020204030204" pitchFamily="34" charset="0"/>
                <a:cs typeface="Calibri" panose="020F0502020204030204" pitchFamily="34" charset="0"/>
              </a:rPr>
              <a:t>As program outputs and results become available, this data helps to analyze outcomes </a:t>
            </a:r>
            <a:r>
              <a:rPr lang="en-CA" sz="2200" dirty="0">
                <a:latin typeface="+mn-lt"/>
                <a:ea typeface="Calibri" panose="020F0502020204030204" pitchFamily="34" charset="0"/>
                <a:cs typeface="Calibri" panose="020F0502020204030204" pitchFamily="34" charset="0"/>
              </a:rPr>
              <a:t>of PWDs and other underrepresented groups in the labour market </a:t>
            </a:r>
            <a:endParaRPr lang="en-CA" sz="2200" dirty="0" smtClean="0">
              <a:latin typeface="+mn-lt"/>
              <a:ea typeface="Calibri" panose="020F0502020204030204" pitchFamily="34" charset="0"/>
              <a:cs typeface="Calibri" panose="020F0502020204030204" pitchFamily="34" charset="0"/>
            </a:endParaRPr>
          </a:p>
          <a:p>
            <a:pPr marL="0" indent="0">
              <a:lnSpc>
                <a:spcPct val="117000"/>
              </a:lnSpc>
              <a:buClr>
                <a:schemeClr val="tx2">
                  <a:lumMod val="50000"/>
                </a:schemeClr>
              </a:buClr>
              <a:buNone/>
              <a:tabLst>
                <a:tab pos="171450" algn="l"/>
              </a:tabLst>
              <a:defRPr/>
            </a:pPr>
            <a:endParaRPr lang="en-CA" sz="2000" dirty="0" smtClean="0">
              <a:latin typeface="+mn-lt"/>
              <a:ea typeface="Calibri" panose="020F0502020204030204" pitchFamily="34" charset="0"/>
              <a:cs typeface="Calibri" panose="020F0502020204030204" pitchFamily="34" charset="0"/>
            </a:endParaRPr>
          </a:p>
          <a:p>
            <a:pPr>
              <a:lnSpc>
                <a:spcPct val="117000"/>
              </a:lnSpc>
              <a:buClr>
                <a:schemeClr val="tx2">
                  <a:lumMod val="50000"/>
                </a:schemeClr>
              </a:buClr>
              <a:buFont typeface="Arial" panose="020B0604020202020204" pitchFamily="34" charset="0"/>
              <a:buChar char="•"/>
              <a:tabLst>
                <a:tab pos="171450" algn="l"/>
              </a:tabLst>
              <a:defRPr/>
            </a:pPr>
            <a:endParaRPr lang="en-CA" sz="2000" dirty="0" smtClean="0">
              <a:latin typeface="+mn-lt"/>
              <a:ea typeface="Calibri" panose="020F0502020204030204" pitchFamily="34" charset="0"/>
              <a:cs typeface="Calibri" panose="020F0502020204030204" pitchFamily="34" charset="0"/>
            </a:endParaRPr>
          </a:p>
          <a:p>
            <a:pPr>
              <a:lnSpc>
                <a:spcPct val="117000"/>
              </a:lnSpc>
              <a:buClr>
                <a:schemeClr val="tx2">
                  <a:lumMod val="50000"/>
                </a:schemeClr>
              </a:buClr>
              <a:buFont typeface="Arial" panose="020B0604020202020204" pitchFamily="34" charset="0"/>
              <a:buChar char="•"/>
              <a:tabLst>
                <a:tab pos="171450" algn="l"/>
              </a:tabLst>
              <a:defRPr/>
            </a:pPr>
            <a:endParaRPr lang="en-CA" sz="2000" dirty="0">
              <a:latin typeface="+mn-lt"/>
              <a:ea typeface="Calibri" panose="020F0502020204030204" pitchFamily="34" charset="0"/>
              <a:cs typeface="Calibri" panose="020F0502020204030204" pitchFamily="34" charset="0"/>
            </a:endParaRPr>
          </a:p>
          <a:p>
            <a:pPr>
              <a:buClr>
                <a:schemeClr val="tx2">
                  <a:lumMod val="50000"/>
                </a:schemeClr>
              </a:buClr>
              <a:buFont typeface="Arial" panose="020B0604020202020204" pitchFamily="34" charset="0"/>
              <a:buChar char="•"/>
            </a:pPr>
            <a:endParaRPr lang="en-CA" sz="800" dirty="0">
              <a:latin typeface="+mn-lt"/>
              <a:ea typeface="Calibri" panose="020F0502020204030204" pitchFamily="34" charset="0"/>
              <a:cs typeface="Calibri" panose="020F0502020204030204" pitchFamily="34" charset="0"/>
            </a:endParaRPr>
          </a:p>
          <a:p>
            <a:pPr marL="457200" lvl="1" indent="0">
              <a:buNone/>
            </a:pPr>
            <a:endParaRPr lang="en-CA" sz="1800" dirty="0" smtClean="0">
              <a:latin typeface="+mn-lt"/>
              <a:ea typeface="Calibri" panose="020F0502020204030204" pitchFamily="34" charset="0"/>
              <a:cs typeface="Calibri" panose="020F0502020204030204" pitchFamily="34" charset="0"/>
            </a:endParaRPr>
          </a:p>
        </p:txBody>
      </p:sp>
      <p:sp>
        <p:nvSpPr>
          <p:cNvPr id="5" name="Rectangle 4"/>
          <p:cNvSpPr/>
          <p:nvPr/>
        </p:nvSpPr>
        <p:spPr>
          <a:xfrm>
            <a:off x="2060090" y="1222093"/>
            <a:ext cx="6040418" cy="918585"/>
          </a:xfrm>
          <a:prstGeom prst="rect">
            <a:avLst/>
          </a:prstGeom>
        </p:spPr>
        <p:txBody>
          <a:bodyPr wrap="square">
            <a:spAutoFit/>
          </a:bodyPr>
          <a:lstStyle/>
          <a:p>
            <a:pPr marL="0" lvl="1">
              <a:lnSpc>
                <a:spcPct val="117000"/>
              </a:lnSpc>
              <a:spcBef>
                <a:spcPct val="20000"/>
              </a:spcBef>
              <a:buClr>
                <a:srgbClr val="188394">
                  <a:lumMod val="50000"/>
                </a:srgbClr>
              </a:buClr>
              <a:tabLst>
                <a:tab pos="171450" algn="l"/>
              </a:tabLst>
              <a:defRPr/>
            </a:pPr>
            <a:r>
              <a:rPr lang="en-CA" sz="2400" dirty="0" smtClean="0">
                <a:solidFill>
                  <a:srgbClr val="000000"/>
                </a:solidFill>
                <a:ea typeface="Calibri" panose="020F0502020204030204" pitchFamily="34" charset="0"/>
                <a:cs typeface="Calibri" panose="020F0502020204030204" pitchFamily="34" charset="0"/>
              </a:rPr>
              <a:t>GBA</a:t>
            </a:r>
            <a:r>
              <a:rPr lang="en-CA" sz="2400" dirty="0">
                <a:solidFill>
                  <a:srgbClr val="000000"/>
                </a:solidFill>
                <a:ea typeface="Calibri" panose="020F0502020204030204" pitchFamily="34" charset="0"/>
                <a:cs typeface="Calibri" panose="020F0502020204030204" pitchFamily="34" charset="0"/>
              </a:rPr>
              <a:t>+ </a:t>
            </a:r>
            <a:r>
              <a:rPr lang="en-CA" sz="2400" dirty="0" smtClean="0">
                <a:solidFill>
                  <a:srgbClr val="000000"/>
                </a:solidFill>
                <a:ea typeface="Calibri" panose="020F0502020204030204" pitchFamily="34" charset="0"/>
                <a:cs typeface="Calibri" panose="020F0502020204030204" pitchFamily="34" charset="0"/>
              </a:rPr>
              <a:t>data </a:t>
            </a:r>
            <a:r>
              <a:rPr lang="en-CA" sz="2400" dirty="0">
                <a:solidFill>
                  <a:srgbClr val="000000"/>
                </a:solidFill>
                <a:ea typeface="Calibri" panose="020F0502020204030204" pitchFamily="34" charset="0"/>
                <a:cs typeface="Calibri" panose="020F0502020204030204" pitchFamily="34" charset="0"/>
              </a:rPr>
              <a:t>is collected from participants at the start of each intervention</a:t>
            </a:r>
          </a:p>
        </p:txBody>
      </p:sp>
      <p:sp>
        <p:nvSpPr>
          <p:cNvPr id="6" name="Rectangle 5"/>
          <p:cNvSpPr/>
          <p:nvPr/>
        </p:nvSpPr>
        <p:spPr>
          <a:xfrm>
            <a:off x="2060090" y="2904162"/>
            <a:ext cx="6040417" cy="830997"/>
          </a:xfrm>
          <a:prstGeom prst="rect">
            <a:avLst/>
          </a:prstGeom>
        </p:spPr>
        <p:txBody>
          <a:bodyPr wrap="square">
            <a:spAutoFit/>
          </a:bodyPr>
          <a:lstStyle/>
          <a:p>
            <a:r>
              <a:rPr lang="en-CA" sz="2400" dirty="0"/>
              <a:t>Data is collected on a quarterly basis and segregated by </a:t>
            </a:r>
            <a:r>
              <a:rPr lang="en-CA" sz="2400" dirty="0">
                <a:solidFill>
                  <a:srgbClr val="000000"/>
                </a:solidFill>
                <a:ea typeface="Calibri" panose="020F0502020204030204" pitchFamily="34" charset="0"/>
                <a:cs typeface="Calibri" panose="020F0502020204030204" pitchFamily="34" charset="0"/>
              </a:rPr>
              <a:t>demographic</a:t>
            </a:r>
            <a:r>
              <a:rPr lang="en-CA" sz="2400" dirty="0"/>
              <a:t> characteristics </a:t>
            </a:r>
          </a:p>
        </p:txBody>
      </p:sp>
      <p:pic>
        <p:nvPicPr>
          <p:cNvPr id="7" name="Graphic 5" descr="Wheelchair">
            <a:extLst>
              <a:ext uri="{FF2B5EF4-FFF2-40B4-BE49-F238E27FC236}">
                <a16:creationId xmlns:a16="http://schemas.microsoft.com/office/drawing/2014/main" id="{CEF94DF7-FE7F-46EE-A2C8-8A9B75B06B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27"/>
              </a:ext>
            </a:extLst>
          </a:blip>
          <a:stretch>
            <a:fillRect/>
          </a:stretch>
        </p:blipFill>
        <p:spPr>
          <a:xfrm>
            <a:off x="467884" y="2778565"/>
            <a:ext cx="1147527" cy="1147527"/>
          </a:xfrm>
          <a:prstGeom prst="rect">
            <a:avLst/>
          </a:prstGeom>
        </p:spPr>
      </p:pic>
      <p:pic>
        <p:nvPicPr>
          <p:cNvPr id="8" name="Picture 7"/>
          <p:cNvPicPr>
            <a:picLocks noChangeAspect="1"/>
          </p:cNvPicPr>
          <p:nvPr/>
        </p:nvPicPr>
        <p:blipFill>
          <a:blip r:embed="rId28"/>
          <a:stretch>
            <a:fillRect/>
          </a:stretch>
        </p:blipFill>
        <p:spPr>
          <a:xfrm>
            <a:off x="473493" y="4512477"/>
            <a:ext cx="1279387" cy="1279387"/>
          </a:xfrm>
          <a:prstGeom prst="rect">
            <a:avLst/>
          </a:prstGeom>
        </p:spPr>
      </p:pic>
      <p:pic>
        <p:nvPicPr>
          <p:cNvPr id="9" name="Graphic 4" descr="Man and woman">
            <a:extLst>
              <a:ext uri="{FF2B5EF4-FFF2-40B4-BE49-F238E27FC236}">
                <a16:creationId xmlns:a16="http://schemas.microsoft.com/office/drawing/2014/main" id="{A2264DA1-E0E7-4ACB-A6AF-317B37BE2B84}"/>
              </a:ext>
            </a:extLst>
          </p:cNvPr>
          <p:cNvPicPr>
            <a:picLocks noChangeAspect="1"/>
          </p:cNvPicPr>
          <p:nvPr/>
        </p:nvPicPr>
        <p:blipFill>
          <a:blip r:embed="rId29">
            <a:duotone>
              <a:prstClr val="black"/>
              <a:schemeClr val="accent6">
                <a:tint val="45000"/>
                <a:satMod val="400000"/>
              </a:schemeClr>
            </a:duotone>
            <a:extLst>
              <a:ext uri="{BEBA8EAE-BF5A-486C-A8C5-ECC9F3942E4B}">
                <a14:imgProps xmlns:a14="http://schemas.microsoft.com/office/drawing/2010/main">
                  <a14:imgLayer r:embed="rId30">
                    <a14:imgEffect>
                      <a14:colorTemperature colorTemp="11200"/>
                    </a14:imgEffect>
                  </a14:imgLayer>
                </a14:imgProps>
              </a:ex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4"/>
              </a:ext>
            </a:extLst>
          </a:blip>
          <a:stretch>
            <a:fillRect/>
          </a:stretch>
        </p:blipFill>
        <p:spPr>
          <a:xfrm>
            <a:off x="467884" y="1089406"/>
            <a:ext cx="1183958" cy="1183958"/>
          </a:xfrm>
          <a:prstGeom prst="rect">
            <a:avLst/>
          </a:prstGeom>
        </p:spPr>
      </p:pic>
    </p:spTree>
    <p:extLst>
      <p:ext uri="{BB962C8B-B14F-4D97-AF65-F5344CB8AC3E}">
        <p14:creationId xmlns:p14="http://schemas.microsoft.com/office/powerpoint/2010/main" val="4219734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18" y="220825"/>
            <a:ext cx="8343900" cy="717550"/>
          </a:xfrm>
        </p:spPr>
        <p:txBody>
          <a:bodyPr vert="horz" lIns="91440" tIns="45720" rIns="91440" bIns="45720" rtlCol="0" anchor="ctr">
            <a:noAutofit/>
          </a:bodyPr>
          <a:lstStyle/>
          <a:p>
            <a:r>
              <a:rPr lang="en-CA" sz="2800" dirty="0">
                <a:solidFill>
                  <a:srgbClr val="188394"/>
                </a:solidFill>
                <a:latin typeface="+mn-lt"/>
              </a:rPr>
              <a:t>Monitoring implementation</a:t>
            </a:r>
            <a:br>
              <a:rPr lang="en-CA" sz="2800" dirty="0">
                <a:solidFill>
                  <a:srgbClr val="188394"/>
                </a:solidFill>
                <a:latin typeface="+mn-lt"/>
              </a:rPr>
            </a:br>
            <a:endParaRPr lang="en-CA" sz="2800" dirty="0">
              <a:solidFill>
                <a:srgbClr val="188394"/>
              </a:solidFill>
              <a:latin typeface="+mn-lt"/>
            </a:endParaRPr>
          </a:p>
        </p:txBody>
      </p:sp>
      <p:sp>
        <p:nvSpPr>
          <p:cNvPr id="3" name="Content Placeholder 2"/>
          <p:cNvSpPr>
            <a:spLocks noGrp="1"/>
          </p:cNvSpPr>
          <p:nvPr>
            <p:ph idx="1"/>
          </p:nvPr>
        </p:nvSpPr>
        <p:spPr>
          <a:xfrm>
            <a:off x="308598" y="699248"/>
            <a:ext cx="5647547" cy="5452553"/>
          </a:xfrm>
        </p:spPr>
        <p:txBody>
          <a:bodyPr>
            <a:noAutofit/>
          </a:bodyPr>
          <a:lstStyle/>
          <a:p>
            <a:pPr lvl="0">
              <a:buClr>
                <a:schemeClr val="tx2">
                  <a:lumMod val="50000"/>
                </a:schemeClr>
              </a:buClr>
              <a:buFont typeface="Arial" panose="020B0604020202020204" pitchFamily="34" charset="0"/>
              <a:buChar char="•"/>
            </a:pPr>
            <a:r>
              <a:rPr lang="en-CA" sz="2000" dirty="0" smtClean="0"/>
              <a:t>Program </a:t>
            </a:r>
            <a:r>
              <a:rPr lang="en-CA" sz="2000" dirty="0"/>
              <a:t>funding recipients report </a:t>
            </a:r>
            <a:r>
              <a:rPr lang="en-CA" sz="2000" dirty="0" smtClean="0"/>
              <a:t>to ESDC client-level </a:t>
            </a:r>
            <a:r>
              <a:rPr lang="en-CA" sz="2000" dirty="0"/>
              <a:t>information for each person served through Participant Information </a:t>
            </a:r>
            <a:r>
              <a:rPr lang="en-CA" sz="2000" dirty="0" smtClean="0"/>
              <a:t>Forms (PIF), </a:t>
            </a:r>
            <a:r>
              <a:rPr lang="en-CA" sz="2000" dirty="0"/>
              <a:t>completed by </a:t>
            </a:r>
            <a:r>
              <a:rPr lang="en-CA" sz="2000" dirty="0" smtClean="0"/>
              <a:t>participants</a:t>
            </a:r>
          </a:p>
          <a:p>
            <a:pPr lvl="0">
              <a:buClr>
                <a:schemeClr val="tx2">
                  <a:lumMod val="50000"/>
                </a:schemeClr>
              </a:buClr>
              <a:buFont typeface="Arial" panose="020B0604020202020204" pitchFamily="34" charset="0"/>
              <a:buChar char="•"/>
            </a:pPr>
            <a:endParaRPr lang="en-CA" sz="500" dirty="0"/>
          </a:p>
          <a:p>
            <a:pPr lvl="0">
              <a:buClr>
                <a:schemeClr val="tx2">
                  <a:lumMod val="50000"/>
                </a:schemeClr>
              </a:buClr>
              <a:buFont typeface="Arial" panose="020B0604020202020204" pitchFamily="34" charset="0"/>
              <a:buChar char="•"/>
            </a:pPr>
            <a:r>
              <a:rPr lang="en-CA" sz="2000" dirty="0" smtClean="0"/>
              <a:t>PIFs include </a:t>
            </a:r>
            <a:r>
              <a:rPr lang="en-CA" sz="2000" dirty="0"/>
              <a:t>demographic characteristics related to: </a:t>
            </a:r>
          </a:p>
          <a:p>
            <a:pPr marL="742950" lvl="2" indent="-342900">
              <a:buFont typeface="Courier New" panose="02070309020205020404" pitchFamily="49" charset="0"/>
              <a:buChar char="o"/>
            </a:pPr>
            <a:r>
              <a:rPr lang="en-CA" sz="2000" dirty="0"/>
              <a:t>Gender (male, female, other); </a:t>
            </a:r>
          </a:p>
          <a:p>
            <a:pPr marL="742950" lvl="2" indent="-342900">
              <a:buFont typeface="Courier New" panose="02070309020205020404" pitchFamily="49" charset="0"/>
              <a:buChar char="o"/>
            </a:pPr>
            <a:r>
              <a:rPr lang="en-CA" sz="2000" dirty="0"/>
              <a:t>Age; </a:t>
            </a:r>
          </a:p>
          <a:p>
            <a:pPr marL="742950" lvl="2" indent="-342900">
              <a:buFont typeface="Courier New" panose="02070309020205020404" pitchFamily="49" charset="0"/>
              <a:buChar char="o"/>
            </a:pPr>
            <a:r>
              <a:rPr lang="en-CA" sz="2000" dirty="0"/>
              <a:t>Indigenous Status and Group (registered on-reserve, registered off-reserve, non-status, Metis, Inuit); </a:t>
            </a:r>
          </a:p>
          <a:p>
            <a:pPr marL="742950" lvl="2" indent="-342900">
              <a:buFont typeface="Courier New" panose="02070309020205020404" pitchFamily="49" charset="0"/>
              <a:buChar char="o"/>
            </a:pPr>
            <a:r>
              <a:rPr lang="en-CA" sz="2000" dirty="0"/>
              <a:t>Member of a Visible Minority; and </a:t>
            </a:r>
          </a:p>
          <a:p>
            <a:pPr marL="742950" lvl="2" indent="-342900">
              <a:buFont typeface="Courier New" panose="02070309020205020404" pitchFamily="49" charset="0"/>
              <a:buChar char="o"/>
            </a:pPr>
            <a:r>
              <a:rPr lang="en-CA" sz="2000" dirty="0"/>
              <a:t>New Immigrant to Canada (in Canada for less than five years</a:t>
            </a:r>
            <a:r>
              <a:rPr lang="en-CA" sz="2000" dirty="0" smtClean="0"/>
              <a:t>) </a:t>
            </a:r>
          </a:p>
          <a:p>
            <a:pPr marL="742950" lvl="2" indent="-342900">
              <a:buFont typeface="Courier New" panose="02070309020205020404" pitchFamily="49" charset="0"/>
              <a:buChar char="o"/>
            </a:pPr>
            <a:endParaRPr lang="en-CA" sz="200" dirty="0"/>
          </a:p>
          <a:p>
            <a:pPr>
              <a:buClr>
                <a:schemeClr val="tx2">
                  <a:lumMod val="50000"/>
                </a:schemeClr>
              </a:buClr>
              <a:buFont typeface="Arial" panose="020B0604020202020204" pitchFamily="34" charset="0"/>
              <a:buChar char="•"/>
            </a:pPr>
            <a:r>
              <a:rPr lang="en-CA" sz="2000" dirty="0"/>
              <a:t>High percentage (up to 40%) of non-responses </a:t>
            </a:r>
            <a:r>
              <a:rPr lang="en-CA" sz="2000" dirty="0" smtClean="0"/>
              <a:t>in demographic </a:t>
            </a:r>
            <a:r>
              <a:rPr lang="en-CA" sz="2000" dirty="0"/>
              <a:t>information </a:t>
            </a:r>
          </a:p>
          <a:p>
            <a:pPr marL="742950" lvl="2" indent="-342900">
              <a:buFont typeface="Courier New" panose="02070309020205020404" pitchFamily="49" charset="0"/>
              <a:buChar char="o"/>
            </a:pPr>
            <a:endParaRPr lang="en-CA" sz="2000" dirty="0"/>
          </a:p>
          <a:p>
            <a:endParaRPr lang="en-CA" sz="2000" dirty="0"/>
          </a:p>
        </p:txBody>
      </p:sp>
      <p:pic>
        <p:nvPicPr>
          <p:cNvPr id="6" name="Picture 5"/>
          <p:cNvPicPr>
            <a:picLocks noChangeAspect="1"/>
          </p:cNvPicPr>
          <p:nvPr/>
        </p:nvPicPr>
        <p:blipFill>
          <a:blip r:embed="rId3"/>
          <a:stretch>
            <a:fillRect/>
          </a:stretch>
        </p:blipFill>
        <p:spPr>
          <a:xfrm>
            <a:off x="5927464" y="579600"/>
            <a:ext cx="3008555" cy="53664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68911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PPT_ESDC_Final_EN01">
  <a:themeElements>
    <a:clrScheme name="ESDC - Colour 1">
      <a:dk1>
        <a:srgbClr val="000000"/>
      </a:dk1>
      <a:lt1>
        <a:sysClr val="window" lastClr="FFFFFF"/>
      </a:lt1>
      <a:dk2>
        <a:srgbClr val="188394"/>
      </a:dk2>
      <a:lt2>
        <a:srgbClr val="96D9DC"/>
      </a:lt2>
      <a:accent1>
        <a:srgbClr val="C90031"/>
      </a:accent1>
      <a:accent2>
        <a:srgbClr val="DE5372"/>
      </a:accent2>
      <a:accent3>
        <a:srgbClr val="4CA28D"/>
      </a:accent3>
      <a:accent4>
        <a:srgbClr val="87C6B6"/>
      </a:accent4>
      <a:accent5>
        <a:srgbClr val="DD5B49"/>
      </a:accent5>
      <a:accent6>
        <a:srgbClr val="E99586"/>
      </a:accent6>
      <a:hlink>
        <a:srgbClr val="0000FF"/>
      </a:hlink>
      <a:folHlink>
        <a:srgbClr val="96D9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 DWC Presentation [Read-Only]" id="{FB0484C4-7415-4107-9750-FC3D52135D57}" vid="{B7DC2C81-A373-4277-B05F-EA3E0A6C7CAB}"/>
    </a:ext>
  </a:extLst>
</a:theme>
</file>

<file path=ppt/theme/theme2.xml><?xml version="1.0" encoding="utf-8"?>
<a:theme xmlns:a="http://schemas.openxmlformats.org/drawingml/2006/main" name="16x9_ESDC_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 DWC Presentation [Read-Only]" id="{FB0484C4-7415-4107-9750-FC3D52135D57}" vid="{F13B291C-B71B-4261-9703-CF676E05F2DE}"/>
    </a:ext>
  </a:extLst>
</a:theme>
</file>

<file path=ppt/theme/theme3.xml><?xml version="1.0" encoding="utf-8"?>
<a:theme xmlns:a="http://schemas.openxmlformats.org/drawingml/2006/main" name="1_PPT_ESDC_Final_EN01">
  <a:themeElements>
    <a:clrScheme name="ESDC - Colour 1">
      <a:dk1>
        <a:srgbClr val="000000"/>
      </a:dk1>
      <a:lt1>
        <a:sysClr val="window" lastClr="FFFFFF"/>
      </a:lt1>
      <a:dk2>
        <a:srgbClr val="188394"/>
      </a:dk2>
      <a:lt2>
        <a:srgbClr val="96D9DC"/>
      </a:lt2>
      <a:accent1>
        <a:srgbClr val="C90031"/>
      </a:accent1>
      <a:accent2>
        <a:srgbClr val="DE5372"/>
      </a:accent2>
      <a:accent3>
        <a:srgbClr val="4CA28D"/>
      </a:accent3>
      <a:accent4>
        <a:srgbClr val="87C6B6"/>
      </a:accent4>
      <a:accent5>
        <a:srgbClr val="DD5B49"/>
      </a:accent5>
      <a:accent6>
        <a:srgbClr val="E99586"/>
      </a:accent6>
      <a:hlink>
        <a:srgbClr val="0000FF"/>
      </a:hlink>
      <a:folHlink>
        <a:srgbClr val="96D9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wcv2" id="{1919E0DF-B1E2-48C1-8B2F-3A9EB6F1DF3E}" vid="{BA855145-3DEA-4457-BA67-3607FA9B9B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C_ClpServices xmlns="4f810ac0-7940-4b47-8510-ccc18747f341" xsi:nil="true"/>
  </documentManagement>
</p:properties>
</file>

<file path=customXml/itemProps1.xml><?xml version="1.0" encoding="utf-8"?>
<ds:datastoreItem xmlns:ds="http://schemas.openxmlformats.org/officeDocument/2006/customXml" ds:itemID="{B0AAC984-BC5B-420B-9BA4-446A14531E2C}">
  <ds:schemaRefs>
    <ds:schemaRef ds:uri="http://schemas.microsoft.com/sharepoint/v3/contenttype/forms"/>
  </ds:schemaRefs>
</ds:datastoreItem>
</file>

<file path=customXml/itemProps2.xml><?xml version="1.0" encoding="utf-8"?>
<ds:datastoreItem xmlns:ds="http://schemas.openxmlformats.org/officeDocument/2006/customXml" ds:itemID="{175347C6-2943-4BCC-A381-DB53E470B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A6F48-B097-4499-8325-F714BDD99500}">
  <ds:schemaRefs>
    <ds:schemaRef ds:uri="http://schemas.microsoft.com/office/infopath/2007/PartnerControls"/>
    <ds:schemaRef ds:uri="aeabe285-28c2-4b4a-a8cd-631679229c94"/>
    <ds:schemaRef ds:uri="http://purl.org/dc/elements/1.1/"/>
    <ds:schemaRef ds:uri="http://schemas.microsoft.com/office/2006/metadata/properties"/>
    <ds:schemaRef ds:uri="4f810ac0-7940-4b47-8510-ccc18747f341"/>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 DWC Presentation</Template>
  <TotalTime>8600</TotalTime>
  <Words>4234</Words>
  <Application>Microsoft Office PowerPoint</Application>
  <PresentationFormat>On-screen Show (4:3)</PresentationFormat>
  <Paragraphs>424</Paragraphs>
  <Slides>17</Slides>
  <Notes>16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Arial</vt:lpstr>
      <vt:lpstr>Arial</vt:lpstr>
      <vt:lpstr>Arial Narrow</vt:lpstr>
      <vt:lpstr>Calibri</vt:lpstr>
      <vt:lpstr>Courier New</vt:lpstr>
      <vt:lpstr>Lucida Sans</vt:lpstr>
      <vt:lpstr>Symbol</vt:lpstr>
      <vt:lpstr>Times New Roman</vt:lpstr>
      <vt:lpstr>Verdana</vt:lpstr>
      <vt:lpstr>Wingdings</vt:lpstr>
      <vt:lpstr>PPT_ESDC_Final_EN01</vt:lpstr>
      <vt:lpstr>16x9_ESDC_01</vt:lpstr>
      <vt:lpstr>1_PPT_ESDC_Final_EN01</vt:lpstr>
      <vt:lpstr>Gender-Based Analysis Plus in the Context of the Opportunities  Fund Program</vt:lpstr>
      <vt:lpstr>What is GBA+?</vt:lpstr>
      <vt:lpstr>Why is GBA+ important? </vt:lpstr>
      <vt:lpstr>GBA+ A Government of Canada Priority </vt:lpstr>
      <vt:lpstr>PowerPoint Presentation</vt:lpstr>
      <vt:lpstr>Working Together with Canadians: At the heart of GBA+ </vt:lpstr>
      <vt:lpstr>Opportunities Fund for Persons with Disabilities </vt:lpstr>
      <vt:lpstr> Opportunities Fund: GBA+ integration </vt:lpstr>
      <vt:lpstr>Monitoring implementation </vt:lpstr>
      <vt:lpstr>Trends: Participation by gender </vt:lpstr>
      <vt:lpstr>Trends: Participation by demographic age group </vt:lpstr>
      <vt:lpstr>Trends: Participation by visible minority status </vt:lpstr>
      <vt:lpstr>Trends: Participation by types of disabilities self declared</vt:lpstr>
      <vt:lpstr>Outcome Highlights </vt:lpstr>
      <vt:lpstr>Challenges and Opportunities for Strengthening  GBA+ under the Opportunities Fund</vt:lpstr>
      <vt:lpstr>PowerPoint Presentation</vt:lpstr>
      <vt:lpstr>Where to go for more information </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Gender-Based Analysis Plus in the Context of the Opportunity Fund</dc:title>
  <dc:creator>Huang, Nicholas NH [NC]</dc:creator>
  <cp:lastModifiedBy>Stark, Jessica JS [NC]</cp:lastModifiedBy>
  <cp:revision>121</cp:revision>
  <dcterms:created xsi:type="dcterms:W3CDTF">2020-11-18T14:01:27Z</dcterms:created>
  <dcterms:modified xsi:type="dcterms:W3CDTF">2020-11-27T19:00:44Z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ContentTypeId">
    <vt:lpwstr>0x0101040003A63F095AE43C418C5EB8D418AD87E4008A2F70CE93A5824AB942A768F5BED4E8</vt:lpwstr>
  </property>
  <property fmtid="{D5CDD505-2E9C-101B-9397-08002B2CF9AE}" pid="4" name="ItemRetentionFormula">
    <vt:lpwstr/>
  </property>
  <property fmtid="{D5CDD505-2E9C-101B-9397-08002B2CF9AE}" pid="5" name="WorkflowChangePath">
    <vt:lpwstr>7ab30019-3554-4919-b6f6-c90dc74a1bdf,4;</vt:lpwstr>
  </property>
</Properties>
</file>